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6" r:id="rId2"/>
    <p:sldId id="357" r:id="rId3"/>
    <p:sldId id="358" r:id="rId4"/>
    <p:sldId id="359" r:id="rId5"/>
    <p:sldId id="372" r:id="rId6"/>
    <p:sldId id="362" r:id="rId7"/>
    <p:sldId id="360" r:id="rId8"/>
    <p:sldId id="364" r:id="rId9"/>
    <p:sldId id="363" r:id="rId10"/>
    <p:sldId id="365" r:id="rId11"/>
    <p:sldId id="366" r:id="rId12"/>
    <p:sldId id="367" r:id="rId13"/>
    <p:sldId id="368" r:id="rId14"/>
    <p:sldId id="369" r:id="rId15"/>
    <p:sldId id="370" r:id="rId16"/>
    <p:sldId id="355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F3300"/>
    <a:srgbClr val="FFFF00"/>
    <a:srgbClr val="008000"/>
    <a:srgbClr val="CC9900"/>
    <a:srgbClr val="FF99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0" autoAdjust="0"/>
    <p:restoredTop sz="96041" autoAdjust="0"/>
  </p:normalViewPr>
  <p:slideViewPr>
    <p:cSldViewPr>
      <p:cViewPr>
        <p:scale>
          <a:sx n="66" d="100"/>
          <a:sy n="66" d="100"/>
        </p:scale>
        <p:origin x="-14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17C5A7-CC59-4B38-BE09-348AFA25C5B0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529870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E0AF0-9163-4598-8B15-B4291C8DFCEC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398029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30870-01CC-4625-B1EC-AFB467FF62AE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07843343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5652-4F24-43C3-A355-CEF1E7833288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11170393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E3EDC-017F-470C-8120-351B927D4112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72836839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5724-3DE0-44ED-A276-6845CB3AA0F3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8502407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B2EA2-0F1F-4ACD-AD80-DAB812A58F81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6328466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F4833-27B8-461D-A654-E3A651455A1B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05386758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7FDC4-69A0-43F5-878D-DAF03F47A005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27285293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C9A91-4A73-4F74-BE1F-563E14A3EA9B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16679017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B1FC-BF7D-41CD-A5E7-A8944D0D7824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20041572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3D246-CDCB-438D-8787-469F947FCB85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982393989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DD6F-332D-4687-8408-010CF21054CF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38816772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tr-TR" altLang="tr-TR" dirty="0" smtClean="0"/>
              <a:t>ÇANAKKALE İL MİLLİ EĞİTİM MÜDÜRLÜĞÜ</a:t>
            </a:r>
            <a:endParaRPr lang="tr-TR" alt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1CD602-30B6-45AB-B7E7-F762C1051642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5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brightnessContrast bright="-2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8" y="1700808"/>
            <a:ext cx="3019424" cy="3240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12" y="-531440"/>
            <a:ext cx="4001389" cy="335638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99592" y="194760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6600" b="1" i="1" dirty="0" smtClean="0">
                <a:solidFill>
                  <a:srgbClr val="FFFF00"/>
                </a:solidFill>
              </a:rPr>
              <a:t>İKAZ </a:t>
            </a:r>
          </a:p>
          <a:p>
            <a:pPr algn="ctr"/>
            <a:r>
              <a:rPr lang="tr-TR" altLang="tr-TR" sz="6600" b="1" i="1" dirty="0" smtClean="0">
                <a:solidFill>
                  <a:srgbClr val="FFFF00"/>
                </a:solidFill>
              </a:rPr>
              <a:t>VE </a:t>
            </a:r>
          </a:p>
          <a:p>
            <a:pPr algn="ctr"/>
            <a:r>
              <a:rPr lang="tr-TR" altLang="tr-TR" sz="6600" b="1" i="1" dirty="0" smtClean="0">
                <a:solidFill>
                  <a:srgbClr val="FFFF00"/>
                </a:solidFill>
              </a:rPr>
              <a:t>ALARM </a:t>
            </a:r>
          </a:p>
          <a:p>
            <a:pPr algn="ctr"/>
            <a:r>
              <a:rPr lang="tr-TR" altLang="tr-TR" sz="6600" b="1" i="1" dirty="0" smtClean="0">
                <a:solidFill>
                  <a:srgbClr val="FFFF00"/>
                </a:solidFill>
              </a:rPr>
              <a:t>İŞARETLERİ</a:t>
            </a:r>
            <a:endParaRPr lang="tr-TR" altLang="tr-TR" sz="6600" b="1" i="1" dirty="0">
              <a:solidFill>
                <a:srgbClr val="FFFF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-324544" y="768923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ECECEC"/>
                </a:solidFill>
              </a:rPr>
              <a:t>ÇANAKKALE İL MİLLİ EĞİTİM MÜDÜRLÜĞÜ</a:t>
            </a:r>
          </a:p>
          <a:p>
            <a:pPr algn="ctr"/>
            <a:r>
              <a:rPr lang="tr-TR" b="1" dirty="0" smtClean="0">
                <a:solidFill>
                  <a:srgbClr val="ECECEC"/>
                </a:solidFill>
              </a:rPr>
              <a:t>SİVİL SAVUNMA HİZMETLERİ BÖLÜMÜ</a:t>
            </a:r>
            <a:endParaRPr lang="tr-TR" b="1" dirty="0">
              <a:solidFill>
                <a:srgbClr val="ECECEC"/>
              </a:solidFill>
            </a:endParaRPr>
          </a:p>
        </p:txBody>
      </p:sp>
    </p:spTree>
  </p:cSld>
  <p:clrMapOvr>
    <a:masterClrMapping/>
  </p:clrMapOvr>
  <p:transition spd="med">
    <p:fade/>
    <p:sndAc>
      <p:stSnd loop="1">
        <p:snd r:embed="rId3" name="slaytizle.com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06 -0.16694 L -1.02205 0.426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4" y="2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23850" y="2133600"/>
            <a:ext cx="518477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Radyoaktif serpinti tehlikesini işaret eden bu ikaz ise </a:t>
            </a:r>
            <a:r>
              <a:rPr lang="tr-TR" altLang="tr-TR" sz="2500" dirty="0">
                <a:solidFill>
                  <a:srgbClr val="FFFF00"/>
                </a:solidFill>
                <a:latin typeface="Arial" charset="0"/>
              </a:rPr>
              <a:t>3 dakika süreli kesik-kesik siren sesi ile duyurulur.</a:t>
            </a:r>
          </a:p>
        </p:txBody>
      </p:sp>
      <p:pic>
        <p:nvPicPr>
          <p:cNvPr id="328718" name="Picture 14" descr="radio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836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36513" y="836315"/>
            <a:ext cx="9138027" cy="1152525"/>
            <a:chOff x="-23" y="2931"/>
            <a:chExt cx="5920" cy="726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-30540" y="904745"/>
            <a:ext cx="8995027" cy="85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400" b="1" dirty="0" smtClean="0">
                <a:latin typeface="Arial" charset="0"/>
              </a:rPr>
              <a:t>SİYAH</a:t>
            </a:r>
            <a:r>
              <a:rPr lang="tr-TR" altLang="tr-TR" sz="4400" b="1" dirty="0" smtClean="0">
                <a:latin typeface="Arial" charset="0"/>
              </a:rPr>
              <a:t>(KBRN) İKAZ</a:t>
            </a:r>
            <a:endParaRPr lang="tr-TR" altLang="tr-TR" sz="4400" b="1" dirty="0">
              <a:latin typeface="Arial" charset="0"/>
            </a:endParaRPr>
          </a:p>
        </p:txBody>
      </p:sp>
      <p:pic>
        <p:nvPicPr>
          <p:cNvPr id="2" name="siyah_ik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5514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5" name="slaytizle.com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87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250825" y="5230813"/>
            <a:ext cx="856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dirty="0">
                <a:solidFill>
                  <a:schemeClr val="bg1"/>
                </a:solidFill>
                <a:latin typeface="Arial" charset="0"/>
              </a:rPr>
              <a:t>Bu ikazla hemen, gereken malzeme ve yiyecek maddeleri ile birlikte sığınak veya sığınma yerlerine gidiniz. </a:t>
            </a:r>
          </a:p>
        </p:txBody>
      </p:sp>
      <p:pic>
        <p:nvPicPr>
          <p:cNvPr id="330760" name="Picture 8" descr="snak113-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" y="2132856"/>
            <a:ext cx="4537199" cy="3112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62" name="Picture 10" descr="storm%20shel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19868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30539" y="836712"/>
            <a:ext cx="9174540" cy="1152525"/>
            <a:chOff x="-23" y="2931"/>
            <a:chExt cx="5920" cy="72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0" y="981001"/>
            <a:ext cx="8893175" cy="85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400" b="1" dirty="0">
                <a:latin typeface="Arial" charset="0"/>
              </a:rPr>
              <a:t>SİYAH(KBRN) İKAZ</a:t>
            </a:r>
            <a:endParaRPr lang="tr-TR" altLang="tr-TR" sz="4400" b="1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-34925" y="2166938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Saldırının kimyasal silahlarla yapılması halinde, </a:t>
            </a:r>
          </a:p>
          <a:p>
            <a:pPr algn="ctr"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ikaz radyoaktif serpintide olduğu gibi </a:t>
            </a:r>
            <a:r>
              <a:rPr lang="tr-TR" altLang="tr-TR" sz="2300" dirty="0">
                <a:solidFill>
                  <a:srgbClr val="FFFF00"/>
                </a:solidFill>
                <a:latin typeface="Arial" charset="0"/>
              </a:rPr>
              <a:t>3 dakika süreli </a:t>
            </a:r>
          </a:p>
          <a:p>
            <a:pPr algn="ctr">
              <a:lnSpc>
                <a:spcPct val="125000"/>
              </a:lnSpc>
            </a:pPr>
            <a:r>
              <a:rPr lang="tr-TR" altLang="tr-TR" sz="2300" dirty="0">
                <a:solidFill>
                  <a:srgbClr val="FFFF00"/>
                </a:solidFill>
                <a:latin typeface="Arial" charset="0"/>
              </a:rPr>
              <a:t>kesik kesik siren sesi ile</a:t>
            </a: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 ve Radyo - Tv den verilir. 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-36513" y="911783"/>
            <a:ext cx="9138027" cy="1077057"/>
            <a:chOff x="-23" y="2931"/>
            <a:chExt cx="5920" cy="72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979985"/>
            <a:ext cx="9101514" cy="9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800" b="1" dirty="0">
                <a:latin typeface="Arial" charset="0"/>
              </a:rPr>
              <a:t>SİYAH(KBRN) İKAZ</a:t>
            </a:r>
            <a:endParaRPr lang="tr-TR" altLang="tr-TR" sz="4800" b="1" dirty="0">
              <a:latin typeface="Arial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slaytizle.com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/>
      <p:bldP spid="3328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4826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Bu ikazı duyunca, </a:t>
            </a:r>
          </a:p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bulunduğunuz binada sığınak veya sığınma yeriniz yoksa; </a:t>
            </a:r>
            <a:br>
              <a:rPr lang="tr-TR" altLang="tr-TR" sz="2300" dirty="0">
                <a:solidFill>
                  <a:schemeClr val="bg1"/>
                </a:solidFill>
                <a:latin typeface="Arial" charset="0"/>
              </a:rPr>
            </a:br>
            <a:r>
              <a:rPr lang="tr-TR" altLang="tr-TR" sz="2300" dirty="0">
                <a:solidFill>
                  <a:srgbClr val="FFFF00"/>
                </a:solidFill>
                <a:latin typeface="Arial" charset="0"/>
              </a:rPr>
              <a:t>konutların ve işyerlerinin iç kısımlarında penceresi az ve korunmaya elverişli bir bölümü sığınma yeri olarak seçiniz. </a:t>
            </a:r>
          </a:p>
        </p:txBody>
      </p:sp>
      <p:pic>
        <p:nvPicPr>
          <p:cNvPr id="334855" name="Picture 7" descr="295px-Nagasakibo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843088"/>
            <a:ext cx="3268663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7" name="Picture 9" descr="ionizingrad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027">
            <a:off x="3635375" y="3716338"/>
            <a:ext cx="3240088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-1" y="919891"/>
            <a:ext cx="9101515" cy="924933"/>
            <a:chOff x="-23" y="2931"/>
            <a:chExt cx="5920" cy="72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47883"/>
            <a:ext cx="9101514" cy="9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800" b="1" dirty="0">
                <a:latin typeface="Arial" charset="0"/>
              </a:rPr>
              <a:t>SİYAH(KBRN) İKAZ</a:t>
            </a:r>
            <a:endParaRPr lang="tr-TR" altLang="tr-TR" sz="4800" b="1" dirty="0">
              <a:latin typeface="Arial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slaytizle.com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4067175" y="3068638"/>
            <a:ext cx="46799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İçeriye gaz sızmasını önlemek için kapı ve pencere gibi yerlerin çevresi ve aralıklarını bant macun veya çamaşır suyuna batırılmış bezlerle kapatınız. </a:t>
            </a:r>
          </a:p>
        </p:txBody>
      </p:sp>
      <p:pic>
        <p:nvPicPr>
          <p:cNvPr id="336905" name="Picture 9" descr="window-cleaning-b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133600"/>
            <a:ext cx="3294063" cy="4392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161926" y="908633"/>
            <a:ext cx="9398001" cy="1008199"/>
            <a:chOff x="-23" y="2931"/>
            <a:chExt cx="5920" cy="726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-30539" y="908634"/>
            <a:ext cx="9132053" cy="92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800" b="1" dirty="0">
                <a:latin typeface="Arial" charset="0"/>
              </a:rPr>
              <a:t>SİYAH(KBRN) İKAZ</a:t>
            </a:r>
            <a:endParaRPr lang="tr-TR" altLang="tr-TR" sz="4800" b="1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85693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rgbClr val="FFFF00"/>
                </a:solidFill>
                <a:latin typeface="Arial" charset="0"/>
              </a:rPr>
              <a:t>Ağız ve burunu ıslatılmış bez arasına konulmuş ıslak pamukla maskeleyiniz. </a:t>
            </a:r>
          </a:p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Sığınma yerinde tehlike geçti haberine dek bekleyiniz </a:t>
            </a:r>
          </a:p>
        </p:txBody>
      </p:sp>
      <p:pic>
        <p:nvPicPr>
          <p:cNvPr id="338953" name="Picture 9" descr="dust_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14" y="2276872"/>
            <a:ext cx="2552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4" name="Picture 10" descr="ionizingrad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027">
            <a:off x="1042988" y="2060575"/>
            <a:ext cx="3240087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1103089"/>
            <a:ext cx="9101514" cy="957759"/>
            <a:chOff x="-23" y="2931"/>
            <a:chExt cx="5920" cy="72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-2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474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99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513" y="2931"/>
              <a:ext cx="1384" cy="7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0" y="1063907"/>
            <a:ext cx="9101514" cy="92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800" b="1" dirty="0">
                <a:latin typeface="Arial" charset="0"/>
              </a:rPr>
              <a:t>SİYAH(KBRN) İKAZ</a:t>
            </a:r>
            <a:endParaRPr lang="tr-TR" altLang="tr-TR" sz="4800" b="1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166124" y="548680"/>
            <a:ext cx="896448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tr-TR" altLang="tr-TR" sz="5400" b="1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 eaLnBrk="0" hangingPunct="0"/>
            <a:r>
              <a:rPr lang="tr-TR" altLang="tr-TR" sz="5400" b="1" i="1" dirty="0" smtClean="0">
                <a:solidFill>
                  <a:srgbClr val="FF0000"/>
                </a:solidFill>
                <a:latin typeface="Book Antiqua" pitchFamily="18" charset="0"/>
              </a:rPr>
              <a:t>SAVAŞSIZ </a:t>
            </a:r>
          </a:p>
          <a:p>
            <a:pPr algn="ctr" eaLnBrk="0" hangingPunct="0"/>
            <a:r>
              <a:rPr lang="tr-TR" altLang="tr-TR" sz="5400" b="1" i="1" dirty="0" smtClean="0">
                <a:solidFill>
                  <a:srgbClr val="FF0000"/>
                </a:solidFill>
                <a:latin typeface="Book Antiqua" pitchFamily="18" charset="0"/>
              </a:rPr>
              <a:t>BARIŞ İÇİNDE</a:t>
            </a:r>
          </a:p>
          <a:p>
            <a:pPr algn="ctr" eaLnBrk="0" hangingPunct="0"/>
            <a:r>
              <a:rPr lang="tr-TR" altLang="tr-TR" sz="5400" b="1" i="1" dirty="0" smtClean="0">
                <a:solidFill>
                  <a:srgbClr val="FF0000"/>
                </a:solidFill>
                <a:latin typeface="Book Antiqua" pitchFamily="18" charset="0"/>
              </a:rPr>
              <a:t>HUZURLU </a:t>
            </a:r>
          </a:p>
          <a:p>
            <a:pPr algn="ctr" eaLnBrk="0" hangingPunct="0"/>
            <a:r>
              <a:rPr lang="tr-TR" altLang="tr-TR" sz="5400" b="1" i="1" dirty="0" smtClean="0">
                <a:solidFill>
                  <a:srgbClr val="FF0000"/>
                </a:solidFill>
                <a:latin typeface="Book Antiqua" pitchFamily="18" charset="0"/>
              </a:rPr>
              <a:t>BİR DÜNYA </a:t>
            </a:r>
          </a:p>
          <a:p>
            <a:pPr algn="ctr" eaLnBrk="0" hangingPunct="0"/>
            <a:r>
              <a:rPr lang="tr-TR" altLang="tr-TR" sz="5400" b="1" i="1" dirty="0" smtClean="0">
                <a:solidFill>
                  <a:srgbClr val="FF0000"/>
                </a:solidFill>
                <a:latin typeface="Book Antiqua" pitchFamily="18" charset="0"/>
              </a:rPr>
              <a:t>TEMENNİ EDİYORUM.</a:t>
            </a:r>
            <a:endParaRPr lang="en-US" altLang="tr-TR" sz="5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683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AFAD Afet ve Acil Durum </a:t>
            </a:r>
            <a:r>
              <a:rPr lang="tr-TR" altLang="tr-TR" sz="2300" dirty="0" smtClean="0">
                <a:solidFill>
                  <a:schemeClr val="bg1"/>
                </a:solidFill>
                <a:latin typeface="Arial" charset="0"/>
              </a:rPr>
              <a:t>Yönetimi Başkanlığı tarafından </a:t>
            </a:r>
            <a:r>
              <a:rPr lang="tr-TR" altLang="tr-TR" sz="2300" dirty="0">
                <a:solidFill>
                  <a:schemeClr val="bg1"/>
                </a:solidFill>
                <a:latin typeface="Arial" charset="0"/>
              </a:rPr>
              <a:t>yurt çapında kurulmuş bulunan İkaz ve Alarm Sistemlerinin amacı, </a:t>
            </a:r>
          </a:p>
        </p:txBody>
      </p:sp>
      <p:grpSp>
        <p:nvGrpSpPr>
          <p:cNvPr id="293901" name="Group 13"/>
          <p:cNvGrpSpPr>
            <a:grpSpLocks/>
          </p:cNvGrpSpPr>
          <p:nvPr/>
        </p:nvGrpSpPr>
        <p:grpSpPr bwMode="auto">
          <a:xfrm>
            <a:off x="107950" y="1123950"/>
            <a:ext cx="8928100" cy="3600450"/>
            <a:chOff x="68" y="708"/>
            <a:chExt cx="5624" cy="2268"/>
          </a:xfrm>
        </p:grpSpPr>
        <p:sp>
          <p:nvSpPr>
            <p:cNvPr id="293893" name="Text Box 5"/>
            <p:cNvSpPr txBox="1">
              <a:spLocks noChangeArrowheads="1"/>
            </p:cNvSpPr>
            <p:nvPr/>
          </p:nvSpPr>
          <p:spPr bwMode="auto">
            <a:xfrm>
              <a:off x="1519" y="845"/>
              <a:ext cx="4173" cy="371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tr-TR" altLang="tr-TR" sz="2600" dirty="0">
                  <a:solidFill>
                    <a:schemeClr val="bg1"/>
                  </a:solidFill>
                  <a:latin typeface="Arial" charset="0"/>
                </a:rPr>
                <a:t>…düşman saldırısını önceden haber almak,</a:t>
              </a:r>
            </a:p>
          </p:txBody>
        </p:sp>
        <p:pic>
          <p:nvPicPr>
            <p:cNvPr id="293897" name="Picture 9" descr="11155_204970643140_204888388140_3129668_1316297_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08"/>
              <a:ext cx="1497" cy="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3902" name="Group 14"/>
          <p:cNvGrpSpPr>
            <a:grpSpLocks/>
          </p:cNvGrpSpPr>
          <p:nvPr/>
        </p:nvGrpSpPr>
        <p:grpSpPr bwMode="auto">
          <a:xfrm>
            <a:off x="107950" y="2168525"/>
            <a:ext cx="8963025" cy="4284663"/>
            <a:chOff x="68" y="1366"/>
            <a:chExt cx="5646" cy="2699"/>
          </a:xfrm>
        </p:grpSpPr>
        <p:pic>
          <p:nvPicPr>
            <p:cNvPr id="293899" name="Picture 11" descr="77491924ln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66"/>
              <a:ext cx="3424" cy="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3900" name="Text Box 12"/>
            <p:cNvSpPr txBox="1">
              <a:spLocks noChangeArrowheads="1"/>
            </p:cNvSpPr>
            <p:nvPr/>
          </p:nvSpPr>
          <p:spPr bwMode="auto">
            <a:xfrm>
              <a:off x="68" y="3407"/>
              <a:ext cx="4173" cy="658"/>
            </a:xfrm>
            <a:prstGeom prst="rect">
              <a:avLst/>
            </a:prstGeom>
            <a:solidFill>
              <a:srgbClr val="FF99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tr-TR" altLang="tr-T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…tehlikeye karşı halkı uyararak bir takım önlemlerin alınmasını sağlamaktır. </a:t>
              </a: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6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889317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İkaz ve Alarm işaretleri </a:t>
            </a:r>
            <a:r>
              <a:rPr lang="tr-TR" altLang="tr-TR" sz="2500" dirty="0">
                <a:solidFill>
                  <a:srgbClr val="FF9900"/>
                </a:solidFill>
                <a:latin typeface="Arial" charset="0"/>
              </a:rPr>
              <a:t>sarı, kırmızı, beyaz ikaz</a:t>
            </a: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 ve </a:t>
            </a:r>
            <a:r>
              <a:rPr lang="tr-TR" altLang="tr-TR" sz="2500" dirty="0">
                <a:solidFill>
                  <a:srgbClr val="FFFF00"/>
                </a:solidFill>
                <a:latin typeface="Arial" charset="0"/>
              </a:rPr>
              <a:t>radyoaktif serpinti tehlikesi ile kimyasal savaş</a:t>
            </a: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 maddeleri tehlikesi alarmı olmak üzere beşe ayrılır.</a:t>
            </a:r>
          </a:p>
        </p:txBody>
      </p:sp>
      <p:grpSp>
        <p:nvGrpSpPr>
          <p:cNvPr id="295959" name="Group 23"/>
          <p:cNvGrpSpPr>
            <a:grpSpLocks/>
          </p:cNvGrpSpPr>
          <p:nvPr/>
        </p:nvGrpSpPr>
        <p:grpSpPr bwMode="auto">
          <a:xfrm>
            <a:off x="0" y="1916113"/>
            <a:ext cx="9144000" cy="1081087"/>
            <a:chOff x="0" y="1207"/>
            <a:chExt cx="5760" cy="681"/>
          </a:xfrm>
        </p:grpSpPr>
        <p:sp>
          <p:nvSpPr>
            <p:cNvPr id="295943" name="Rectangle 7"/>
            <p:cNvSpPr>
              <a:spLocks noChangeArrowheads="1"/>
            </p:cNvSpPr>
            <p:nvPr/>
          </p:nvSpPr>
          <p:spPr bwMode="auto">
            <a:xfrm>
              <a:off x="0" y="1207"/>
              <a:ext cx="5760" cy="6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959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49" y="1298"/>
              <a:ext cx="165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latin typeface="Arial Black"/>
                </a:rPr>
                <a:t>SARI İKAZ</a:t>
              </a:r>
            </a:p>
          </p:txBody>
        </p:sp>
      </p:grpSp>
      <p:grpSp>
        <p:nvGrpSpPr>
          <p:cNvPr id="295960" name="Group 24"/>
          <p:cNvGrpSpPr>
            <a:grpSpLocks/>
          </p:cNvGrpSpPr>
          <p:nvPr/>
        </p:nvGrpSpPr>
        <p:grpSpPr bwMode="auto">
          <a:xfrm>
            <a:off x="0" y="3500438"/>
            <a:ext cx="9144000" cy="1295400"/>
            <a:chOff x="0" y="2205"/>
            <a:chExt cx="5760" cy="816"/>
          </a:xfrm>
        </p:grpSpPr>
        <p:sp>
          <p:nvSpPr>
            <p:cNvPr id="295949" name="AutoShape 13"/>
            <p:cNvSpPr>
              <a:spLocks noChangeArrowheads="1"/>
            </p:cNvSpPr>
            <p:nvPr/>
          </p:nvSpPr>
          <p:spPr bwMode="auto">
            <a:xfrm>
              <a:off x="0" y="2205"/>
              <a:ext cx="5760" cy="81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9595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2341"/>
              <a:ext cx="165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solidFill>
                    <a:schemeClr val="bg1"/>
                  </a:solidFill>
                  <a:latin typeface="Arial Black"/>
                </a:rPr>
                <a:t>KIRMIZI İKAZ</a:t>
              </a:r>
            </a:p>
          </p:txBody>
        </p:sp>
      </p:grpSp>
      <p:grpSp>
        <p:nvGrpSpPr>
          <p:cNvPr id="295961" name="Group 25"/>
          <p:cNvGrpSpPr>
            <a:grpSpLocks/>
          </p:cNvGrpSpPr>
          <p:nvPr/>
        </p:nvGrpSpPr>
        <p:grpSpPr bwMode="auto">
          <a:xfrm>
            <a:off x="-73025" y="5372100"/>
            <a:ext cx="9398000" cy="936625"/>
            <a:chOff x="-46" y="3384"/>
            <a:chExt cx="5920" cy="590"/>
          </a:xfrm>
        </p:grpSpPr>
        <p:grpSp>
          <p:nvGrpSpPr>
            <p:cNvPr id="295951" name="Group 15"/>
            <p:cNvGrpSpPr>
              <a:grpSpLocks/>
            </p:cNvGrpSpPr>
            <p:nvPr/>
          </p:nvGrpSpPr>
          <p:grpSpPr bwMode="auto">
            <a:xfrm>
              <a:off x="-46" y="3384"/>
              <a:ext cx="5920" cy="590"/>
              <a:chOff x="-23" y="2931"/>
              <a:chExt cx="5920" cy="726"/>
            </a:xfrm>
          </p:grpSpPr>
          <p:sp>
            <p:nvSpPr>
              <p:cNvPr id="295952" name="Rectangle 16"/>
              <p:cNvSpPr>
                <a:spLocks noChangeArrowheads="1"/>
              </p:cNvSpPr>
              <p:nvPr/>
            </p:nvSpPr>
            <p:spPr bwMode="auto">
              <a:xfrm>
                <a:off x="-23" y="2931"/>
                <a:ext cx="1384" cy="7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95953" name="Rectangle 17"/>
              <p:cNvSpPr>
                <a:spLocks noChangeArrowheads="1"/>
              </p:cNvSpPr>
              <p:nvPr/>
            </p:nvSpPr>
            <p:spPr bwMode="auto">
              <a:xfrm>
                <a:off x="1474" y="2931"/>
                <a:ext cx="1384" cy="7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95954" name="Rectangle 18"/>
              <p:cNvSpPr>
                <a:spLocks noChangeArrowheads="1"/>
              </p:cNvSpPr>
              <p:nvPr/>
            </p:nvSpPr>
            <p:spPr bwMode="auto">
              <a:xfrm>
                <a:off x="2993" y="2931"/>
                <a:ext cx="1384" cy="7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295955" name="Rectangle 19"/>
              <p:cNvSpPr>
                <a:spLocks noChangeArrowheads="1"/>
              </p:cNvSpPr>
              <p:nvPr/>
            </p:nvSpPr>
            <p:spPr bwMode="auto">
              <a:xfrm>
                <a:off x="4513" y="2931"/>
                <a:ext cx="1384" cy="7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  <p:sp>
          <p:nvSpPr>
            <p:cNvPr id="29595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04" y="3384"/>
              <a:ext cx="2222" cy="5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SİYAH İKAZ</a:t>
              </a:r>
              <a:endParaRPr lang="tr-TR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endParaRPr>
            </a:p>
          </p:txBody>
        </p:sp>
      </p:grpSp>
      <p:sp>
        <p:nvSpPr>
          <p:cNvPr id="21" name="Metin kutusu 2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-27384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-30539" y="411163"/>
            <a:ext cx="9174539" cy="938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400" b="1" dirty="0">
                <a:latin typeface="Arial" charset="0"/>
              </a:rPr>
              <a:t>Sarı İkaz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22263" y="2349500"/>
            <a:ext cx="489743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600" dirty="0">
                <a:solidFill>
                  <a:schemeClr val="bg1"/>
                </a:solidFill>
                <a:latin typeface="Arial" charset="0"/>
              </a:rPr>
              <a:t>Hava saldırısı ihtimali var olduğunu işaret eden sarı ikaz, </a:t>
            </a:r>
          </a:p>
          <a:p>
            <a:pPr>
              <a:lnSpc>
                <a:spcPct val="125000"/>
              </a:lnSpc>
            </a:pPr>
            <a:r>
              <a:rPr lang="tr-TR" altLang="tr-TR" sz="2600" dirty="0">
                <a:solidFill>
                  <a:srgbClr val="FFFF00"/>
                </a:solidFill>
                <a:latin typeface="Arial" charset="0"/>
              </a:rPr>
              <a:t>3 dakika süren düz siren sesi </a:t>
            </a:r>
          </a:p>
          <a:p>
            <a:pPr>
              <a:lnSpc>
                <a:spcPct val="125000"/>
              </a:lnSpc>
            </a:pPr>
            <a:r>
              <a:rPr lang="tr-TR" altLang="tr-TR" sz="2600" dirty="0">
                <a:solidFill>
                  <a:schemeClr val="bg1"/>
                </a:solidFill>
                <a:latin typeface="Arial" charset="0"/>
              </a:rPr>
              <a:t>ile duyurulur. </a:t>
            </a:r>
          </a:p>
        </p:txBody>
      </p:sp>
      <p:pic>
        <p:nvPicPr>
          <p:cNvPr id="316428" name="Picture 12" descr="bomba_atan_uca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28" y="1407269"/>
            <a:ext cx="3965947" cy="44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pic>
        <p:nvPicPr>
          <p:cNvPr id="2" name="sari_ik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30687" y="5757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5" name="slaytizle.com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6226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6420" grpId="0" animBg="1"/>
      <p:bldP spid="316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323850" y="1331913"/>
            <a:ext cx="665956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rgbClr val="FFFF00"/>
                </a:solidFill>
                <a:latin typeface="Arial" charset="0"/>
              </a:rPr>
              <a:t>Bu ikazı duyunca;</a:t>
            </a: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tr-TR" altLang="tr-TR" sz="2500" dirty="0" smtClean="0">
                <a:solidFill>
                  <a:schemeClr val="bg1"/>
                </a:solidFill>
                <a:latin typeface="Arial" charset="0"/>
              </a:rPr>
              <a:t>ina </a:t>
            </a: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içindeki doğal gaz, hava gazı, elektrik, </a:t>
            </a:r>
          </a:p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su ana </a:t>
            </a:r>
            <a:r>
              <a:rPr lang="tr-TR" altLang="tr-TR" sz="2500" dirty="0" smtClean="0">
                <a:solidFill>
                  <a:schemeClr val="bg1"/>
                </a:solidFill>
                <a:latin typeface="Arial" charset="0"/>
              </a:rPr>
              <a:t>vanalarını </a:t>
            </a: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kapatınız. 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635375" y="4748213"/>
            <a:ext cx="52927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dirty="0">
                <a:solidFill>
                  <a:srgbClr val="FF9900"/>
                </a:solidFill>
                <a:latin typeface="Arial" charset="0"/>
              </a:rPr>
              <a:t>Temel </a:t>
            </a:r>
            <a:r>
              <a:rPr lang="tr-TR" altLang="tr-TR" dirty="0" smtClean="0">
                <a:solidFill>
                  <a:srgbClr val="FF9900"/>
                </a:solidFill>
                <a:latin typeface="Arial" charset="0"/>
              </a:rPr>
              <a:t>yiyecek, giyecek gibi </a:t>
            </a:r>
            <a:r>
              <a:rPr lang="tr-TR" altLang="tr-TR" dirty="0">
                <a:solidFill>
                  <a:srgbClr val="FF9900"/>
                </a:solidFill>
                <a:latin typeface="Arial" charset="0"/>
              </a:rPr>
              <a:t>ihtiyaçlarla</a:t>
            </a:r>
            <a:r>
              <a:rPr lang="tr-TR" altLang="tr-TR" dirty="0">
                <a:solidFill>
                  <a:srgbClr val="ECECEC"/>
                </a:solidFill>
                <a:latin typeface="Arial" charset="0"/>
              </a:rPr>
              <a:t> diğer ihtiyaçlar daha önceden sığınak yerinde hazırlanmamışsa sığınağa taşıyınız. </a:t>
            </a:r>
          </a:p>
        </p:txBody>
      </p:sp>
      <p:pic>
        <p:nvPicPr>
          <p:cNvPr id="320525" name="Picture 13" descr="081118%20Elektrik%20%C5%9Ear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25" y="3187225"/>
            <a:ext cx="216058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27" name="Picture 15" descr="snak113-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0968"/>
            <a:ext cx="3339160" cy="315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30539" y="411163"/>
            <a:ext cx="9174539" cy="938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400" b="1" dirty="0">
                <a:latin typeface="Arial" charset="0"/>
              </a:rPr>
              <a:t>Sarı İkaz</a:t>
            </a:r>
          </a:p>
        </p:txBody>
      </p:sp>
      <p:pic>
        <p:nvPicPr>
          <p:cNvPr id="320523" name="Picture 11" descr="dogalgaz%20oc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0" y="260350"/>
            <a:ext cx="2232546" cy="22325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8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/>
      <p:bldP spid="32051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4284663" y="2420888"/>
            <a:ext cx="47164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dirty="0">
                <a:solidFill>
                  <a:schemeClr val="bg1"/>
                </a:solidFill>
                <a:latin typeface="Arial" charset="0"/>
              </a:rPr>
              <a:t>Bu ikazı duyduğunuzda dışarıda bulunuyorsanız; hemen sığınabileceğiniz bir sığınak veya sağlam bir bodrum, </a:t>
            </a:r>
          </a:p>
          <a:p>
            <a:pPr>
              <a:lnSpc>
                <a:spcPct val="125000"/>
              </a:lnSpc>
            </a:pPr>
            <a:r>
              <a:rPr lang="tr-TR" altLang="tr-TR" dirty="0">
                <a:solidFill>
                  <a:schemeClr val="bg1"/>
                </a:solidFill>
                <a:latin typeface="Arial" charset="0"/>
              </a:rPr>
              <a:t>duvar dibi veya bir çukura yaklaşınız.</a:t>
            </a:r>
          </a:p>
        </p:txBody>
      </p:sp>
      <p:pic>
        <p:nvPicPr>
          <p:cNvPr id="322567" name="Picture 7" descr="snak113-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2857"/>
            <a:ext cx="3816350" cy="4032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0539" y="411163"/>
            <a:ext cx="9174539" cy="938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4800" b="1" dirty="0">
                <a:latin typeface="Arial" charset="0"/>
              </a:rPr>
              <a:t>Sarı İkaz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8479" name="Group 15"/>
          <p:cNvGrpSpPr>
            <a:grpSpLocks/>
          </p:cNvGrpSpPr>
          <p:nvPr/>
        </p:nvGrpSpPr>
        <p:grpSpPr bwMode="auto">
          <a:xfrm>
            <a:off x="-36256913" y="3716338"/>
            <a:ext cx="36147375" cy="1728787"/>
            <a:chOff x="-1112" y="2704"/>
            <a:chExt cx="22770" cy="1089"/>
          </a:xfrm>
        </p:grpSpPr>
        <p:grpSp>
          <p:nvGrpSpPr>
            <p:cNvPr id="318475" name="Group 11"/>
            <p:cNvGrpSpPr>
              <a:grpSpLocks/>
            </p:cNvGrpSpPr>
            <p:nvPr/>
          </p:nvGrpSpPr>
          <p:grpSpPr bwMode="auto">
            <a:xfrm>
              <a:off x="-1112" y="2704"/>
              <a:ext cx="11430" cy="1089"/>
              <a:chOff x="-1112" y="2704"/>
              <a:chExt cx="11430" cy="1089"/>
            </a:xfrm>
          </p:grpSpPr>
          <p:sp>
            <p:nvSpPr>
              <p:cNvPr id="318472" name="AutoShape 8"/>
              <p:cNvSpPr>
                <a:spLocks noChangeArrowheads="1"/>
              </p:cNvSpPr>
              <p:nvPr/>
            </p:nvSpPr>
            <p:spPr bwMode="auto">
              <a:xfrm>
                <a:off x="-1112" y="2705"/>
                <a:ext cx="5760" cy="10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18474" name="AutoShape 10"/>
              <p:cNvSpPr>
                <a:spLocks noChangeArrowheads="1"/>
              </p:cNvSpPr>
              <p:nvPr/>
            </p:nvSpPr>
            <p:spPr bwMode="auto">
              <a:xfrm>
                <a:off x="4558" y="2704"/>
                <a:ext cx="5760" cy="10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  <p:grpSp>
          <p:nvGrpSpPr>
            <p:cNvPr id="318476" name="Group 12"/>
            <p:cNvGrpSpPr>
              <a:grpSpLocks/>
            </p:cNvGrpSpPr>
            <p:nvPr/>
          </p:nvGrpSpPr>
          <p:grpSpPr bwMode="auto">
            <a:xfrm>
              <a:off x="10228" y="2704"/>
              <a:ext cx="11430" cy="1089"/>
              <a:chOff x="-1112" y="2704"/>
              <a:chExt cx="11430" cy="1089"/>
            </a:xfrm>
          </p:grpSpPr>
          <p:sp>
            <p:nvSpPr>
              <p:cNvPr id="318477" name="AutoShape 13"/>
              <p:cNvSpPr>
                <a:spLocks noChangeArrowheads="1"/>
              </p:cNvSpPr>
              <p:nvPr/>
            </p:nvSpPr>
            <p:spPr bwMode="auto">
              <a:xfrm>
                <a:off x="-1112" y="2705"/>
                <a:ext cx="5760" cy="10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18478" name="AutoShape 14"/>
              <p:cNvSpPr>
                <a:spLocks noChangeArrowheads="1"/>
              </p:cNvSpPr>
              <p:nvPr/>
            </p:nvSpPr>
            <p:spPr bwMode="auto">
              <a:xfrm>
                <a:off x="4558" y="2704"/>
                <a:ext cx="5760" cy="1088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</p:grpSp>
      <p:sp>
        <p:nvSpPr>
          <p:cNvPr id="16" name="Metin kutusu 15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pic>
        <p:nvPicPr>
          <p:cNvPr id="17" name="Picture 11" descr="11155_204970643140_204888388140_3129668_1316297_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4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0692"/>
            <a:ext cx="2160240" cy="30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22263" y="1846262"/>
            <a:ext cx="68421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600" dirty="0">
                <a:solidFill>
                  <a:srgbClr val="FF9900"/>
                </a:solidFill>
                <a:latin typeface="Arial" charset="0"/>
              </a:rPr>
              <a:t>Hava saldırısı</a:t>
            </a:r>
            <a:r>
              <a:rPr lang="tr-TR" altLang="tr-TR" sz="2600" dirty="0">
                <a:solidFill>
                  <a:schemeClr val="bg1"/>
                </a:solidFill>
                <a:latin typeface="Arial" charset="0"/>
              </a:rPr>
              <a:t> tehlikesi olduğunu işaret eden kırmızı ikaz, </a:t>
            </a:r>
            <a:r>
              <a:rPr lang="tr-TR" altLang="tr-TR" sz="2600" dirty="0">
                <a:solidFill>
                  <a:srgbClr val="FF3300"/>
                </a:solidFill>
                <a:latin typeface="Arial" charset="0"/>
              </a:rPr>
              <a:t>3 dakika süren yükselip alçalan dalgalı siren sesi</a:t>
            </a:r>
            <a:r>
              <a:rPr lang="tr-TR" altLang="tr-TR" sz="2600" dirty="0">
                <a:solidFill>
                  <a:schemeClr val="bg1"/>
                </a:solidFill>
                <a:latin typeface="Arial" charset="0"/>
              </a:rPr>
              <a:t> ile duyurulur.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77" y="4053383"/>
            <a:ext cx="2466975" cy="1847850"/>
          </a:xfrm>
          <a:prstGeom prst="rect">
            <a:avLst/>
          </a:prstGeom>
        </p:spPr>
      </p:pic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-12644" y="333400"/>
            <a:ext cx="9144000" cy="1295400"/>
            <a:chOff x="0" y="2205"/>
            <a:chExt cx="5760" cy="816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0" y="2205"/>
              <a:ext cx="5760" cy="816"/>
            </a:xfrm>
            <a:prstGeom prst="doubleWave">
              <a:avLst>
                <a:gd name="adj1" fmla="val 6500"/>
                <a:gd name="adj2" fmla="val 635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2341"/>
              <a:ext cx="3138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solidFill>
                    <a:schemeClr val="bg1"/>
                  </a:solidFill>
                  <a:latin typeface="Arial Black"/>
                </a:rPr>
                <a:t>KIRMIZI </a:t>
              </a:r>
              <a:r>
                <a:rPr lang="tr-TR" sz="3600" kern="10" dirty="0" smtClean="0">
                  <a:solidFill>
                    <a:schemeClr val="bg1"/>
                  </a:solidFill>
                  <a:latin typeface="Arial Black"/>
                </a:rPr>
                <a:t>İKAZ (ALARM)</a:t>
              </a:r>
              <a:endParaRPr lang="tr-TR" sz="3600" kern="10" dirty="0">
                <a:solidFill>
                  <a:schemeClr val="bg1"/>
                </a:solidFill>
                <a:latin typeface="Arial Black"/>
              </a:endParaRPr>
            </a:p>
          </p:txBody>
        </p:sp>
      </p:grpSp>
      <p:pic>
        <p:nvPicPr>
          <p:cNvPr id="3" name="kirmizi_ik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83359" y="676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5" name="slaytizle.com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repeatCount="3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8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84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50825" y="5003800"/>
            <a:ext cx="85693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rgbClr val="FFFF00"/>
                </a:solidFill>
                <a:latin typeface="Arial" charset="0"/>
              </a:rPr>
              <a:t>Bu ikazı duyunca hemen sığınak yerine gidiniz. </a:t>
            </a:r>
          </a:p>
          <a:p>
            <a:pPr>
              <a:lnSpc>
                <a:spcPct val="125000"/>
              </a:lnSpc>
            </a:pPr>
            <a:r>
              <a:rPr lang="tr-TR" altLang="tr-TR" sz="2500" dirty="0">
                <a:solidFill>
                  <a:schemeClr val="bg1"/>
                </a:solidFill>
                <a:latin typeface="Arial" charset="0"/>
              </a:rPr>
              <a:t>Tehlike geçti ikazı verilinceye kadar sakin bir şekilde burada bekleyiniz.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-54183" y="116632"/>
            <a:ext cx="9144000" cy="1295400"/>
            <a:chOff x="0" y="2205"/>
            <a:chExt cx="5760" cy="816"/>
          </a:xfrm>
        </p:grpSpPr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0" y="2205"/>
              <a:ext cx="5760" cy="81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2341"/>
              <a:ext cx="165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solidFill>
                    <a:schemeClr val="bg1"/>
                  </a:solidFill>
                  <a:latin typeface="Arial Black"/>
                </a:rPr>
                <a:t>KIRMIZI İKAZ</a:t>
              </a:r>
            </a:p>
          </p:txBody>
        </p:sp>
      </p:grpSp>
      <p:pic>
        <p:nvPicPr>
          <p:cNvPr id="326667" name="Picture 11" descr="11155_204970643140_204888388140_3129668_1316297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84734"/>
            <a:ext cx="237648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4" name="Picture 8" descr="snak113-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3631"/>
            <a:ext cx="4681537" cy="321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539" y="0"/>
            <a:ext cx="9132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45370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tr-TR" altLang="tr-TR" dirty="0">
                <a:solidFill>
                  <a:schemeClr val="bg1"/>
                </a:solidFill>
                <a:latin typeface="Arial" charset="0"/>
              </a:rPr>
              <a:t>Bina dışında bulunuyorsanız; </a:t>
            </a:r>
            <a:r>
              <a:rPr lang="tr-TR" altLang="tr-TR" dirty="0">
                <a:solidFill>
                  <a:srgbClr val="FFFF00"/>
                </a:solidFill>
                <a:latin typeface="Arial" charset="0"/>
              </a:rPr>
              <a:t>hemen en yakın bir sığınak veya sağlam bodrum, duvar dibi veya çukur bir yere sığınarak saklanınız.</a:t>
            </a:r>
            <a:r>
              <a:rPr lang="tr-TR" altLang="tr-TR" dirty="0">
                <a:solidFill>
                  <a:schemeClr val="bg1"/>
                </a:solidFill>
                <a:latin typeface="Arial" charset="0"/>
              </a:rPr>
              <a:t> Tehlike geçti ikazına kadar sükunetle bekleyiniz.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6519334"/>
            <a:ext cx="688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3300"/>
                </a:solidFill>
              </a:rPr>
              <a:t>ÇANAKKALE İL MİLLİ EĞİTİM MÜDÜRLÜĞÜ- Sivil Savunma Hizmetleri Bölümü</a:t>
            </a:r>
            <a:endParaRPr lang="tr-TR" sz="1400" b="1" dirty="0">
              <a:solidFill>
                <a:srgbClr val="FF3300"/>
              </a:solidFill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0" y="116632"/>
            <a:ext cx="9144000" cy="1295400"/>
            <a:chOff x="0" y="2205"/>
            <a:chExt cx="5760" cy="816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0" y="2205"/>
              <a:ext cx="5760" cy="81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2341"/>
              <a:ext cx="165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 dirty="0">
                  <a:solidFill>
                    <a:schemeClr val="bg1"/>
                  </a:solidFill>
                  <a:latin typeface="Arial Black"/>
                </a:rPr>
                <a:t>KIRMIZI İKAZ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/>
    </p:bldLst>
  </p:timing>
</p:sld>
</file>

<file path=ppt/theme/theme1.xml><?xml version="1.0" encoding="utf-8"?>
<a:theme xmlns:a="http://schemas.openxmlformats.org/drawingml/2006/main" name="ikazlar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ikazlar</Template>
  <TotalTime>307</TotalTime>
  <Words>602</Words>
  <Application>Microsoft Office PowerPoint</Application>
  <PresentationFormat>Ekran Gösterisi (4:3)</PresentationFormat>
  <Paragraphs>86</Paragraphs>
  <Slides>16</Slides>
  <Notes>16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ikazlar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www.slaytizle.com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www.slaytizle.com</dc:subject>
  <dc:creator>Ahmet ARICAN</dc:creator>
  <dc:description>Slaytizle.com Logosunu kaldırmak korsanlıktır. Logoyu kaldırıp, slaytı kopyalama yoluna gitmeyiniz !!!</dc:description>
  <cp:lastModifiedBy>Ahmet ARICAN</cp:lastModifiedBy>
  <cp:revision>21</cp:revision>
  <dcterms:created xsi:type="dcterms:W3CDTF">2019-01-31T10:26:10Z</dcterms:created>
  <dcterms:modified xsi:type="dcterms:W3CDTF">2022-10-14T07:05:09Z</dcterms:modified>
</cp:coreProperties>
</file>