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63"/>
  </p:notesMasterIdLst>
  <p:handoutMasterIdLst>
    <p:handoutMasterId r:id="rId164"/>
  </p:handoutMasterIdLst>
  <p:sldIdLst>
    <p:sldId id="256" r:id="rId2"/>
    <p:sldId id="262" r:id="rId3"/>
    <p:sldId id="263" r:id="rId4"/>
    <p:sldId id="264" r:id="rId5"/>
    <p:sldId id="265" r:id="rId6"/>
    <p:sldId id="266" r:id="rId7"/>
    <p:sldId id="268" r:id="rId8"/>
    <p:sldId id="484" r:id="rId9"/>
    <p:sldId id="486" r:id="rId10"/>
    <p:sldId id="278" r:id="rId11"/>
    <p:sldId id="279" r:id="rId12"/>
    <p:sldId id="426" r:id="rId13"/>
    <p:sldId id="280" r:id="rId14"/>
    <p:sldId id="281" r:id="rId15"/>
    <p:sldId id="457" r:id="rId16"/>
    <p:sldId id="461" r:id="rId17"/>
    <p:sldId id="460" r:id="rId18"/>
    <p:sldId id="459" r:id="rId19"/>
    <p:sldId id="458" r:id="rId20"/>
    <p:sldId id="462" r:id="rId21"/>
    <p:sldId id="463" r:id="rId22"/>
    <p:sldId id="464" r:id="rId23"/>
    <p:sldId id="465" r:id="rId24"/>
    <p:sldId id="282" r:id="rId25"/>
    <p:sldId id="283" r:id="rId26"/>
    <p:sldId id="284" r:id="rId27"/>
    <p:sldId id="285" r:id="rId28"/>
    <p:sldId id="287" r:id="rId29"/>
    <p:sldId id="427" r:id="rId30"/>
    <p:sldId id="418" r:id="rId31"/>
    <p:sldId id="417" r:id="rId32"/>
    <p:sldId id="416" r:id="rId33"/>
    <p:sldId id="421" r:id="rId34"/>
    <p:sldId id="424" r:id="rId35"/>
    <p:sldId id="428" r:id="rId36"/>
    <p:sldId id="425" r:id="rId37"/>
    <p:sldId id="466" r:id="rId38"/>
    <p:sldId id="290" r:id="rId39"/>
    <p:sldId id="291" r:id="rId40"/>
    <p:sldId id="292" r:id="rId41"/>
    <p:sldId id="293" r:id="rId42"/>
    <p:sldId id="470" r:id="rId43"/>
    <p:sldId id="294" r:id="rId44"/>
    <p:sldId id="295" r:id="rId45"/>
    <p:sldId id="296" r:id="rId46"/>
    <p:sldId id="297" r:id="rId47"/>
    <p:sldId id="298" r:id="rId48"/>
    <p:sldId id="299" r:id="rId49"/>
    <p:sldId id="300" r:id="rId50"/>
    <p:sldId id="301" r:id="rId51"/>
    <p:sldId id="302" r:id="rId52"/>
    <p:sldId id="303" r:id="rId53"/>
    <p:sldId id="305" r:id="rId54"/>
    <p:sldId id="306" r:id="rId55"/>
    <p:sldId id="307" r:id="rId56"/>
    <p:sldId id="487" r:id="rId57"/>
    <p:sldId id="488" r:id="rId58"/>
    <p:sldId id="489" r:id="rId59"/>
    <p:sldId id="490" r:id="rId60"/>
    <p:sldId id="491" r:id="rId61"/>
    <p:sldId id="492" r:id="rId62"/>
    <p:sldId id="493" r:id="rId63"/>
    <p:sldId id="494" r:id="rId64"/>
    <p:sldId id="495" r:id="rId65"/>
    <p:sldId id="435" r:id="rId66"/>
    <p:sldId id="474" r:id="rId67"/>
    <p:sldId id="496" r:id="rId68"/>
    <p:sldId id="436" r:id="rId69"/>
    <p:sldId id="497" r:id="rId70"/>
    <p:sldId id="437" r:id="rId71"/>
    <p:sldId id="498" r:id="rId72"/>
    <p:sldId id="438" r:id="rId73"/>
    <p:sldId id="499" r:id="rId74"/>
    <p:sldId id="439" r:id="rId75"/>
    <p:sldId id="500" r:id="rId76"/>
    <p:sldId id="440" r:id="rId77"/>
    <p:sldId id="444" r:id="rId78"/>
    <p:sldId id="501" r:id="rId79"/>
    <p:sldId id="441" r:id="rId80"/>
    <p:sldId id="443" r:id="rId81"/>
    <p:sldId id="502" r:id="rId82"/>
    <p:sldId id="328" r:id="rId83"/>
    <p:sldId id="329" r:id="rId84"/>
    <p:sldId id="330" r:id="rId85"/>
    <p:sldId id="332" r:id="rId86"/>
    <p:sldId id="333" r:id="rId87"/>
    <p:sldId id="334" r:id="rId88"/>
    <p:sldId id="335" r:id="rId89"/>
    <p:sldId id="336" r:id="rId90"/>
    <p:sldId id="337" r:id="rId91"/>
    <p:sldId id="338" r:id="rId92"/>
    <p:sldId id="339" r:id="rId93"/>
    <p:sldId id="340" r:id="rId94"/>
    <p:sldId id="342" r:id="rId95"/>
    <p:sldId id="343" r:id="rId96"/>
    <p:sldId id="344" r:id="rId97"/>
    <p:sldId id="346" r:id="rId98"/>
    <p:sldId id="347" r:id="rId99"/>
    <p:sldId id="349" r:id="rId100"/>
    <p:sldId id="350" r:id="rId101"/>
    <p:sldId id="351" r:id="rId102"/>
    <p:sldId id="352" r:id="rId103"/>
    <p:sldId id="353" r:id="rId104"/>
    <p:sldId id="354" r:id="rId105"/>
    <p:sldId id="355" r:id="rId106"/>
    <p:sldId id="356" r:id="rId107"/>
    <p:sldId id="357"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6" r:id="rId124"/>
    <p:sldId id="377" r:id="rId125"/>
    <p:sldId id="378" r:id="rId126"/>
    <p:sldId id="379" r:id="rId127"/>
    <p:sldId id="380" r:id="rId128"/>
    <p:sldId id="382" r:id="rId129"/>
    <p:sldId id="383" r:id="rId130"/>
    <p:sldId id="384" r:id="rId131"/>
    <p:sldId id="385" r:id="rId132"/>
    <p:sldId id="475" r:id="rId133"/>
    <p:sldId id="503" r:id="rId134"/>
    <p:sldId id="504" r:id="rId135"/>
    <p:sldId id="505" r:id="rId136"/>
    <p:sldId id="506" r:id="rId137"/>
    <p:sldId id="507" r:id="rId138"/>
    <p:sldId id="508" r:id="rId139"/>
    <p:sldId id="509" r:id="rId140"/>
    <p:sldId id="510" r:id="rId141"/>
    <p:sldId id="511" r:id="rId142"/>
    <p:sldId id="512" r:id="rId143"/>
    <p:sldId id="513" r:id="rId144"/>
    <p:sldId id="514" r:id="rId145"/>
    <p:sldId id="515" r:id="rId146"/>
    <p:sldId id="516" r:id="rId147"/>
    <p:sldId id="517" r:id="rId148"/>
    <p:sldId id="520" r:id="rId149"/>
    <p:sldId id="519" r:id="rId150"/>
    <p:sldId id="518" r:id="rId151"/>
    <p:sldId id="521" r:id="rId152"/>
    <p:sldId id="523" r:id="rId153"/>
    <p:sldId id="524" r:id="rId154"/>
    <p:sldId id="522" r:id="rId155"/>
    <p:sldId id="527" r:id="rId156"/>
    <p:sldId id="531" r:id="rId157"/>
    <p:sldId id="528" r:id="rId158"/>
    <p:sldId id="530" r:id="rId159"/>
    <p:sldId id="529" r:id="rId160"/>
    <p:sldId id="532" r:id="rId161"/>
    <p:sldId id="533" r:id="rId16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1pPr>
    <a:lvl2pPr marL="0" marR="0" indent="45720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2pPr>
    <a:lvl3pPr marL="0" marR="0" indent="91440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3pPr>
    <a:lvl4pPr marL="0" marR="0" indent="137160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4pPr>
    <a:lvl5pPr marL="0" marR="0" indent="182880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5pPr>
    <a:lvl6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6pPr>
    <a:lvl7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7pPr>
    <a:lvl8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8pPr>
    <a:lvl9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FF"/>
    <a:srgbClr val="99FF66"/>
    <a:srgbClr val="66CCFF"/>
    <a:srgbClr val="66FFFF"/>
    <a:srgbClr val="FFFF99"/>
    <a:srgbClr val="66FF33"/>
    <a:srgbClr val="EAF67C"/>
    <a:srgbClr val="99CC00"/>
    <a:srgbClr val="FCA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nstantia"/>
          <a:ea typeface="Constantia"/>
          <a:cs typeface="Constant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nstantia"/>
          <a:ea typeface="Constantia"/>
          <a:cs typeface="Constant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nstantia"/>
          <a:ea typeface="Constantia"/>
          <a:cs typeface="Constant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nstantia"/>
          <a:ea typeface="Constantia"/>
          <a:cs typeface="Constant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nstantia"/>
          <a:ea typeface="Constantia"/>
          <a:cs typeface="Constant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nstantia"/>
          <a:ea typeface="Constantia"/>
          <a:cs typeface="Constant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nstantia"/>
          <a:ea typeface="Constantia"/>
          <a:cs typeface="Constant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nstantia"/>
          <a:ea typeface="Constantia"/>
          <a:cs typeface="Constant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6" d="100"/>
          <a:sy n="66" d="100"/>
        </p:scale>
        <p:origin x="-1932"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3D6B98-D3C4-4F3A-BB29-85C95E81A421}" type="datetime1">
              <a:rPr lang="tr-TR" smtClean="0"/>
              <a:t>27.08.2021</a:t>
            </a:fld>
            <a:endParaRPr lang="tr-TR" dirty="0"/>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C0B1ED-C8DA-4544-BDF4-4A7328BE33D0}" type="slidenum">
              <a:rPr lang="tr-TR" smtClean="0"/>
              <a:t>‹#›</a:t>
            </a:fld>
            <a:endParaRPr lang="tr-TR" dirty="0"/>
          </a:p>
        </p:txBody>
      </p:sp>
    </p:spTree>
    <p:extLst>
      <p:ext uri="{BB962C8B-B14F-4D97-AF65-F5344CB8AC3E}">
        <p14:creationId xmlns:p14="http://schemas.microsoft.com/office/powerpoint/2010/main" val="38105590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00" name="Shape 2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26696134"/>
      </p:ext>
    </p:extLst>
  </p:cSld>
  <p:clrMap bg1="lt1" tx1="dk1" bg2="lt2" tx2="dk2" accent1="accent1" accent2="accent2" accent3="accent3" accent4="accent4" accent5="accent5" accent6="accent6" hlink="hlink" folHlink="folHlink"/>
  <p:hf hdr="0" ftr="0"/>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1744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3647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r>
              <a:t>Başlık Metni</a:t>
            </a:r>
          </a:p>
        </p:txBody>
      </p:sp>
      <p:sp>
        <p:nvSpPr>
          <p:cNvPr id="17" name="Shape 17"/>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18" name="Shape 18"/>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r>
              <a:t>Başlık Metni</a:t>
            </a:r>
          </a:p>
        </p:txBody>
      </p:sp>
      <p:sp>
        <p:nvSpPr>
          <p:cNvPr id="117" name="Shape 117"/>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118" name="Shape 118"/>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r>
              <a:t>Başlık Metni</a:t>
            </a:r>
          </a:p>
        </p:txBody>
      </p:sp>
      <p:sp>
        <p:nvSpPr>
          <p:cNvPr id="126" name="Shape 126"/>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127" name="Shape 127"/>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Shape 25"/>
          <p:cNvSpPr/>
          <p:nvPr/>
        </p:nvSpPr>
        <p:spPr>
          <a:xfrm>
            <a:off x="-9525" y="-7938"/>
            <a:ext cx="9163050"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45719" rIns="45719"/>
          <a:lstStyle/>
          <a:p>
            <a:pPr>
              <a:defRPr>
                <a:solidFill>
                  <a:srgbClr val="FFFFFF"/>
                </a:solidFill>
                <a:latin typeface="Arial"/>
                <a:ea typeface="Arial"/>
                <a:cs typeface="Arial"/>
                <a:sym typeface="Arial"/>
              </a:defRPr>
            </a:pPr>
            <a:endParaRPr dirty="0"/>
          </a:p>
        </p:txBody>
      </p:sp>
      <p:sp>
        <p:nvSpPr>
          <p:cNvPr id="26" name="Shape 26"/>
          <p:cNvSpPr/>
          <p:nvPr/>
        </p:nvSpPr>
        <p:spPr>
          <a:xfrm>
            <a:off x="4381500" y="-7938"/>
            <a:ext cx="4762500"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45719" rIns="45719"/>
          <a:lstStyle/>
          <a:p>
            <a:pPr>
              <a:defRPr>
                <a:solidFill>
                  <a:srgbClr val="FFFFFF"/>
                </a:solidFill>
                <a:latin typeface="Arial"/>
                <a:ea typeface="Arial"/>
                <a:cs typeface="Arial"/>
                <a:sym typeface="Arial"/>
              </a:defRPr>
            </a:pPr>
            <a:endParaRPr dirty="0"/>
          </a:p>
        </p:txBody>
      </p:sp>
      <p:grpSp>
        <p:nvGrpSpPr>
          <p:cNvPr id="29" name="Group 29"/>
          <p:cNvGrpSpPr/>
          <p:nvPr/>
        </p:nvGrpSpPr>
        <p:grpSpPr>
          <a:xfrm>
            <a:off x="-6097" y="-24384"/>
            <a:ext cx="9156193" cy="1048513"/>
            <a:chOff x="0" y="0"/>
            <a:chExt cx="9156191" cy="1048511"/>
          </a:xfrm>
        </p:grpSpPr>
        <p:pic>
          <p:nvPicPr>
            <p:cNvPr id="27" name="image.png"/>
            <p:cNvPicPr>
              <a:picLocks noChangeAspect="1"/>
            </p:cNvPicPr>
            <p:nvPr/>
          </p:nvPicPr>
          <p:blipFill>
            <a:blip r:embed="rId3">
              <a:extLst/>
            </a:blip>
            <a:stretch>
              <a:fillRect/>
            </a:stretch>
          </p:blipFill>
          <p:spPr>
            <a:xfrm>
              <a:off x="0" y="0"/>
              <a:ext cx="9131809" cy="1048512"/>
            </a:xfrm>
            <a:prstGeom prst="rect">
              <a:avLst/>
            </a:prstGeom>
            <a:ln w="12700" cap="flat">
              <a:noFill/>
              <a:miter lim="400000"/>
            </a:ln>
            <a:effectLst/>
          </p:spPr>
        </p:pic>
        <p:pic>
          <p:nvPicPr>
            <p:cNvPr id="28" name="image.png"/>
            <p:cNvPicPr>
              <a:picLocks noChangeAspect="1"/>
            </p:cNvPicPr>
            <p:nvPr/>
          </p:nvPicPr>
          <p:blipFill>
            <a:blip r:embed="rId4">
              <a:extLst/>
            </a:blip>
            <a:stretch>
              <a:fillRect/>
            </a:stretch>
          </p:blipFill>
          <p:spPr>
            <a:xfrm>
              <a:off x="0" y="73151"/>
              <a:ext cx="9156192" cy="908305"/>
            </a:xfrm>
            <a:prstGeom prst="rect">
              <a:avLst/>
            </a:prstGeom>
            <a:ln w="12700" cap="flat">
              <a:noFill/>
              <a:miter lim="400000"/>
            </a:ln>
            <a:effectLst/>
          </p:spPr>
        </p:pic>
      </p:grpSp>
      <p:sp>
        <p:nvSpPr>
          <p:cNvPr id="30" name="Shape 30"/>
          <p:cNvSpPr>
            <a:spLocks noGrp="1"/>
          </p:cNvSpPr>
          <p:nvPr>
            <p:ph type="title"/>
          </p:nvPr>
        </p:nvSpPr>
        <p:spPr>
          <a:prstGeom prst="rect">
            <a:avLst/>
          </a:prstGeom>
        </p:spPr>
        <p:txBody>
          <a:bodyPr/>
          <a:lstStyle>
            <a:lvl1pPr>
              <a:defRPr>
                <a:solidFill>
                  <a:srgbClr val="DBF5F9"/>
                </a:solidFill>
              </a:defRPr>
            </a:lvl1pPr>
          </a:lstStyle>
          <a:p>
            <a:r>
              <a:t>Başlık Metni</a:t>
            </a:r>
          </a:p>
        </p:txBody>
      </p:sp>
      <p:sp>
        <p:nvSpPr>
          <p:cNvPr id="31" name="Shape 31"/>
          <p:cNvSpPr>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32" name="Shape 32"/>
          <p:cNvSpPr>
            <a:spLocks noGrp="1"/>
          </p:cNvSpPr>
          <p:nvPr>
            <p:ph type="sldNum" sz="quarter" idx="2"/>
          </p:nvPr>
        </p:nvSpPr>
        <p:spPr>
          <a:prstGeom prst="rect">
            <a:avLst/>
          </a:prstGeom>
        </p:spPr>
        <p:txBody>
          <a:bodyPr/>
          <a:lstStyle>
            <a:lvl1pPr>
              <a:defRPr>
                <a:solidFill>
                  <a:srgbClr val="D1EAEE"/>
                </a:solidFill>
              </a:defRPr>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Başlık Metni</a:t>
            </a:r>
          </a:p>
        </p:txBody>
      </p:sp>
      <p:sp>
        <p:nvSpPr>
          <p:cNvPr id="40" name="Shape 40"/>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Shape 48"/>
          <p:cNvSpPr/>
          <p:nvPr/>
        </p:nvSpPr>
        <p:spPr>
          <a:xfrm>
            <a:off x="-9525" y="-7938"/>
            <a:ext cx="9163050"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45719" rIns="45719"/>
          <a:lstStyle/>
          <a:p>
            <a:pPr>
              <a:defRPr>
                <a:solidFill>
                  <a:srgbClr val="FFFFFF"/>
                </a:solidFill>
                <a:latin typeface="Arial"/>
                <a:ea typeface="Arial"/>
                <a:cs typeface="Arial"/>
                <a:sym typeface="Arial"/>
              </a:defRPr>
            </a:pPr>
            <a:endParaRPr dirty="0"/>
          </a:p>
        </p:txBody>
      </p:sp>
      <p:sp>
        <p:nvSpPr>
          <p:cNvPr id="49" name="Shape 49"/>
          <p:cNvSpPr/>
          <p:nvPr/>
        </p:nvSpPr>
        <p:spPr>
          <a:xfrm>
            <a:off x="4381500" y="-7938"/>
            <a:ext cx="4762500"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45719" rIns="45719"/>
          <a:lstStyle/>
          <a:p>
            <a:pPr>
              <a:defRPr>
                <a:solidFill>
                  <a:srgbClr val="FFFFFF"/>
                </a:solidFill>
                <a:latin typeface="Arial"/>
                <a:ea typeface="Arial"/>
                <a:cs typeface="Arial"/>
                <a:sym typeface="Arial"/>
              </a:defRPr>
            </a:pPr>
            <a:endParaRPr dirty="0"/>
          </a:p>
        </p:txBody>
      </p:sp>
      <p:grpSp>
        <p:nvGrpSpPr>
          <p:cNvPr id="52" name="Group 52"/>
          <p:cNvGrpSpPr/>
          <p:nvPr/>
        </p:nvGrpSpPr>
        <p:grpSpPr>
          <a:xfrm>
            <a:off x="-6097" y="-24384"/>
            <a:ext cx="9156193" cy="1048513"/>
            <a:chOff x="0" y="0"/>
            <a:chExt cx="9156191" cy="1048511"/>
          </a:xfrm>
        </p:grpSpPr>
        <p:pic>
          <p:nvPicPr>
            <p:cNvPr id="50" name="image.png"/>
            <p:cNvPicPr>
              <a:picLocks noChangeAspect="1"/>
            </p:cNvPicPr>
            <p:nvPr/>
          </p:nvPicPr>
          <p:blipFill>
            <a:blip r:embed="rId3">
              <a:extLst/>
            </a:blip>
            <a:stretch>
              <a:fillRect/>
            </a:stretch>
          </p:blipFill>
          <p:spPr>
            <a:xfrm>
              <a:off x="0" y="0"/>
              <a:ext cx="9131809" cy="1048512"/>
            </a:xfrm>
            <a:prstGeom prst="rect">
              <a:avLst/>
            </a:prstGeom>
            <a:ln w="12700" cap="flat">
              <a:noFill/>
              <a:miter lim="400000"/>
            </a:ln>
            <a:effectLst/>
          </p:spPr>
        </p:pic>
        <p:pic>
          <p:nvPicPr>
            <p:cNvPr id="51" name="image.png"/>
            <p:cNvPicPr>
              <a:picLocks noChangeAspect="1"/>
            </p:cNvPicPr>
            <p:nvPr/>
          </p:nvPicPr>
          <p:blipFill>
            <a:blip r:embed="rId4">
              <a:extLst/>
            </a:blip>
            <a:stretch>
              <a:fillRect/>
            </a:stretch>
          </p:blipFill>
          <p:spPr>
            <a:xfrm>
              <a:off x="0" y="73151"/>
              <a:ext cx="9156192" cy="908305"/>
            </a:xfrm>
            <a:prstGeom prst="rect">
              <a:avLst/>
            </a:prstGeom>
            <a:ln w="12700" cap="flat">
              <a:noFill/>
              <a:miter lim="400000"/>
            </a:ln>
            <a:effectLst/>
          </p:spPr>
        </p:pic>
      </p:grpSp>
      <p:sp>
        <p:nvSpPr>
          <p:cNvPr id="53" name="Shape 53"/>
          <p:cNvSpPr>
            <a:spLocks noGrp="1"/>
          </p:cNvSpPr>
          <p:nvPr>
            <p:ph type="title"/>
          </p:nvPr>
        </p:nvSpPr>
        <p:spPr>
          <a:prstGeom prst="rect">
            <a:avLst/>
          </a:prstGeom>
        </p:spPr>
        <p:txBody>
          <a:bodyPr/>
          <a:lstStyle>
            <a:lvl1pPr>
              <a:defRPr>
                <a:solidFill>
                  <a:srgbClr val="DBF5F9"/>
                </a:solidFill>
              </a:defRPr>
            </a:lvl1pPr>
          </a:lstStyle>
          <a:p>
            <a:r>
              <a:t>Başlık Metni</a:t>
            </a:r>
          </a:p>
        </p:txBody>
      </p:sp>
      <p:sp>
        <p:nvSpPr>
          <p:cNvPr id="54" name="Shape 54"/>
          <p:cNvSpPr>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55" name="Shape 55"/>
          <p:cNvSpPr>
            <a:spLocks noGrp="1"/>
          </p:cNvSpPr>
          <p:nvPr>
            <p:ph type="sldNum" sz="quarter" idx="2"/>
          </p:nvPr>
        </p:nvSpPr>
        <p:spPr>
          <a:prstGeom prst="rect">
            <a:avLst/>
          </a:prstGeom>
        </p:spPr>
        <p:txBody>
          <a:bodyPr/>
          <a:lstStyle>
            <a:lvl1pPr>
              <a:defRPr>
                <a:solidFill>
                  <a:srgbClr val="D1EAEE"/>
                </a:solidFill>
              </a:defRPr>
            </a:lvl1p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2" name="Shape 62"/>
          <p:cNvSpPr>
            <a:spLocks noGrp="1"/>
          </p:cNvSpPr>
          <p:nvPr>
            <p:ph type="title"/>
          </p:nvPr>
        </p:nvSpPr>
        <p:spPr>
          <a:prstGeom prst="rect">
            <a:avLst/>
          </a:prstGeom>
        </p:spPr>
        <p:txBody>
          <a:bodyPr/>
          <a:lstStyle/>
          <a:p>
            <a:r>
              <a:t>Başlık Metni</a:t>
            </a:r>
          </a:p>
        </p:txBody>
      </p:sp>
      <p:sp>
        <p:nvSpPr>
          <p:cNvPr id="63" name="Shape 63"/>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1" name="Shape 71"/>
          <p:cNvSpPr>
            <a:spLocks noGrp="1"/>
          </p:cNvSpPr>
          <p:nvPr>
            <p:ph type="title"/>
          </p:nvPr>
        </p:nvSpPr>
        <p:spPr>
          <a:prstGeom prst="rect">
            <a:avLst/>
          </a:prstGeom>
        </p:spPr>
        <p:txBody>
          <a:bodyPr/>
          <a:lstStyle/>
          <a:p>
            <a:r>
              <a:t>Başlık Metni</a:t>
            </a:r>
          </a:p>
        </p:txBody>
      </p:sp>
      <p:sp>
        <p:nvSpPr>
          <p:cNvPr id="72" name="Shape 72"/>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 name="Shape 204"/>
          <p:cNvSpPr/>
          <p:nvPr userDrawn="1"/>
        </p:nvSpPr>
        <p:spPr>
          <a:xfrm>
            <a:off x="0" y="6485274"/>
            <a:ext cx="9144000"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80" name="Shape 80"/>
          <p:cNvSpPr>
            <a:spLocks noGrp="1"/>
          </p:cNvSpPr>
          <p:nvPr>
            <p:ph type="sldNum" sz="quarter" idx="2"/>
          </p:nvPr>
        </p:nvSpPr>
        <p:spPr>
          <a:xfrm>
            <a:off x="8748464" y="6453336"/>
            <a:ext cx="309252" cy="288032"/>
          </a:xfrm>
          <a:prstGeom prst="rect">
            <a:avLst/>
          </a:prstGeom>
        </p:spPr>
        <p:txBody>
          <a:bodyPr/>
          <a:lstStyle>
            <a:lvl1pPr>
              <a:defRPr sz="1400">
                <a:latin typeface="Arial Black" panose="020B0A04020102020204" pitchFamily="34" charset="0"/>
              </a:defRPr>
            </a:lvl1pPr>
          </a:lstStyle>
          <a:p>
            <a:fld id="{86CB4B4D-7CA3-9044-876B-883B54F8677D}" type="slidenum">
              <a:rPr lang="tr-TR" smtClean="0"/>
              <a:pPr/>
              <a:t>‹#›</a:t>
            </a:fld>
            <a:endParaRPr lang="tr-TR" dirty="0"/>
          </a:p>
        </p:txBody>
      </p:sp>
    </p:spTree>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4" name="Shape 94"/>
          <p:cNvSpPr>
            <a:spLocks noGrp="1"/>
          </p:cNvSpPr>
          <p:nvPr>
            <p:ph type="title"/>
          </p:nvPr>
        </p:nvSpPr>
        <p:spPr>
          <a:prstGeom prst="rect">
            <a:avLst/>
          </a:prstGeom>
        </p:spPr>
        <p:txBody>
          <a:bodyPr/>
          <a:lstStyle/>
          <a:p>
            <a:r>
              <a:t>Başlık Metni</a:t>
            </a:r>
          </a:p>
        </p:txBody>
      </p:sp>
      <p:sp>
        <p:nvSpPr>
          <p:cNvPr id="95" name="Shape 95"/>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03" name="Shape 103"/>
          <p:cNvSpPr/>
          <p:nvPr/>
        </p:nvSpPr>
        <p:spPr>
          <a:xfrm rot="420000" flipV="1">
            <a:off x="3165475" y="1108075"/>
            <a:ext cx="5257800" cy="4114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499" dir="7500040" rotWithShape="0">
              <a:srgbClr val="000000">
                <a:alpha val="25000"/>
              </a:srgbClr>
            </a:outerShdw>
          </a:effectLst>
        </p:spPr>
        <p:txBody>
          <a:bodyPr lIns="45719" rIns="45719" anchor="ctr"/>
          <a:lstStyle/>
          <a:p>
            <a:pPr>
              <a:defRPr>
                <a:latin typeface="Arial"/>
                <a:ea typeface="Arial"/>
                <a:cs typeface="Arial"/>
                <a:sym typeface="Arial"/>
              </a:defRPr>
            </a:pPr>
            <a:endParaRPr dirty="0"/>
          </a:p>
        </p:txBody>
      </p:sp>
      <p:sp>
        <p:nvSpPr>
          <p:cNvPr id="104" name="Shape 104"/>
          <p:cNvSpPr/>
          <p:nvPr/>
        </p:nvSpPr>
        <p:spPr>
          <a:xfrm rot="420000" flipV="1">
            <a:off x="8004175" y="5359400"/>
            <a:ext cx="155575" cy="1555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bevel/>
          </a:ln>
          <a:effectLst>
            <a:outerShdw blurRad="25400" dist="6350" dir="12899787" rotWithShape="0">
              <a:srgbClr val="000000">
                <a:alpha val="46998"/>
              </a:srgbClr>
            </a:outerShdw>
          </a:effectLst>
        </p:spPr>
        <p:txBody>
          <a:bodyPr lIns="45719" rIns="45719" anchor="ctr"/>
          <a:lstStyle/>
          <a:p>
            <a:pPr algn="ctr">
              <a:defRPr sz="1800">
                <a:solidFill>
                  <a:srgbClr val="FFFFFF"/>
                </a:solidFill>
              </a:defRPr>
            </a:pPr>
            <a:endParaRPr dirty="0"/>
          </a:p>
        </p:txBody>
      </p:sp>
      <p:sp>
        <p:nvSpPr>
          <p:cNvPr id="105" name="Shape 105"/>
          <p:cNvSpPr/>
          <p:nvPr/>
        </p:nvSpPr>
        <p:spPr>
          <a:xfrm flipV="1">
            <a:off x="-9525" y="5816600"/>
            <a:ext cx="9163050" cy="1041400"/>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45719" rIns="45719"/>
          <a:lstStyle/>
          <a:p>
            <a:pPr>
              <a:defRPr>
                <a:latin typeface="Arial"/>
                <a:ea typeface="Arial"/>
                <a:cs typeface="Arial"/>
                <a:sym typeface="Arial"/>
              </a:defRPr>
            </a:pPr>
            <a:endParaRPr dirty="0"/>
          </a:p>
        </p:txBody>
      </p:sp>
      <p:sp>
        <p:nvSpPr>
          <p:cNvPr id="106" name="Shape 106"/>
          <p:cNvSpPr/>
          <p:nvPr/>
        </p:nvSpPr>
        <p:spPr>
          <a:xfrm flipV="1">
            <a:off x="4381500" y="625078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45719" rIns="45719"/>
          <a:lstStyle/>
          <a:p>
            <a:pPr>
              <a:defRPr>
                <a:latin typeface="Arial"/>
                <a:ea typeface="Arial"/>
                <a:cs typeface="Arial"/>
                <a:sym typeface="Arial"/>
              </a:defRPr>
            </a:pPr>
            <a:endParaRPr dirty="0"/>
          </a:p>
        </p:txBody>
      </p:sp>
      <p:sp>
        <p:nvSpPr>
          <p:cNvPr id="107" name="Shape 107"/>
          <p:cNvSpPr>
            <a:spLocks noGrp="1"/>
          </p:cNvSpPr>
          <p:nvPr>
            <p:ph type="title"/>
          </p:nvPr>
        </p:nvSpPr>
        <p:spPr>
          <a:prstGeom prst="rect">
            <a:avLst/>
          </a:prstGeom>
        </p:spPr>
        <p:txBody>
          <a:bodyPr/>
          <a:lstStyle/>
          <a:p>
            <a:r>
              <a:t>Başlık Metni</a:t>
            </a:r>
          </a:p>
        </p:txBody>
      </p:sp>
      <p:sp>
        <p:nvSpPr>
          <p:cNvPr id="108" name="Shape 108"/>
          <p:cNvSpPr>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9525" y="-7938"/>
            <a:ext cx="9163050"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45719" rIns="45719"/>
          <a:lstStyle/>
          <a:p>
            <a:pPr>
              <a:defRPr>
                <a:latin typeface="Arial"/>
                <a:ea typeface="Arial"/>
                <a:cs typeface="Arial"/>
                <a:sym typeface="Arial"/>
              </a:defRPr>
            </a:pPr>
            <a:endParaRPr dirty="0"/>
          </a:p>
        </p:txBody>
      </p:sp>
      <p:sp>
        <p:nvSpPr>
          <p:cNvPr id="3" name="Shape 3"/>
          <p:cNvSpPr/>
          <p:nvPr/>
        </p:nvSpPr>
        <p:spPr>
          <a:xfrm>
            <a:off x="4381500" y="-7938"/>
            <a:ext cx="4762500"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45719" rIns="45719"/>
          <a:lstStyle/>
          <a:p>
            <a:pPr>
              <a:defRPr>
                <a:latin typeface="Arial"/>
                <a:ea typeface="Arial"/>
                <a:cs typeface="Arial"/>
                <a:sym typeface="Arial"/>
              </a:defRPr>
            </a:pPr>
            <a:endParaRPr dirty="0"/>
          </a:p>
        </p:txBody>
      </p:sp>
      <p:grpSp>
        <p:nvGrpSpPr>
          <p:cNvPr id="6" name="Group 6"/>
          <p:cNvGrpSpPr/>
          <p:nvPr/>
        </p:nvGrpSpPr>
        <p:grpSpPr>
          <a:xfrm>
            <a:off x="-6097" y="-24384"/>
            <a:ext cx="9156193" cy="1048513"/>
            <a:chOff x="0" y="0"/>
            <a:chExt cx="9156191" cy="1048511"/>
          </a:xfrm>
        </p:grpSpPr>
        <p:pic>
          <p:nvPicPr>
            <p:cNvPr id="4" name="image.png"/>
            <p:cNvPicPr>
              <a:picLocks noChangeAspect="1"/>
            </p:cNvPicPr>
            <p:nvPr/>
          </p:nvPicPr>
          <p:blipFill>
            <a:blip r:embed="rId14">
              <a:extLst/>
            </a:blip>
            <a:stretch>
              <a:fillRect/>
            </a:stretch>
          </p:blipFill>
          <p:spPr>
            <a:xfrm>
              <a:off x="0" y="0"/>
              <a:ext cx="9131809" cy="1048512"/>
            </a:xfrm>
            <a:prstGeom prst="rect">
              <a:avLst/>
            </a:prstGeom>
            <a:ln w="12700" cap="flat">
              <a:noFill/>
              <a:miter lim="400000"/>
            </a:ln>
            <a:effectLst/>
          </p:spPr>
        </p:pic>
        <p:pic>
          <p:nvPicPr>
            <p:cNvPr id="5" name="image.png"/>
            <p:cNvPicPr>
              <a:picLocks noChangeAspect="1"/>
            </p:cNvPicPr>
            <p:nvPr/>
          </p:nvPicPr>
          <p:blipFill>
            <a:blip r:embed="rId15">
              <a:extLst/>
            </a:blip>
            <a:stretch>
              <a:fillRect/>
            </a:stretch>
          </p:blipFill>
          <p:spPr>
            <a:xfrm>
              <a:off x="0" y="73151"/>
              <a:ext cx="9156192" cy="908305"/>
            </a:xfrm>
            <a:prstGeom prst="rect">
              <a:avLst/>
            </a:prstGeom>
            <a:ln w="12700" cap="flat">
              <a:noFill/>
              <a:miter lim="400000"/>
            </a:ln>
            <a:effectLst/>
          </p:spPr>
        </p:pic>
      </p:grpSp>
      <p:sp>
        <p:nvSpPr>
          <p:cNvPr id="7" name="Shape 7"/>
          <p:cNvSpPr>
            <a:spLocks noGrp="1"/>
          </p:cNvSpPr>
          <p:nvPr>
            <p:ph type="title"/>
          </p:nvPr>
        </p:nvSpPr>
        <p:spPr>
          <a:xfrm>
            <a:off x="457200" y="70485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r>
              <a:t>Başlık Metni</a:t>
            </a:r>
          </a:p>
        </p:txBody>
      </p:sp>
      <p:sp>
        <p:nvSpPr>
          <p:cNvPr id="8" name="Shape 8"/>
          <p:cNvSpPr>
            <a:spLocks noGrp="1"/>
          </p:cNvSpPr>
          <p:nvPr>
            <p:ph type="body" idx="1"/>
          </p:nvPr>
        </p:nvSpPr>
        <p:spPr>
          <a:xfrm>
            <a:off x="457200" y="1935162"/>
            <a:ext cx="8229600" cy="43894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Gövde Düzeyi Bir</a:t>
            </a:r>
          </a:p>
          <a:p>
            <a:pPr lvl="1"/>
            <a:r>
              <a:t>Gövde Düzeyi İki</a:t>
            </a:r>
          </a:p>
          <a:p>
            <a:pPr lvl="2"/>
            <a:r>
              <a:t>Gövde Düzeyi Üç</a:t>
            </a:r>
          </a:p>
          <a:p>
            <a:pPr lvl="3"/>
            <a:r>
              <a:t>Gövde Düzeyi Dört</a:t>
            </a:r>
          </a:p>
          <a:p>
            <a:pPr lvl="4"/>
            <a:r>
              <a:t>Gövde Düzeyi Beş</a:t>
            </a:r>
          </a:p>
        </p:txBody>
      </p:sp>
      <p:sp>
        <p:nvSpPr>
          <p:cNvPr id="9" name="Shape 9"/>
          <p:cNvSpPr>
            <a:spLocks noGrp="1"/>
          </p:cNvSpPr>
          <p:nvPr>
            <p:ph type="sldNum" sz="quarter" idx="2"/>
          </p:nvPr>
        </p:nvSpPr>
        <p:spPr>
          <a:xfrm>
            <a:off x="8521700" y="6518275"/>
            <a:ext cx="165101" cy="203201"/>
          </a:xfrm>
          <a:prstGeom prst="rect">
            <a:avLst/>
          </a:prstGeom>
          <a:ln w="12700">
            <a:miter lim="400000"/>
          </a:ln>
        </p:spPr>
        <p:txBody>
          <a:bodyPr wrap="none" lIns="0" tIns="0" rIns="0" bIns="0" anchor="b">
            <a:spAutoFit/>
          </a:bodyPr>
          <a:lstStyle>
            <a:lvl1pPr algn="r">
              <a:defRPr sz="1200">
                <a:solidFill>
                  <a:srgbClr val="045C75"/>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p:titleStyle>
    <p:body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nstanti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Yanma%20Yang&#305;nnn"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5.gif"/><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33.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34.xml.rels><?xml version="1.0" encoding="UTF-8" standalone="yes"?>
<Relationships xmlns="http://schemas.openxmlformats.org/package/2006/relationships"><Relationship Id="rId13" Type="http://schemas.openxmlformats.org/officeDocument/2006/relationships/image" Target="../media/image198.png"/><Relationship Id="rId18" Type="http://schemas.openxmlformats.org/officeDocument/2006/relationships/image" Target="../media/image203.jpeg"/><Relationship Id="rId26" Type="http://schemas.openxmlformats.org/officeDocument/2006/relationships/image" Target="../media/image211.png"/><Relationship Id="rId21" Type="http://schemas.openxmlformats.org/officeDocument/2006/relationships/image" Target="../media/image206.png"/><Relationship Id="rId34" Type="http://schemas.openxmlformats.org/officeDocument/2006/relationships/image" Target="../media/image219.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5" Type="http://schemas.openxmlformats.org/officeDocument/2006/relationships/image" Target="../media/image210.png"/><Relationship Id="rId33" Type="http://schemas.openxmlformats.org/officeDocument/2006/relationships/image" Target="../media/image218.png"/><Relationship Id="rId38" Type="http://schemas.openxmlformats.org/officeDocument/2006/relationships/image" Target="../media/image223.png"/><Relationship Id="rId2" Type="http://schemas.openxmlformats.org/officeDocument/2006/relationships/image" Target="../media/image187.png"/><Relationship Id="rId16" Type="http://schemas.openxmlformats.org/officeDocument/2006/relationships/image" Target="../media/image201.png"/><Relationship Id="rId20" Type="http://schemas.openxmlformats.org/officeDocument/2006/relationships/image" Target="../media/image205.jpeg"/><Relationship Id="rId29"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196.png"/><Relationship Id="rId24" Type="http://schemas.openxmlformats.org/officeDocument/2006/relationships/image" Target="../media/image209.png"/><Relationship Id="rId32" Type="http://schemas.openxmlformats.org/officeDocument/2006/relationships/image" Target="../media/image217.png"/><Relationship Id="rId37" Type="http://schemas.openxmlformats.org/officeDocument/2006/relationships/image" Target="../media/image222.jpeg"/><Relationship Id="rId5" Type="http://schemas.openxmlformats.org/officeDocument/2006/relationships/image" Target="../media/image190.png"/><Relationship Id="rId15" Type="http://schemas.openxmlformats.org/officeDocument/2006/relationships/image" Target="../media/image200.png"/><Relationship Id="rId23" Type="http://schemas.openxmlformats.org/officeDocument/2006/relationships/image" Target="../media/image208.png"/><Relationship Id="rId28" Type="http://schemas.openxmlformats.org/officeDocument/2006/relationships/image" Target="../media/image213.png"/><Relationship Id="rId36" Type="http://schemas.openxmlformats.org/officeDocument/2006/relationships/image" Target="../media/image221.png"/><Relationship Id="rId10" Type="http://schemas.openxmlformats.org/officeDocument/2006/relationships/image" Target="../media/image195.png"/><Relationship Id="rId19" Type="http://schemas.openxmlformats.org/officeDocument/2006/relationships/image" Target="../media/image204.png"/><Relationship Id="rId31" Type="http://schemas.openxmlformats.org/officeDocument/2006/relationships/image" Target="../media/image216.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7.png"/><Relationship Id="rId27" Type="http://schemas.openxmlformats.org/officeDocument/2006/relationships/image" Target="../media/image212.png"/><Relationship Id="rId30" Type="http://schemas.openxmlformats.org/officeDocument/2006/relationships/image" Target="../media/image215.png"/><Relationship Id="rId35" Type="http://schemas.openxmlformats.org/officeDocument/2006/relationships/image" Target="../media/image220.png"/><Relationship Id="rId8" Type="http://schemas.openxmlformats.org/officeDocument/2006/relationships/image" Target="../media/image193.png"/><Relationship Id="rId3" Type="http://schemas.openxmlformats.org/officeDocument/2006/relationships/image" Target="../media/image188.png"/></Relationships>
</file>

<file path=ppt/slides/_rels/slide13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136.xml.rels><?xml version="1.0" encoding="UTF-8" standalone="yes"?>
<Relationships xmlns="http://schemas.openxmlformats.org/package/2006/relationships"><Relationship Id="rId13" Type="http://schemas.openxmlformats.org/officeDocument/2006/relationships/image" Target="../media/image239.jpeg"/><Relationship Id="rId18" Type="http://schemas.openxmlformats.org/officeDocument/2006/relationships/image" Target="../media/image244.jpeg"/><Relationship Id="rId26" Type="http://schemas.openxmlformats.org/officeDocument/2006/relationships/image" Target="../media/image252.png"/><Relationship Id="rId39" Type="http://schemas.openxmlformats.org/officeDocument/2006/relationships/image" Target="../media/image265.jpeg"/><Relationship Id="rId21" Type="http://schemas.openxmlformats.org/officeDocument/2006/relationships/image" Target="../media/image247.png"/><Relationship Id="rId34" Type="http://schemas.openxmlformats.org/officeDocument/2006/relationships/image" Target="../media/image260.png"/><Relationship Id="rId42" Type="http://schemas.openxmlformats.org/officeDocument/2006/relationships/image" Target="../media/image268.jpeg"/><Relationship Id="rId47" Type="http://schemas.openxmlformats.org/officeDocument/2006/relationships/image" Target="../media/image273.png"/><Relationship Id="rId50" Type="http://schemas.openxmlformats.org/officeDocument/2006/relationships/image" Target="../media/image276.png"/><Relationship Id="rId55" Type="http://schemas.openxmlformats.org/officeDocument/2006/relationships/image" Target="../media/image281.png"/><Relationship Id="rId7" Type="http://schemas.openxmlformats.org/officeDocument/2006/relationships/image" Target="../media/image233.jpeg"/><Relationship Id="rId2" Type="http://schemas.openxmlformats.org/officeDocument/2006/relationships/image" Target="../media/image228.png"/><Relationship Id="rId16" Type="http://schemas.openxmlformats.org/officeDocument/2006/relationships/image" Target="../media/image242.jpeg"/><Relationship Id="rId29" Type="http://schemas.openxmlformats.org/officeDocument/2006/relationships/image" Target="../media/image255.png"/><Relationship Id="rId11" Type="http://schemas.openxmlformats.org/officeDocument/2006/relationships/image" Target="../media/image237.jpeg"/><Relationship Id="rId24" Type="http://schemas.openxmlformats.org/officeDocument/2006/relationships/image" Target="../media/image250.png"/><Relationship Id="rId32" Type="http://schemas.openxmlformats.org/officeDocument/2006/relationships/image" Target="../media/image258.png"/><Relationship Id="rId37" Type="http://schemas.openxmlformats.org/officeDocument/2006/relationships/image" Target="../media/image263.png"/><Relationship Id="rId40" Type="http://schemas.openxmlformats.org/officeDocument/2006/relationships/image" Target="../media/image266.jpeg"/><Relationship Id="rId45" Type="http://schemas.openxmlformats.org/officeDocument/2006/relationships/image" Target="../media/image271.png"/><Relationship Id="rId53" Type="http://schemas.openxmlformats.org/officeDocument/2006/relationships/image" Target="../media/image279.png"/><Relationship Id="rId58" Type="http://schemas.openxmlformats.org/officeDocument/2006/relationships/image" Target="../media/image284.jpeg"/><Relationship Id="rId5" Type="http://schemas.openxmlformats.org/officeDocument/2006/relationships/image" Target="../media/image231.jpeg"/><Relationship Id="rId61" Type="http://schemas.openxmlformats.org/officeDocument/2006/relationships/image" Target="../media/image287.png"/><Relationship Id="rId19" Type="http://schemas.openxmlformats.org/officeDocument/2006/relationships/image" Target="../media/image245.jpeg"/><Relationship Id="rId14" Type="http://schemas.openxmlformats.org/officeDocument/2006/relationships/image" Target="../media/image240.png"/><Relationship Id="rId22" Type="http://schemas.openxmlformats.org/officeDocument/2006/relationships/image" Target="../media/image248.png"/><Relationship Id="rId27" Type="http://schemas.openxmlformats.org/officeDocument/2006/relationships/image" Target="../media/image253.png"/><Relationship Id="rId30" Type="http://schemas.openxmlformats.org/officeDocument/2006/relationships/image" Target="../media/image256.png"/><Relationship Id="rId35" Type="http://schemas.openxmlformats.org/officeDocument/2006/relationships/image" Target="../media/image261.png"/><Relationship Id="rId43" Type="http://schemas.openxmlformats.org/officeDocument/2006/relationships/image" Target="../media/image269.jpeg"/><Relationship Id="rId48" Type="http://schemas.openxmlformats.org/officeDocument/2006/relationships/image" Target="../media/image274.png"/><Relationship Id="rId56" Type="http://schemas.openxmlformats.org/officeDocument/2006/relationships/image" Target="../media/image282.png"/><Relationship Id="rId8" Type="http://schemas.openxmlformats.org/officeDocument/2006/relationships/image" Target="../media/image234.jpeg"/><Relationship Id="rId51" Type="http://schemas.openxmlformats.org/officeDocument/2006/relationships/image" Target="../media/image277.png"/><Relationship Id="rId3" Type="http://schemas.openxmlformats.org/officeDocument/2006/relationships/image" Target="../media/image229.png"/><Relationship Id="rId12" Type="http://schemas.openxmlformats.org/officeDocument/2006/relationships/image" Target="../media/image238.jpeg"/><Relationship Id="rId17" Type="http://schemas.openxmlformats.org/officeDocument/2006/relationships/image" Target="../media/image243.jpeg"/><Relationship Id="rId25" Type="http://schemas.openxmlformats.org/officeDocument/2006/relationships/image" Target="../media/image251.png"/><Relationship Id="rId33" Type="http://schemas.openxmlformats.org/officeDocument/2006/relationships/image" Target="../media/image259.png"/><Relationship Id="rId38" Type="http://schemas.openxmlformats.org/officeDocument/2006/relationships/image" Target="../media/image264.png"/><Relationship Id="rId46" Type="http://schemas.openxmlformats.org/officeDocument/2006/relationships/image" Target="../media/image272.png"/><Relationship Id="rId59" Type="http://schemas.openxmlformats.org/officeDocument/2006/relationships/image" Target="../media/image285.jpeg"/><Relationship Id="rId20" Type="http://schemas.openxmlformats.org/officeDocument/2006/relationships/image" Target="../media/image246.jpeg"/><Relationship Id="rId41" Type="http://schemas.openxmlformats.org/officeDocument/2006/relationships/image" Target="../media/image267.jpeg"/><Relationship Id="rId54"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232.jpeg"/><Relationship Id="rId15" Type="http://schemas.openxmlformats.org/officeDocument/2006/relationships/image" Target="../media/image241.png"/><Relationship Id="rId23" Type="http://schemas.openxmlformats.org/officeDocument/2006/relationships/image" Target="../media/image249.png"/><Relationship Id="rId28" Type="http://schemas.openxmlformats.org/officeDocument/2006/relationships/image" Target="../media/image254.png"/><Relationship Id="rId36" Type="http://schemas.openxmlformats.org/officeDocument/2006/relationships/image" Target="../media/image262.png"/><Relationship Id="rId49" Type="http://schemas.openxmlformats.org/officeDocument/2006/relationships/image" Target="../media/image275.png"/><Relationship Id="rId57" Type="http://schemas.openxmlformats.org/officeDocument/2006/relationships/image" Target="../media/image283.png"/><Relationship Id="rId10" Type="http://schemas.openxmlformats.org/officeDocument/2006/relationships/image" Target="../media/image236.jpeg"/><Relationship Id="rId31" Type="http://schemas.openxmlformats.org/officeDocument/2006/relationships/image" Target="../media/image257.png"/><Relationship Id="rId44" Type="http://schemas.openxmlformats.org/officeDocument/2006/relationships/image" Target="../media/image270.jpeg"/><Relationship Id="rId52" Type="http://schemas.openxmlformats.org/officeDocument/2006/relationships/image" Target="../media/image278.png"/><Relationship Id="rId60" Type="http://schemas.openxmlformats.org/officeDocument/2006/relationships/image" Target="../media/image286.jpeg"/><Relationship Id="rId4" Type="http://schemas.openxmlformats.org/officeDocument/2006/relationships/image" Target="../media/image230.jpeg"/><Relationship Id="rId9" Type="http://schemas.openxmlformats.org/officeDocument/2006/relationships/image" Target="../media/image235.jpeg"/></Relationships>
</file>

<file path=ppt/slides/_rels/slide13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image" Target="../media/image186.jpeg"/><Relationship Id="rId4" Type="http://schemas.openxmlformats.org/officeDocument/2006/relationships/image" Target="../media/image18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 Id="rId4" Type="http://schemas.openxmlformats.org/officeDocument/2006/relationships/image" Target="../media/image29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tr/url?sa=i&amp;rct=j&amp;q=&amp;esrc=s&amp;source=images&amp;cd=&amp;cad=rja&amp;uact=8&amp;ved=&amp;url=http://slideplayer.biz.tr/slide/2916320/&amp;bvm=bv.135258522,d.ZGg&amp;psig=AFQjCNF7jwYwCjGo9uz36lMZ74fo16zoTA&amp;ust=1476269261925886"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nmsu.edu/~safety/images/fire_meaney.gif"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hyperlink" Target="ilgili%20videolar/Ara&#231;%20Yang&#305;n&#305;na%20M&#252;d..wmv"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hyperlink" Target="http://www.trsektor.com/firma_detay/OZOLGUN/" TargetMode="External"/><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96.jpeg"/><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3.wmf"/><Relationship Id="rId5" Type="http://schemas.openxmlformats.org/officeDocument/2006/relationships/oleObject" Target="../embeddings/oleObject2.bin"/><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94.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 name="Shape 203"/>
          <p:cNvSpPr/>
          <p:nvPr/>
        </p:nvSpPr>
        <p:spPr>
          <a:xfrm>
            <a:off x="217485" y="2996952"/>
            <a:ext cx="8640763" cy="13106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4800"/>
              </a:spcBef>
              <a:defRPr sz="8000">
                <a:solidFill>
                  <a:srgbClr val="FF0000"/>
                </a:solidFill>
                <a:latin typeface="Curlz MT"/>
                <a:ea typeface="Curlz MT"/>
                <a:cs typeface="Curlz MT"/>
                <a:sym typeface="Curlz MT"/>
              </a:defRPr>
            </a:lvl1pPr>
          </a:lstStyle>
          <a:p>
            <a:r>
              <a:rPr b="1" dirty="0">
                <a:latin typeface="Arial Black" panose="020B0A04020102020204" pitchFamily="34" charset="0"/>
              </a:rPr>
              <a:t>Yangın Eğitimi</a:t>
            </a:r>
          </a:p>
        </p:txBody>
      </p:sp>
      <p:sp>
        <p:nvSpPr>
          <p:cNvPr id="205" name="Shape 205"/>
          <p:cNvSpPr/>
          <p:nvPr/>
        </p:nvSpPr>
        <p:spPr>
          <a:xfrm>
            <a:off x="4584700" y="4762500"/>
            <a:ext cx="4752975"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800" b="1">
                <a:latin typeface="+mj-lt"/>
                <a:ea typeface="+mj-ea"/>
                <a:cs typeface="+mj-cs"/>
                <a:sym typeface="Calibri"/>
              </a:defRPr>
            </a:pPr>
            <a:endParaRPr b="0" dirty="0">
              <a:solidFill>
                <a:srgbClr val="083763"/>
              </a:solidFill>
              <a:latin typeface="Curlz MT"/>
              <a:ea typeface="Curlz MT"/>
              <a:cs typeface="Curlz MT"/>
              <a:sym typeface="Curlz MT"/>
            </a:endParaRPr>
          </a:p>
        </p:txBody>
      </p:sp>
      <p:sp>
        <p:nvSpPr>
          <p:cNvPr id="6" name="Shape 203"/>
          <p:cNvSpPr/>
          <p:nvPr/>
        </p:nvSpPr>
        <p:spPr>
          <a:xfrm>
            <a:off x="251618" y="188640"/>
            <a:ext cx="8640763" cy="20928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4800"/>
              </a:spcBef>
              <a:defRPr sz="8000">
                <a:solidFill>
                  <a:srgbClr val="FF0000"/>
                </a:solidFill>
                <a:latin typeface="Curlz MT"/>
                <a:ea typeface="Curlz MT"/>
                <a:cs typeface="Curlz MT"/>
                <a:sym typeface="Curlz MT"/>
              </a:defRPr>
            </a:lvl1pPr>
          </a:lstStyle>
          <a:p>
            <a:pPr>
              <a:lnSpc>
                <a:spcPct val="150000"/>
              </a:lnSpc>
            </a:pPr>
            <a:r>
              <a:rPr lang="tr-TR" sz="3600" b="1" dirty="0" smtClean="0">
                <a:solidFill>
                  <a:schemeClr val="accent1"/>
                </a:solidFill>
                <a:latin typeface="Arial Black" panose="020B0A04020102020204" pitchFamily="34" charset="0"/>
              </a:rPr>
              <a:t>Çanakkale </a:t>
            </a:r>
          </a:p>
          <a:p>
            <a:r>
              <a:rPr lang="tr-TR" sz="3600" b="1" dirty="0" smtClean="0">
                <a:solidFill>
                  <a:schemeClr val="accent1"/>
                </a:solidFill>
                <a:latin typeface="Arial Black" panose="020B0A04020102020204" pitchFamily="34" charset="0"/>
              </a:rPr>
              <a:t>İl Milli Eğitim Müdürlüğü</a:t>
            </a:r>
            <a:endParaRPr sz="3600" b="1" dirty="0">
              <a:solidFill>
                <a:schemeClr val="accent1"/>
              </a:solidFill>
              <a:latin typeface="Arial Black" panose="020B0A04020102020204" pitchFamily="34" charset="0"/>
            </a:endParaRPr>
          </a:p>
        </p:txBody>
      </p:sp>
      <p:sp>
        <p:nvSpPr>
          <p:cNvPr id="9" name="Shape 204"/>
          <p:cNvSpPr/>
          <p:nvPr/>
        </p:nvSpPr>
        <p:spPr>
          <a:xfrm>
            <a:off x="-36512" y="6494129"/>
            <a:ext cx="918051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a:xfrm>
            <a:off x="8773759" y="6577270"/>
            <a:ext cx="237244" cy="215444"/>
          </a:xfrm>
        </p:spPr>
        <p:txBody>
          <a:bodyPr/>
          <a:lstStyle/>
          <a:p>
            <a:fld id="{86CB4B4D-7CA3-9044-876B-883B54F8677D}" type="slidenum">
              <a:rPr lang="tr-TR" smtClean="0"/>
              <a:t>1</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a:t>
            </a:r>
          </a:p>
        </p:txBody>
      </p:sp>
      <p:pic>
        <p:nvPicPr>
          <p:cNvPr id="295" name="image.png"/>
          <p:cNvPicPr>
            <a:picLocks noChangeAspect="1"/>
          </p:cNvPicPr>
          <p:nvPr/>
        </p:nvPicPr>
        <p:blipFill>
          <a:blip r:embed="rId2">
            <a:extLst/>
          </a:blip>
          <a:stretch>
            <a:fillRect/>
          </a:stretch>
        </p:blipFill>
        <p:spPr>
          <a:xfrm>
            <a:off x="214691" y="1412875"/>
            <a:ext cx="8749797" cy="4824437"/>
          </a:xfrm>
          <a:prstGeom prst="rect">
            <a:avLst/>
          </a:prstGeom>
          <a:ln w="12700">
            <a:miter lim="400000"/>
          </a:ln>
        </p:spPr>
      </p:pic>
      <p:sp>
        <p:nvSpPr>
          <p:cNvPr id="6" name="Shape 204"/>
          <p:cNvSpPr/>
          <p:nvPr/>
        </p:nvSpPr>
        <p:spPr>
          <a:xfrm>
            <a:off x="-1" y="6453336"/>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a:t>
            </a:fld>
            <a:endParaRPr lang="tr-TR" dirty="0"/>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7"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58" name="Shape 758"/>
          <p:cNvSpPr/>
          <p:nvPr/>
        </p:nvSpPr>
        <p:spPr>
          <a:xfrm>
            <a:off x="179387" y="1844675"/>
            <a:ext cx="8153401" cy="224676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just">
              <a:spcBef>
                <a:spcPts val="1600"/>
              </a:spcBef>
              <a:defRPr sz="2800">
                <a:latin typeface="+mj-lt"/>
                <a:ea typeface="+mj-ea"/>
                <a:cs typeface="+mj-cs"/>
                <a:sym typeface="Calibri"/>
              </a:defRPr>
            </a:pPr>
            <a:r>
              <a:rPr dirty="0"/>
              <a:t>		</a:t>
            </a:r>
            <a:r>
              <a:rPr dirty="0">
                <a:latin typeface="Constantia"/>
                <a:ea typeface="Constantia"/>
                <a:cs typeface="Constantia"/>
                <a:sym typeface="Constantia"/>
              </a:rPr>
              <a:t> Yangın gibi istenmeyen ve beklenmeyen durumlarda okul/kurumlar ve çalışanları için en uygun </a:t>
            </a:r>
            <a:r>
              <a:rPr b="1" dirty="0">
                <a:latin typeface="Constantia"/>
                <a:ea typeface="Constantia"/>
                <a:cs typeface="Constantia"/>
                <a:sym typeface="Constantia"/>
              </a:rPr>
              <a:t>hareket planları,</a:t>
            </a:r>
            <a:r>
              <a:rPr dirty="0">
                <a:latin typeface="Constantia"/>
                <a:ea typeface="Constantia"/>
                <a:cs typeface="Constantia"/>
                <a:sym typeface="Constantia"/>
              </a:rPr>
              <a:t> kurulların oluşturulması ve görev tanımlarının belirlenmesini içermektedir.</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100</a:t>
            </a:fld>
            <a:endParaRPr lang="tr-TR" dirty="0"/>
          </a:p>
        </p:txBody>
      </p:sp>
    </p:spTree>
  </p:cSld>
  <p:clrMapOvr>
    <a:masterClrMapping/>
  </p:clrMapOvr>
  <p:transition spd="slow">
    <p:pull/>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1"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62" name="Shape 762"/>
          <p:cNvSpPr/>
          <p:nvPr/>
        </p:nvSpPr>
        <p:spPr>
          <a:xfrm>
            <a:off x="451047" y="1844675"/>
            <a:ext cx="8153401" cy="31854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609600" indent="-609600">
              <a:spcBef>
                <a:spcPts val="600"/>
              </a:spcBef>
              <a:defRPr sz="2800" b="1"/>
            </a:pPr>
            <a:r>
              <a:rPr lang="tr-TR" dirty="0" smtClean="0"/>
              <a:t>     </a:t>
            </a:r>
            <a:r>
              <a:rPr dirty="0" smtClean="0"/>
              <a:t>Bu </a:t>
            </a:r>
            <a:r>
              <a:rPr dirty="0"/>
              <a:t>plan; </a:t>
            </a:r>
          </a:p>
          <a:p>
            <a:pPr marL="609600" indent="-609600" algn="just">
              <a:spcBef>
                <a:spcPts val="600"/>
              </a:spcBef>
              <a:defRPr sz="2800"/>
            </a:pPr>
            <a:r>
              <a:rPr dirty="0"/>
              <a:t>     Okul/kurumlarda oluşabilecek insan sağlığını, çalışma şartlarını ve maddi varlıklarımızı olumsuz etkileyebilecek boyuttaki yangınlarda nasıl hareket edileceğini alınacak tedbirleri, müdahale ekiplerini belirlemek amacı ile hazırlanır.</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101</a:t>
            </a:fld>
            <a:endParaRPr lang="tr-TR" dirty="0"/>
          </a:p>
        </p:txBody>
      </p:sp>
    </p:spTree>
  </p:cSld>
  <p:clrMapOvr>
    <a:masterClrMapping/>
  </p:clrMapOvr>
  <p:transition spd="slow">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5"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pic>
        <p:nvPicPr>
          <p:cNvPr id="766" name="image.png"/>
          <p:cNvPicPr>
            <a:picLocks noChangeAspect="1"/>
          </p:cNvPicPr>
          <p:nvPr/>
        </p:nvPicPr>
        <p:blipFill>
          <a:blip r:embed="rId3">
            <a:extLst/>
          </a:blip>
          <a:stretch>
            <a:fillRect/>
          </a:stretch>
        </p:blipFill>
        <p:spPr>
          <a:xfrm>
            <a:off x="511968" y="611187"/>
            <a:ext cx="8120064" cy="4967288"/>
          </a:xfrm>
          <a:prstGeom prst="rect">
            <a:avLst/>
          </a:prstGeom>
          <a:ln w="12700">
            <a:miter lim="400000"/>
          </a:ln>
        </p:spPr>
      </p:pic>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102</a:t>
            </a:fld>
            <a:endParaRPr lang="tr-TR" dirty="0"/>
          </a:p>
        </p:txBody>
      </p:sp>
    </p:spTree>
  </p:cSld>
  <p:clrMapOvr>
    <a:masterClrMapping/>
  </p:clrMapOvr>
  <p:transition spd="slow">
    <p:pull/>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9" name="Shape 769"/>
          <p:cNvSpPr>
            <a:spLocks noGrp="1"/>
          </p:cNvSpPr>
          <p:nvPr>
            <p:ph type="body" idx="4294967295"/>
          </p:nvPr>
        </p:nvSpPr>
        <p:spPr>
          <a:xfrm>
            <a:off x="457200" y="2057400"/>
            <a:ext cx="8458200" cy="3962400"/>
          </a:xfrm>
          <a:prstGeom prst="rect">
            <a:avLst/>
          </a:prstGeom>
        </p:spPr>
        <p:txBody>
          <a:bodyPr/>
          <a:lstStyle/>
          <a:p>
            <a:pPr algn="ctr">
              <a:lnSpc>
                <a:spcPct val="120000"/>
              </a:lnSpc>
              <a:spcBef>
                <a:spcPts val="500"/>
              </a:spcBef>
              <a:defRPr sz="2400" b="1">
                <a:solidFill>
                  <a:srgbClr val="FF0000"/>
                </a:solidFill>
                <a:latin typeface="+mj-lt"/>
                <a:ea typeface="+mj-ea"/>
                <a:cs typeface="+mj-cs"/>
                <a:sym typeface="Calibri"/>
              </a:defRPr>
            </a:pPr>
            <a:r>
              <a:rPr dirty="0"/>
              <a:t>Söndürme ve kurtarma ekipleri en az 3'er, koruma ve ilk yardım ekipleri ise en az 2'şer kişiden oluşur. Kurumda sivil savunma servisleri kurulmuşsa; söz konusu ekiplerin görevleri, bu servislerce yürütülür. </a:t>
            </a:r>
            <a:endParaRPr i="1" dirty="0"/>
          </a:p>
          <a:p>
            <a:pPr algn="ctr">
              <a:lnSpc>
                <a:spcPct val="120000"/>
              </a:lnSpc>
              <a:spcBef>
                <a:spcPts val="500"/>
              </a:spcBef>
              <a:defRPr sz="2400" b="1">
                <a:latin typeface="+mj-lt"/>
                <a:ea typeface="+mj-ea"/>
                <a:cs typeface="+mj-cs"/>
                <a:sym typeface="Calibri"/>
              </a:defRPr>
            </a:pPr>
            <a:r>
              <a:rPr dirty="0"/>
              <a:t>Her ekipte bir ekip başı bulunur. Ekip başı, aynı zamanda yönergeyi uygulamakla görevli amirin yardımcısıdır.</a:t>
            </a:r>
          </a:p>
        </p:txBody>
      </p:sp>
      <p:sp>
        <p:nvSpPr>
          <p:cNvPr id="771" name="Shape 771"/>
          <p:cNvSpPr>
            <a:spLocks noGrp="1"/>
          </p:cNvSpPr>
          <p:nvPr>
            <p:ph type="title" idx="4294967295"/>
          </p:nvPr>
        </p:nvSpPr>
        <p:spPr>
          <a:xfrm>
            <a:off x="215899" y="333375"/>
            <a:ext cx="8820152" cy="863600"/>
          </a:xfrm>
          <a:prstGeom prst="rect">
            <a:avLst/>
          </a:prstGeom>
        </p:spPr>
        <p:txBody>
          <a:bodyPr/>
          <a:lstStyle>
            <a:lvl1pPr algn="ctr">
              <a:spcBef>
                <a:spcPts val="1900"/>
              </a:spcBef>
              <a:defRPr sz="3200" b="1">
                <a:solidFill>
                  <a:srgbClr val="0433FF"/>
                </a:solidFill>
              </a:defRPr>
            </a:lvl1pPr>
          </a:lstStyle>
          <a:p>
            <a:r>
              <a:rPr dirty="0"/>
              <a:t>EKİPLERİN OLUŞUMU</a:t>
            </a: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2" name="Slayt Numarası Yer Tutucusu 1"/>
          <p:cNvSpPr>
            <a:spLocks noGrp="1"/>
          </p:cNvSpPr>
          <p:nvPr>
            <p:ph type="sldNum" sz="quarter" idx="2"/>
          </p:nvPr>
        </p:nvSpPr>
        <p:spPr/>
        <p:txBody>
          <a:bodyPr/>
          <a:lstStyle/>
          <a:p>
            <a:fld id="{86CB4B4D-7CA3-9044-876B-883B54F8677D}" type="slidenum">
              <a:rPr lang="tr-TR" smtClean="0"/>
              <a:t>103</a:t>
            </a:fld>
            <a:endParaRPr lang="tr-TR" dirty="0"/>
          </a:p>
        </p:txBody>
      </p:sp>
    </p:spTree>
  </p:cSld>
  <p:clrMapOvr>
    <a:masterClrMapping/>
  </p:clrMapOvr>
  <p:transition spd="slow">
    <p:pull/>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4"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75" name="Shape 775"/>
          <p:cNvSpPr/>
          <p:nvPr/>
        </p:nvSpPr>
        <p:spPr>
          <a:xfrm>
            <a:off x="195262" y="1677987"/>
            <a:ext cx="4248151" cy="1785104"/>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b="1" dirty="0"/>
              <a:t>Görevi</a:t>
            </a:r>
          </a:p>
          <a:p>
            <a:pPr>
              <a:spcBef>
                <a:spcPts val="1200"/>
              </a:spcBef>
              <a:defRPr sz="2000"/>
            </a:pPr>
            <a:r>
              <a:rPr b="1" dirty="0"/>
              <a:t>. Yangın oluşmasına engel olmak</a:t>
            </a:r>
          </a:p>
          <a:p>
            <a:pPr>
              <a:spcBef>
                <a:spcPts val="1200"/>
              </a:spcBef>
              <a:defRPr sz="2000"/>
            </a:pPr>
            <a:r>
              <a:rPr b="1" dirty="0"/>
              <a:t>. Söndürmek</a:t>
            </a:r>
          </a:p>
          <a:p>
            <a:pPr>
              <a:spcBef>
                <a:spcPts val="1200"/>
              </a:spcBef>
              <a:defRPr sz="2000"/>
            </a:pPr>
            <a:r>
              <a:rPr b="1" dirty="0"/>
              <a:t>. Sirayete engel olmak</a:t>
            </a:r>
          </a:p>
        </p:txBody>
      </p:sp>
      <p:sp>
        <p:nvSpPr>
          <p:cNvPr id="776" name="Shape 776"/>
          <p:cNvSpPr/>
          <p:nvPr/>
        </p:nvSpPr>
        <p:spPr>
          <a:xfrm>
            <a:off x="4571999" y="1677987"/>
            <a:ext cx="4462463" cy="1785104"/>
          </a:xfrm>
          <a:prstGeom prst="rect">
            <a:avLst/>
          </a:prstGeom>
          <a:ln w="76200">
            <a:solidFill>
              <a:srgbClr val="000000"/>
            </a:solidFill>
          </a:ln>
          <a:extLst>
            <a:ext uri="{C572A759-6A51-4108-AA02-DFA0A04FC94B}">
              <ma14:wrappingTextBoxFlag xmlns="" xmlns:ma14="http://schemas.microsoft.com/office/mac/drawingml/2011/main" val="1"/>
            </a:ext>
          </a:extLst>
        </p:spPr>
        <p:txBody>
          <a:bodyPr wrap="square" lIns="45719" rIns="45719">
            <a:spAutoFit/>
          </a:bodyPr>
          <a:lstStyle/>
          <a:p>
            <a:pPr algn="ctr">
              <a:spcBef>
                <a:spcPts val="1200"/>
              </a:spcBef>
              <a:defRPr sz="2000" u="sng"/>
            </a:pPr>
            <a:r>
              <a:rPr b="1" dirty="0"/>
              <a:t>Malzemeleri</a:t>
            </a:r>
          </a:p>
          <a:p>
            <a:pPr>
              <a:spcBef>
                <a:spcPts val="1200"/>
              </a:spcBef>
              <a:defRPr sz="2000"/>
            </a:pPr>
            <a:r>
              <a:rPr b="1" dirty="0"/>
              <a:t>. Yangın söndürme ekipmanı</a:t>
            </a:r>
          </a:p>
          <a:p>
            <a:pPr>
              <a:spcBef>
                <a:spcPts val="1200"/>
              </a:spcBef>
              <a:defRPr sz="2000"/>
            </a:pPr>
            <a:r>
              <a:rPr b="1" dirty="0"/>
              <a:t>. Yangın elbisesi</a:t>
            </a:r>
          </a:p>
          <a:p>
            <a:pPr>
              <a:spcBef>
                <a:spcPts val="1200"/>
              </a:spcBef>
              <a:defRPr sz="2000"/>
            </a:pPr>
            <a:r>
              <a:rPr b="1" dirty="0"/>
              <a:t>. …</a:t>
            </a:r>
          </a:p>
        </p:txBody>
      </p:sp>
      <p:sp>
        <p:nvSpPr>
          <p:cNvPr id="777" name="Shape 777"/>
          <p:cNvSpPr/>
          <p:nvPr/>
        </p:nvSpPr>
        <p:spPr>
          <a:xfrm>
            <a:off x="179387" y="3905250"/>
            <a:ext cx="4248151" cy="861774"/>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b="1" dirty="0"/>
              <a:t>Personel</a:t>
            </a:r>
          </a:p>
          <a:p>
            <a:pPr>
              <a:spcBef>
                <a:spcPts val="1200"/>
              </a:spcBef>
              <a:defRPr sz="2000"/>
            </a:pPr>
            <a:r>
              <a:rPr b="1" dirty="0"/>
              <a:t>. Yangın eğitimi almış personel</a:t>
            </a:r>
          </a:p>
        </p:txBody>
      </p:sp>
      <p:sp>
        <p:nvSpPr>
          <p:cNvPr id="778" name="Shape 778"/>
          <p:cNvSpPr/>
          <p:nvPr/>
        </p:nvSpPr>
        <p:spPr>
          <a:xfrm>
            <a:off x="4572000" y="3905250"/>
            <a:ext cx="4462463" cy="1323439"/>
          </a:xfrm>
          <a:prstGeom prst="rect">
            <a:avLst/>
          </a:prstGeom>
          <a:ln w="76200">
            <a:solidFill>
              <a:srgbClr val="000000"/>
            </a:solidFill>
          </a:ln>
          <a:extLst>
            <a:ext uri="{C572A759-6A51-4108-AA02-DFA0A04FC94B}">
              <ma14:wrappingTextBoxFlag xmlns="" xmlns:ma14="http://schemas.microsoft.com/office/mac/drawingml/2011/main" val="1"/>
            </a:ext>
          </a:extLst>
        </p:spPr>
        <p:txBody>
          <a:bodyPr wrap="square" lIns="45719" rIns="45719">
            <a:spAutoFit/>
          </a:bodyPr>
          <a:lstStyle/>
          <a:p>
            <a:pPr algn="ctr">
              <a:spcBef>
                <a:spcPts val="1200"/>
              </a:spcBef>
              <a:defRPr sz="2000" u="sng"/>
            </a:pPr>
            <a:r>
              <a:rPr b="1" dirty="0"/>
              <a:t>Harekat Tarzı</a:t>
            </a:r>
          </a:p>
          <a:p>
            <a:pPr>
              <a:spcBef>
                <a:spcPts val="1200"/>
              </a:spcBef>
              <a:defRPr sz="2000"/>
            </a:pPr>
            <a:r>
              <a:rPr b="1" dirty="0"/>
              <a:t>. Yangın bölgesine süratle intikal</a:t>
            </a:r>
          </a:p>
          <a:p>
            <a:pPr>
              <a:spcBef>
                <a:spcPts val="1200"/>
              </a:spcBef>
              <a:defRPr sz="2000"/>
            </a:pPr>
            <a:r>
              <a:rPr b="1" dirty="0"/>
              <a:t>. Yangın ekipmanı ile acil müdahale</a:t>
            </a: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104</a:t>
            </a:fld>
            <a:endParaRPr lang="tr-TR" dirty="0"/>
          </a:p>
        </p:txBody>
      </p:sp>
    </p:spTree>
  </p:cSld>
  <p:clrMapOvr>
    <a:masterClrMapping/>
  </p:clrMapOvr>
  <p:transition spd="slow">
    <p:pull/>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1"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82" name="Shape 782"/>
          <p:cNvSpPr/>
          <p:nvPr/>
        </p:nvSpPr>
        <p:spPr>
          <a:xfrm>
            <a:off x="217487" y="1409700"/>
            <a:ext cx="4248151" cy="2554545"/>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Görevi</a:t>
            </a:r>
          </a:p>
          <a:p>
            <a:pPr algn="ctr">
              <a:spcBef>
                <a:spcPts val="1200"/>
              </a:spcBef>
              <a:defRPr sz="2000"/>
            </a:pPr>
            <a:r>
              <a:rPr dirty="0"/>
              <a:t>. Önce insan, </a:t>
            </a:r>
          </a:p>
          <a:p>
            <a:pPr algn="ctr">
              <a:spcBef>
                <a:spcPts val="1200"/>
              </a:spcBef>
              <a:defRPr sz="2000"/>
            </a:pPr>
            <a:r>
              <a:rPr dirty="0"/>
              <a:t>. Sonra canlı</a:t>
            </a:r>
          </a:p>
          <a:p>
            <a:pPr algn="ctr">
              <a:spcBef>
                <a:spcPts val="1200"/>
              </a:spcBef>
              <a:defRPr sz="2000"/>
            </a:pPr>
            <a:r>
              <a:rPr dirty="0"/>
              <a:t>. Sonra da malzemeleri</a:t>
            </a:r>
          </a:p>
          <a:p>
            <a:pPr algn="ctr">
              <a:spcBef>
                <a:spcPts val="1200"/>
              </a:spcBef>
              <a:defRPr sz="2000"/>
            </a:pPr>
            <a:r>
              <a:rPr dirty="0"/>
              <a:t>Öncelik sırasına göre kurtarmaya çalışır.</a:t>
            </a:r>
          </a:p>
        </p:txBody>
      </p:sp>
      <p:sp>
        <p:nvSpPr>
          <p:cNvPr id="783" name="Shape 783"/>
          <p:cNvSpPr/>
          <p:nvPr/>
        </p:nvSpPr>
        <p:spPr>
          <a:xfrm>
            <a:off x="4610100" y="1414462"/>
            <a:ext cx="4211638" cy="2246769"/>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Malzemeleri</a:t>
            </a:r>
          </a:p>
          <a:p>
            <a:pPr>
              <a:spcBef>
                <a:spcPts val="1200"/>
              </a:spcBef>
              <a:defRPr sz="2000"/>
            </a:pPr>
            <a:r>
              <a:rPr dirty="0"/>
              <a:t>. Balta              . Kazma</a:t>
            </a:r>
          </a:p>
          <a:p>
            <a:pPr>
              <a:spcBef>
                <a:spcPts val="1200"/>
              </a:spcBef>
              <a:defRPr sz="2000"/>
            </a:pPr>
            <a:r>
              <a:rPr dirty="0"/>
              <a:t>. Balyoz           . El Feneri</a:t>
            </a:r>
          </a:p>
          <a:p>
            <a:pPr>
              <a:spcBef>
                <a:spcPts val="1200"/>
              </a:spcBef>
              <a:defRPr sz="2000"/>
            </a:pPr>
            <a:r>
              <a:rPr dirty="0"/>
              <a:t>. Işıldak            . Maske</a:t>
            </a:r>
          </a:p>
          <a:p>
            <a:pPr>
              <a:spcBef>
                <a:spcPts val="1200"/>
              </a:spcBef>
              <a:defRPr sz="2000"/>
            </a:pPr>
            <a:r>
              <a:rPr dirty="0"/>
              <a:t>. Torba</a:t>
            </a:r>
          </a:p>
        </p:txBody>
      </p:sp>
      <p:sp>
        <p:nvSpPr>
          <p:cNvPr id="784" name="Shape 784"/>
          <p:cNvSpPr/>
          <p:nvPr/>
        </p:nvSpPr>
        <p:spPr>
          <a:xfrm>
            <a:off x="288925" y="4365625"/>
            <a:ext cx="4175125" cy="1323439"/>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spcBef>
                <a:spcPts val="1200"/>
              </a:spcBef>
              <a:defRPr sz="2000" u="sng"/>
            </a:pPr>
            <a:r>
              <a:rPr dirty="0"/>
              <a:t>Personel</a:t>
            </a:r>
          </a:p>
          <a:p>
            <a:pPr>
              <a:spcBef>
                <a:spcPts val="1200"/>
              </a:spcBef>
              <a:defRPr sz="2000"/>
            </a:pPr>
            <a:r>
              <a:rPr dirty="0"/>
              <a:t>. Görevlendirilmiş personel</a:t>
            </a:r>
          </a:p>
          <a:p>
            <a:pPr>
              <a:spcBef>
                <a:spcPts val="1200"/>
              </a:spcBef>
              <a:defRPr sz="2000"/>
            </a:pPr>
            <a:r>
              <a:rPr dirty="0"/>
              <a:t>- Sivil savunma kulübü görevlileri</a:t>
            </a:r>
          </a:p>
        </p:txBody>
      </p:sp>
      <p:sp>
        <p:nvSpPr>
          <p:cNvPr id="785" name="Shape 785"/>
          <p:cNvSpPr/>
          <p:nvPr/>
        </p:nvSpPr>
        <p:spPr>
          <a:xfrm>
            <a:off x="4681537" y="3948112"/>
            <a:ext cx="4211638" cy="1785104"/>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Harekat Tarzı</a:t>
            </a:r>
          </a:p>
          <a:p>
            <a:pPr>
              <a:spcBef>
                <a:spcPts val="1200"/>
              </a:spcBef>
              <a:defRPr sz="2000"/>
            </a:pPr>
            <a:r>
              <a:rPr dirty="0"/>
              <a:t>. Kurtarma görevli olduğu    canlıları kurtarır yoksa evrak ve dosyaları torbalara koyarak koruma ekibine teslim eder. </a:t>
            </a: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105</a:t>
            </a:fld>
            <a:endParaRPr lang="tr-TR" dirty="0"/>
          </a:p>
        </p:txBody>
      </p:sp>
    </p:spTree>
  </p:cSld>
  <p:clrMapOvr>
    <a:masterClrMapping/>
  </p:clrMapOvr>
  <p:transition spd="slow">
    <p:pull/>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8"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89" name="Shape 789"/>
          <p:cNvSpPr/>
          <p:nvPr/>
        </p:nvSpPr>
        <p:spPr>
          <a:xfrm>
            <a:off x="179387" y="1597025"/>
            <a:ext cx="4248151" cy="2092881"/>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Görevi</a:t>
            </a:r>
          </a:p>
          <a:p>
            <a:pPr algn="ctr">
              <a:spcBef>
                <a:spcPts val="1200"/>
              </a:spcBef>
              <a:defRPr sz="2000"/>
            </a:pPr>
            <a:r>
              <a:rPr dirty="0"/>
              <a:t>. Kurtarılan şeyleri korumak</a:t>
            </a:r>
          </a:p>
          <a:p>
            <a:pPr algn="ctr">
              <a:spcBef>
                <a:spcPts val="1200"/>
              </a:spcBef>
              <a:defRPr sz="2000"/>
            </a:pPr>
            <a:r>
              <a:rPr dirty="0"/>
              <a:t>. Panik kargaşayı önlemek</a:t>
            </a:r>
          </a:p>
          <a:p>
            <a:pPr algn="ctr">
              <a:spcBef>
                <a:spcPts val="1200"/>
              </a:spcBef>
              <a:defRPr sz="2000"/>
            </a:pPr>
            <a:r>
              <a:rPr dirty="0"/>
              <a:t>. Olay mahalline başkalarının intikaline engel olmak</a:t>
            </a:r>
          </a:p>
        </p:txBody>
      </p:sp>
      <p:sp>
        <p:nvSpPr>
          <p:cNvPr id="790" name="Shape 790"/>
          <p:cNvSpPr/>
          <p:nvPr/>
        </p:nvSpPr>
        <p:spPr>
          <a:xfrm>
            <a:off x="4572000" y="1597025"/>
            <a:ext cx="4211638" cy="1323439"/>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Malzemeleri</a:t>
            </a:r>
          </a:p>
          <a:p>
            <a:pPr>
              <a:spcBef>
                <a:spcPts val="1200"/>
              </a:spcBef>
              <a:defRPr sz="2000"/>
            </a:pPr>
            <a:r>
              <a:rPr dirty="0"/>
              <a:t>. El Feneri</a:t>
            </a:r>
          </a:p>
          <a:p>
            <a:pPr>
              <a:spcBef>
                <a:spcPts val="1200"/>
              </a:spcBef>
              <a:defRPr sz="2000"/>
            </a:pPr>
            <a:r>
              <a:rPr dirty="0"/>
              <a:t>. Işıldak         . Maske</a:t>
            </a:r>
          </a:p>
        </p:txBody>
      </p:sp>
      <p:sp>
        <p:nvSpPr>
          <p:cNvPr id="791" name="Shape 791"/>
          <p:cNvSpPr/>
          <p:nvPr/>
        </p:nvSpPr>
        <p:spPr>
          <a:xfrm>
            <a:off x="250825" y="4552950"/>
            <a:ext cx="4175125" cy="1323439"/>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Personel</a:t>
            </a:r>
          </a:p>
          <a:p>
            <a:pPr>
              <a:spcBef>
                <a:spcPts val="1200"/>
              </a:spcBef>
              <a:defRPr sz="2000"/>
            </a:pPr>
            <a:r>
              <a:rPr dirty="0"/>
              <a:t>. Görevlendirilmiş personel</a:t>
            </a:r>
          </a:p>
          <a:p>
            <a:pPr>
              <a:spcBef>
                <a:spcPts val="1200"/>
              </a:spcBef>
              <a:defRPr sz="2000"/>
            </a:pPr>
            <a:r>
              <a:rPr dirty="0"/>
              <a:t>- Sivil savunma kulübü görevlileri</a:t>
            </a:r>
          </a:p>
        </p:txBody>
      </p:sp>
      <p:sp>
        <p:nvSpPr>
          <p:cNvPr id="792" name="Shape 792"/>
          <p:cNvSpPr/>
          <p:nvPr/>
        </p:nvSpPr>
        <p:spPr>
          <a:xfrm>
            <a:off x="4643437" y="3113087"/>
            <a:ext cx="4211638" cy="2092881"/>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Harekat Tarzı</a:t>
            </a:r>
          </a:p>
          <a:p>
            <a:pPr>
              <a:spcBef>
                <a:spcPts val="1200"/>
              </a:spcBef>
              <a:defRPr sz="2000"/>
            </a:pPr>
            <a:r>
              <a:rPr dirty="0"/>
              <a:t>. Boşaltılan şeyleri korumaya çalışır.</a:t>
            </a:r>
          </a:p>
          <a:p>
            <a:pPr>
              <a:spcBef>
                <a:spcPts val="1200"/>
              </a:spcBef>
              <a:defRPr sz="2000"/>
            </a:pPr>
            <a:r>
              <a:rPr dirty="0"/>
              <a:t>. Personele tahliye de yardımcı olur.</a:t>
            </a:r>
          </a:p>
          <a:p>
            <a:pPr>
              <a:spcBef>
                <a:spcPts val="1200"/>
              </a:spcBef>
              <a:defRPr sz="2000"/>
            </a:pPr>
            <a:r>
              <a:rPr dirty="0"/>
              <a:t>. Dışarıdan yabancı/kötü niyetli insanlara engel olur.</a:t>
            </a: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106</a:t>
            </a:fld>
            <a:endParaRPr lang="tr-TR" dirty="0"/>
          </a:p>
        </p:txBody>
      </p:sp>
    </p:spTree>
  </p:cSld>
  <p:clrMapOvr>
    <a:masterClrMapping/>
  </p:clrMapOvr>
  <p:transition spd="slow">
    <p:pull/>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5" name="image.png"/>
          <p:cNvPicPr>
            <a:picLocks noChangeAspect="1"/>
          </p:cNvPicPr>
          <p:nvPr/>
        </p:nvPicPr>
        <p:blipFill>
          <a:blip r:embed="rId2">
            <a:extLst/>
          </a:blip>
          <a:stretch>
            <a:fillRect/>
          </a:stretch>
        </p:blipFill>
        <p:spPr>
          <a:xfrm>
            <a:off x="212725" y="334962"/>
            <a:ext cx="8821738" cy="1109663"/>
          </a:xfrm>
          <a:prstGeom prst="rect">
            <a:avLst/>
          </a:prstGeom>
          <a:ln w="12700">
            <a:miter lim="400000"/>
          </a:ln>
        </p:spPr>
      </p:pic>
      <p:sp>
        <p:nvSpPr>
          <p:cNvPr id="796" name="Shape 796"/>
          <p:cNvSpPr/>
          <p:nvPr/>
        </p:nvSpPr>
        <p:spPr>
          <a:xfrm>
            <a:off x="179387" y="1516062"/>
            <a:ext cx="4248151" cy="2400657"/>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Görevi</a:t>
            </a:r>
          </a:p>
          <a:p>
            <a:pPr algn="ctr">
              <a:spcBef>
                <a:spcPts val="1200"/>
              </a:spcBef>
              <a:defRPr sz="2000"/>
            </a:pPr>
            <a:r>
              <a:rPr dirty="0"/>
              <a:t>. Yaralanan,</a:t>
            </a:r>
          </a:p>
          <a:p>
            <a:pPr algn="ctr">
              <a:spcBef>
                <a:spcPts val="1200"/>
              </a:spcBef>
              <a:defRPr sz="2000"/>
            </a:pPr>
            <a:r>
              <a:rPr dirty="0"/>
              <a:t>. Hastalanan insanlara ilk yardımda bulunur.</a:t>
            </a:r>
          </a:p>
          <a:p>
            <a:pPr algn="ctr">
              <a:spcBef>
                <a:spcPts val="1200"/>
              </a:spcBef>
              <a:defRPr sz="2000"/>
            </a:pPr>
            <a:r>
              <a:rPr dirty="0"/>
              <a:t>. Dışarıdan gelen sağlık ekiplerine yardımcı olur.</a:t>
            </a:r>
          </a:p>
        </p:txBody>
      </p:sp>
      <p:sp>
        <p:nvSpPr>
          <p:cNvPr id="797" name="Shape 797"/>
          <p:cNvSpPr/>
          <p:nvPr/>
        </p:nvSpPr>
        <p:spPr>
          <a:xfrm>
            <a:off x="4572000" y="1516062"/>
            <a:ext cx="4211638" cy="1323439"/>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Malzemeleri</a:t>
            </a:r>
          </a:p>
          <a:p>
            <a:pPr>
              <a:spcBef>
                <a:spcPts val="1200"/>
              </a:spcBef>
              <a:defRPr sz="2000"/>
            </a:pPr>
            <a:r>
              <a:rPr dirty="0"/>
              <a:t>. İlk yardım çantası</a:t>
            </a:r>
          </a:p>
          <a:p>
            <a:pPr>
              <a:spcBef>
                <a:spcPts val="1200"/>
              </a:spcBef>
              <a:defRPr sz="2000"/>
            </a:pPr>
            <a:r>
              <a:rPr dirty="0"/>
              <a:t>. Battaniye      . Sedye</a:t>
            </a:r>
          </a:p>
        </p:txBody>
      </p:sp>
      <p:sp>
        <p:nvSpPr>
          <p:cNvPr id="798" name="Shape 798"/>
          <p:cNvSpPr/>
          <p:nvPr/>
        </p:nvSpPr>
        <p:spPr>
          <a:xfrm>
            <a:off x="250825" y="4467225"/>
            <a:ext cx="4175125" cy="861774"/>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Personel</a:t>
            </a:r>
          </a:p>
          <a:p>
            <a:pPr>
              <a:spcBef>
                <a:spcPts val="1200"/>
              </a:spcBef>
              <a:defRPr sz="2000"/>
            </a:pPr>
            <a:r>
              <a:rPr dirty="0"/>
              <a:t>İlk yardım eğitimi almış personel</a:t>
            </a:r>
          </a:p>
        </p:txBody>
      </p:sp>
      <p:sp>
        <p:nvSpPr>
          <p:cNvPr id="799" name="Shape 799"/>
          <p:cNvSpPr/>
          <p:nvPr/>
        </p:nvSpPr>
        <p:spPr>
          <a:xfrm>
            <a:off x="4572000" y="3027362"/>
            <a:ext cx="4211638" cy="3016210"/>
          </a:xfrm>
          <a:prstGeom prst="rect">
            <a:avLst/>
          </a:prstGeom>
          <a:ln w="76200">
            <a:solidFill>
              <a:srgbClr val="000000"/>
            </a:solidFill>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000" u="sng"/>
            </a:pPr>
            <a:r>
              <a:rPr dirty="0"/>
              <a:t>Harekat Tarzı</a:t>
            </a:r>
          </a:p>
          <a:p>
            <a:pPr algn="ctr">
              <a:spcBef>
                <a:spcPts val="1200"/>
              </a:spcBef>
              <a:defRPr sz="2000"/>
            </a:pPr>
            <a:r>
              <a:rPr dirty="0"/>
              <a:t>. Acil durum sebebiyle yaralanan, hastalananlara sağlık ekibi ile birlikte müdahale eder.</a:t>
            </a:r>
          </a:p>
          <a:p>
            <a:pPr algn="ctr">
              <a:spcBef>
                <a:spcPts val="1200"/>
              </a:spcBef>
              <a:defRPr sz="2000"/>
            </a:pPr>
            <a:r>
              <a:rPr dirty="0"/>
              <a:t>. İlk müdahalede temel yaşam desteği sağlar.</a:t>
            </a:r>
          </a:p>
          <a:p>
            <a:pPr algn="ctr">
              <a:spcBef>
                <a:spcPts val="1200"/>
              </a:spcBef>
              <a:defRPr sz="2000"/>
            </a:pPr>
            <a:r>
              <a:rPr dirty="0"/>
              <a:t>. Yaralı ve hastaların sevkine yardımcı olur.</a:t>
            </a: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107</a:t>
            </a:fld>
            <a:endParaRPr lang="tr-TR" dirty="0"/>
          </a:p>
        </p:txBody>
      </p:sp>
    </p:spTree>
  </p:cSld>
  <p:clrMapOvr>
    <a:masterClrMapping/>
  </p:clrMapOvr>
  <p:transition spd="slow">
    <p:pull/>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0" name="image.png"/>
          <p:cNvPicPr>
            <a:picLocks noChangeAspect="1"/>
          </p:cNvPicPr>
          <p:nvPr/>
        </p:nvPicPr>
        <p:blipFill>
          <a:blip r:embed="rId2">
            <a:extLst/>
          </a:blip>
          <a:stretch>
            <a:fillRect/>
          </a:stretch>
        </p:blipFill>
        <p:spPr>
          <a:xfrm>
            <a:off x="249237" y="42862"/>
            <a:ext cx="8821738" cy="5272088"/>
          </a:xfrm>
          <a:prstGeom prst="rect">
            <a:avLst/>
          </a:prstGeom>
          <a:ln w="12700">
            <a:miter lim="400000"/>
          </a:ln>
        </p:spPr>
      </p:pic>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108</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3"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814" name="Shape 814"/>
          <p:cNvSpPr/>
          <p:nvPr/>
        </p:nvSpPr>
        <p:spPr>
          <a:xfrm>
            <a:off x="250825" y="1249362"/>
            <a:ext cx="8640763" cy="561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800" b="1" i="1"/>
            </a:pPr>
            <a:r>
              <a:rPr dirty="0"/>
              <a:t>YANGIN ALGILAMA</a:t>
            </a:r>
            <a:r>
              <a:rPr b="0" i="0" dirty="0"/>
              <a:t>	</a:t>
            </a:r>
          </a:p>
        </p:txBody>
      </p:sp>
      <p:grpSp>
        <p:nvGrpSpPr>
          <p:cNvPr id="823" name="Group 823"/>
          <p:cNvGrpSpPr/>
          <p:nvPr/>
        </p:nvGrpSpPr>
        <p:grpSpPr>
          <a:xfrm>
            <a:off x="266700" y="2078037"/>
            <a:ext cx="8763001" cy="3993924"/>
            <a:chOff x="0" y="0"/>
            <a:chExt cx="8763000" cy="3993923"/>
          </a:xfrm>
        </p:grpSpPr>
        <p:sp>
          <p:nvSpPr>
            <p:cNvPr id="816" name="Shape 816"/>
            <p:cNvSpPr/>
            <p:nvPr/>
          </p:nvSpPr>
          <p:spPr>
            <a:xfrm>
              <a:off x="2543175" y="0"/>
              <a:ext cx="3671888" cy="646329"/>
            </a:xfrm>
            <a:prstGeom prst="rect">
              <a:avLst/>
            </a:prstGeom>
            <a:noFill/>
            <a:ln w="7620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2100"/>
                </a:spcBef>
                <a:defRPr sz="3600">
                  <a:solidFill>
                    <a:srgbClr val="FF0000"/>
                  </a:solidFill>
                  <a:latin typeface="+mj-lt"/>
                  <a:ea typeface="+mj-ea"/>
                  <a:cs typeface="+mj-cs"/>
                  <a:sym typeface="Calibri"/>
                </a:defRPr>
              </a:lvl1pPr>
            </a:lstStyle>
            <a:p>
              <a:r>
                <a:rPr b="1" dirty="0"/>
                <a:t>Alarm Sistemleri</a:t>
              </a:r>
            </a:p>
          </p:txBody>
        </p:sp>
        <p:sp>
          <p:nvSpPr>
            <p:cNvPr id="817" name="Shape 817"/>
            <p:cNvSpPr/>
            <p:nvPr/>
          </p:nvSpPr>
          <p:spPr>
            <a:xfrm flipH="1">
              <a:off x="1281112" y="769365"/>
              <a:ext cx="1614488" cy="1248290"/>
            </a:xfrm>
            <a:prstGeom prst="line">
              <a:avLst/>
            </a:prstGeom>
            <a:noFill/>
            <a:ln w="57150" cap="flat">
              <a:solidFill>
                <a:srgbClr val="000000"/>
              </a:solidFill>
              <a:prstDash val="solid"/>
              <a:round/>
              <a:tailEnd type="triangle" w="med" len="med"/>
            </a:ln>
            <a:effectLst/>
          </p:spPr>
          <p:txBody>
            <a:bodyPr wrap="square" lIns="45719" tIns="45719" rIns="45719" bIns="45719" numCol="1" anchor="t">
              <a:noAutofit/>
            </a:bodyPr>
            <a:lstStyle/>
            <a:p>
              <a:endParaRPr dirty="0"/>
            </a:p>
          </p:txBody>
        </p:sp>
        <p:sp>
          <p:nvSpPr>
            <p:cNvPr id="818" name="Shape 818"/>
            <p:cNvSpPr/>
            <p:nvPr/>
          </p:nvSpPr>
          <p:spPr>
            <a:xfrm>
              <a:off x="0" y="2107259"/>
              <a:ext cx="2971800" cy="1234441"/>
            </a:xfrm>
            <a:prstGeom prst="rect">
              <a:avLst/>
            </a:prstGeom>
            <a:noFill/>
            <a:ln w="7620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400"/>
                </a:spcBef>
                <a:defRPr sz="2400">
                  <a:solidFill>
                    <a:srgbClr val="FF0000"/>
                  </a:solidFill>
                  <a:latin typeface="+mj-lt"/>
                  <a:ea typeface="+mj-ea"/>
                  <a:cs typeface="+mj-cs"/>
                  <a:sym typeface="Calibri"/>
                </a:defRPr>
              </a:lvl1pPr>
            </a:lstStyle>
            <a:p>
              <a:r>
                <a:rPr b="1" dirty="0"/>
                <a:t>Ortam ısısının hangi oranda yükseldiğini saptar</a:t>
              </a:r>
            </a:p>
          </p:txBody>
        </p:sp>
        <p:sp>
          <p:nvSpPr>
            <p:cNvPr id="819" name="Shape 819"/>
            <p:cNvSpPr/>
            <p:nvPr/>
          </p:nvSpPr>
          <p:spPr>
            <a:xfrm>
              <a:off x="3200400" y="2403882"/>
              <a:ext cx="2895600" cy="1590041"/>
            </a:xfrm>
            <a:prstGeom prst="rect">
              <a:avLst/>
            </a:prstGeom>
            <a:noFill/>
            <a:ln w="7620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400"/>
                </a:spcBef>
                <a:defRPr sz="2400">
                  <a:solidFill>
                    <a:srgbClr val="FF0000"/>
                  </a:solidFill>
                  <a:latin typeface="+mj-lt"/>
                  <a:ea typeface="+mj-ea"/>
                  <a:cs typeface="+mj-cs"/>
                  <a:sym typeface="Calibri"/>
                </a:defRPr>
              </a:lvl1pPr>
            </a:lstStyle>
            <a:p>
              <a:r>
                <a:rPr b="1" dirty="0"/>
                <a:t>Ortamdaki dumanın belli bir seviyeye gelmesi ile alarm devreye girer.</a:t>
              </a:r>
            </a:p>
          </p:txBody>
        </p:sp>
        <p:sp>
          <p:nvSpPr>
            <p:cNvPr id="820" name="Shape 820"/>
            <p:cNvSpPr/>
            <p:nvPr/>
          </p:nvSpPr>
          <p:spPr>
            <a:xfrm>
              <a:off x="6248400" y="2107259"/>
              <a:ext cx="2514600" cy="1234441"/>
            </a:xfrm>
            <a:prstGeom prst="rect">
              <a:avLst/>
            </a:prstGeom>
            <a:noFill/>
            <a:ln w="7620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400"/>
                </a:spcBef>
                <a:defRPr sz="2400">
                  <a:solidFill>
                    <a:srgbClr val="FF0000"/>
                  </a:solidFill>
                  <a:latin typeface="+mj-lt"/>
                  <a:ea typeface="+mj-ea"/>
                  <a:cs typeface="+mj-cs"/>
                  <a:sym typeface="Calibri"/>
                </a:defRPr>
              </a:lvl1pPr>
            </a:lstStyle>
            <a:p>
              <a:r>
                <a:rPr b="1" dirty="0"/>
                <a:t>Bazı durumlarda  her ikisi birleştirilmiştir</a:t>
              </a:r>
            </a:p>
          </p:txBody>
        </p:sp>
        <p:sp>
          <p:nvSpPr>
            <p:cNvPr id="821" name="Shape 821"/>
            <p:cNvSpPr/>
            <p:nvPr/>
          </p:nvSpPr>
          <p:spPr>
            <a:xfrm>
              <a:off x="4420869" y="692120"/>
              <a:ext cx="1" cy="1594350"/>
            </a:xfrm>
            <a:prstGeom prst="line">
              <a:avLst/>
            </a:prstGeom>
            <a:noFill/>
            <a:ln w="57150" cap="flat">
              <a:solidFill>
                <a:srgbClr val="000000"/>
              </a:solidFill>
              <a:prstDash val="solid"/>
              <a:round/>
              <a:tailEnd type="triangle" w="med" len="med"/>
            </a:ln>
            <a:effectLst/>
          </p:spPr>
          <p:txBody>
            <a:bodyPr wrap="square" lIns="45719" tIns="45719" rIns="45719" bIns="45719" numCol="1" anchor="t">
              <a:noAutofit/>
            </a:bodyPr>
            <a:lstStyle/>
            <a:p>
              <a:endParaRPr dirty="0"/>
            </a:p>
          </p:txBody>
        </p:sp>
        <p:sp>
          <p:nvSpPr>
            <p:cNvPr id="822" name="Shape 822"/>
            <p:cNvSpPr/>
            <p:nvPr/>
          </p:nvSpPr>
          <p:spPr>
            <a:xfrm>
              <a:off x="5715000" y="692120"/>
              <a:ext cx="1685926" cy="1325535"/>
            </a:xfrm>
            <a:prstGeom prst="line">
              <a:avLst/>
            </a:prstGeom>
            <a:noFill/>
            <a:ln w="57150" cap="flat">
              <a:solidFill>
                <a:srgbClr val="000000"/>
              </a:solidFill>
              <a:prstDash val="solid"/>
              <a:round/>
              <a:tailEnd type="triangle" w="med" len="med"/>
            </a:ln>
            <a:effectLst/>
          </p:spPr>
          <p:txBody>
            <a:bodyPr wrap="square" lIns="45719" tIns="45719" rIns="45719" bIns="45719" numCol="1" anchor="t">
              <a:noAutofit/>
            </a:bodyPr>
            <a:lstStyle/>
            <a:p>
              <a:endParaRPr dirty="0"/>
            </a:p>
          </p:txBody>
        </p:sp>
      </p:grpSp>
      <p:sp>
        <p:nvSpPr>
          <p:cNvPr id="14"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109</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8" name="Shape 298"/>
          <p:cNvSpPr>
            <a:spLocks noGrp="1"/>
          </p:cNvSpPr>
          <p:nvPr>
            <p:ph type="title" idx="4294967295"/>
          </p:nvPr>
        </p:nvSpPr>
        <p:spPr>
          <a:xfrm>
            <a:off x="179387" y="116632"/>
            <a:ext cx="8229601" cy="863601"/>
          </a:xfrm>
          <a:prstGeom prst="rect">
            <a:avLst/>
          </a:prstGeom>
        </p:spPr>
        <p:txBody>
          <a:bodyPr/>
          <a:lstStyle>
            <a:lvl1pPr algn="ctr">
              <a:defRPr sz="4100" b="1">
                <a:solidFill>
                  <a:srgbClr val="FF0000"/>
                </a:solidFill>
              </a:defRPr>
            </a:lvl1pPr>
          </a:lstStyle>
          <a:p>
            <a:r>
              <a:rPr dirty="0"/>
              <a:t>   YANMA NEDİR?</a:t>
            </a:r>
          </a:p>
        </p:txBody>
      </p:sp>
      <p:pic>
        <p:nvPicPr>
          <p:cNvPr id="300" name="image.png"/>
          <p:cNvPicPr>
            <a:picLocks noChangeAspect="1"/>
          </p:cNvPicPr>
          <p:nvPr/>
        </p:nvPicPr>
        <p:blipFill>
          <a:blip r:embed="rId2">
            <a:extLst/>
          </a:blip>
          <a:stretch>
            <a:fillRect/>
          </a:stretch>
        </p:blipFill>
        <p:spPr>
          <a:xfrm>
            <a:off x="7039246" y="1340768"/>
            <a:ext cx="2055813" cy="3670822"/>
          </a:xfrm>
          <a:prstGeom prst="rect">
            <a:avLst/>
          </a:prstGeom>
          <a:ln w="12700">
            <a:miter lim="400000"/>
          </a:ln>
        </p:spPr>
      </p:pic>
      <p:pic>
        <p:nvPicPr>
          <p:cNvPr id="301" name="image.png"/>
          <p:cNvPicPr>
            <a:picLocks noChangeAspect="1"/>
          </p:cNvPicPr>
          <p:nvPr/>
        </p:nvPicPr>
        <p:blipFill>
          <a:blip r:embed="rId3">
            <a:extLst/>
          </a:blip>
          <a:stretch>
            <a:fillRect/>
          </a:stretch>
        </p:blipFill>
        <p:spPr>
          <a:xfrm>
            <a:off x="5395912" y="1340768"/>
            <a:ext cx="1657350" cy="3691459"/>
          </a:xfrm>
          <a:prstGeom prst="rect">
            <a:avLst/>
          </a:prstGeom>
          <a:ln w="12700">
            <a:miter lim="400000"/>
          </a:ln>
        </p:spPr>
      </p:pic>
      <p:sp>
        <p:nvSpPr>
          <p:cNvPr id="302" name="Shape 302"/>
          <p:cNvSpPr/>
          <p:nvPr/>
        </p:nvSpPr>
        <p:spPr>
          <a:xfrm>
            <a:off x="467171" y="980728"/>
            <a:ext cx="4392861" cy="3046988"/>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600"/>
              </a:spcBef>
              <a:buClr>
                <a:srgbClr val="0BD0D9"/>
              </a:buClr>
              <a:buSzPct val="95000"/>
              <a:defRPr sz="2800"/>
            </a:pPr>
            <a:r>
              <a:rPr sz="3200" b="1" dirty="0">
                <a:solidFill>
                  <a:srgbClr val="FF0000"/>
                </a:solidFill>
              </a:rPr>
              <a:t>Yanıcı </a:t>
            </a:r>
            <a:r>
              <a:rPr sz="3200" b="1" dirty="0" smtClean="0">
                <a:solidFill>
                  <a:srgbClr val="FF0000"/>
                </a:solidFill>
              </a:rPr>
              <a:t>maddenin, </a:t>
            </a:r>
            <a:r>
              <a:rPr sz="3200" b="1" dirty="0">
                <a:solidFill>
                  <a:srgbClr val="FF0000"/>
                </a:solidFill>
              </a:rPr>
              <a:t>ısı ve oksijenle belirli oranlarda birleşmesi sonucu oluşan zincirleme kimyasal bir reaksiyondur.</a:t>
            </a:r>
          </a:p>
        </p:txBody>
      </p:sp>
      <p:grpSp>
        <p:nvGrpSpPr>
          <p:cNvPr id="8" name="Group 7"/>
          <p:cNvGrpSpPr>
            <a:grpSpLocks/>
          </p:cNvGrpSpPr>
          <p:nvPr/>
        </p:nvGrpSpPr>
        <p:grpSpPr bwMode="auto">
          <a:xfrm>
            <a:off x="323528" y="4077072"/>
            <a:ext cx="4824536" cy="2420937"/>
            <a:chOff x="1837" y="3203"/>
            <a:chExt cx="1315" cy="914"/>
          </a:xfrm>
        </p:grpSpPr>
        <p:sp>
          <p:nvSpPr>
            <p:cNvPr id="9" name="Freeform 5"/>
            <p:cNvSpPr>
              <a:spLocks/>
            </p:cNvSpPr>
            <p:nvPr/>
          </p:nvSpPr>
          <p:spPr bwMode="auto">
            <a:xfrm>
              <a:off x="1837" y="3203"/>
              <a:ext cx="1315" cy="907"/>
            </a:xfrm>
            <a:custGeom>
              <a:avLst/>
              <a:gdLst/>
              <a:ahLst/>
              <a:cxnLst>
                <a:cxn ang="0">
                  <a:pos x="0" y="862"/>
                </a:cxn>
                <a:cxn ang="0">
                  <a:pos x="45" y="726"/>
                </a:cxn>
                <a:cxn ang="0">
                  <a:pos x="90" y="545"/>
                </a:cxn>
                <a:cxn ang="0">
                  <a:pos x="136" y="499"/>
                </a:cxn>
                <a:cxn ang="0">
                  <a:pos x="136" y="409"/>
                </a:cxn>
                <a:cxn ang="0">
                  <a:pos x="227" y="409"/>
                </a:cxn>
                <a:cxn ang="0">
                  <a:pos x="227" y="318"/>
                </a:cxn>
                <a:cxn ang="0">
                  <a:pos x="272" y="272"/>
                </a:cxn>
                <a:cxn ang="0">
                  <a:pos x="408" y="272"/>
                </a:cxn>
                <a:cxn ang="0">
                  <a:pos x="499" y="182"/>
                </a:cxn>
                <a:cxn ang="0">
                  <a:pos x="499" y="91"/>
                </a:cxn>
                <a:cxn ang="0">
                  <a:pos x="544" y="46"/>
                </a:cxn>
                <a:cxn ang="0">
                  <a:pos x="635" y="46"/>
                </a:cxn>
                <a:cxn ang="0">
                  <a:pos x="680" y="0"/>
                </a:cxn>
                <a:cxn ang="0">
                  <a:pos x="725" y="46"/>
                </a:cxn>
                <a:cxn ang="0">
                  <a:pos x="816" y="46"/>
                </a:cxn>
                <a:cxn ang="0">
                  <a:pos x="862" y="182"/>
                </a:cxn>
                <a:cxn ang="0">
                  <a:pos x="907" y="136"/>
                </a:cxn>
                <a:cxn ang="0">
                  <a:pos x="952" y="227"/>
                </a:cxn>
                <a:cxn ang="0">
                  <a:pos x="952" y="318"/>
                </a:cxn>
                <a:cxn ang="0">
                  <a:pos x="998" y="227"/>
                </a:cxn>
                <a:cxn ang="0">
                  <a:pos x="1088" y="227"/>
                </a:cxn>
                <a:cxn ang="0">
                  <a:pos x="1043" y="318"/>
                </a:cxn>
                <a:cxn ang="0">
                  <a:pos x="1134" y="318"/>
                </a:cxn>
                <a:cxn ang="0">
                  <a:pos x="1088" y="363"/>
                </a:cxn>
                <a:cxn ang="0">
                  <a:pos x="1134" y="409"/>
                </a:cxn>
                <a:cxn ang="0">
                  <a:pos x="1224" y="454"/>
                </a:cxn>
                <a:cxn ang="0">
                  <a:pos x="1179" y="545"/>
                </a:cxn>
                <a:cxn ang="0">
                  <a:pos x="1270" y="590"/>
                </a:cxn>
                <a:cxn ang="0">
                  <a:pos x="1315" y="817"/>
                </a:cxn>
                <a:cxn ang="0">
                  <a:pos x="1315" y="907"/>
                </a:cxn>
                <a:cxn ang="0">
                  <a:pos x="0" y="862"/>
                </a:cxn>
              </a:cxnLst>
              <a:rect l="0" t="0" r="r" b="b"/>
              <a:pathLst>
                <a:path w="1315" h="907">
                  <a:moveTo>
                    <a:pt x="0" y="862"/>
                  </a:moveTo>
                  <a:lnTo>
                    <a:pt x="45" y="726"/>
                  </a:lnTo>
                  <a:lnTo>
                    <a:pt x="90" y="545"/>
                  </a:lnTo>
                  <a:lnTo>
                    <a:pt x="136" y="499"/>
                  </a:lnTo>
                  <a:lnTo>
                    <a:pt x="136" y="409"/>
                  </a:lnTo>
                  <a:lnTo>
                    <a:pt x="227" y="409"/>
                  </a:lnTo>
                  <a:lnTo>
                    <a:pt x="227" y="318"/>
                  </a:lnTo>
                  <a:lnTo>
                    <a:pt x="272" y="272"/>
                  </a:lnTo>
                  <a:lnTo>
                    <a:pt x="408" y="272"/>
                  </a:lnTo>
                  <a:lnTo>
                    <a:pt x="499" y="182"/>
                  </a:lnTo>
                  <a:lnTo>
                    <a:pt x="499" y="91"/>
                  </a:lnTo>
                  <a:lnTo>
                    <a:pt x="544" y="46"/>
                  </a:lnTo>
                  <a:lnTo>
                    <a:pt x="635" y="46"/>
                  </a:lnTo>
                  <a:lnTo>
                    <a:pt x="680" y="0"/>
                  </a:lnTo>
                  <a:lnTo>
                    <a:pt x="725" y="46"/>
                  </a:lnTo>
                  <a:lnTo>
                    <a:pt x="816" y="46"/>
                  </a:lnTo>
                  <a:lnTo>
                    <a:pt x="862" y="182"/>
                  </a:lnTo>
                  <a:lnTo>
                    <a:pt x="907" y="136"/>
                  </a:lnTo>
                  <a:lnTo>
                    <a:pt x="952" y="227"/>
                  </a:lnTo>
                  <a:lnTo>
                    <a:pt x="952" y="318"/>
                  </a:lnTo>
                  <a:lnTo>
                    <a:pt x="998" y="227"/>
                  </a:lnTo>
                  <a:lnTo>
                    <a:pt x="1088" y="227"/>
                  </a:lnTo>
                  <a:lnTo>
                    <a:pt x="1043" y="318"/>
                  </a:lnTo>
                  <a:lnTo>
                    <a:pt x="1134" y="318"/>
                  </a:lnTo>
                  <a:lnTo>
                    <a:pt x="1088" y="363"/>
                  </a:lnTo>
                  <a:lnTo>
                    <a:pt x="1134" y="409"/>
                  </a:lnTo>
                  <a:lnTo>
                    <a:pt x="1224" y="454"/>
                  </a:lnTo>
                  <a:lnTo>
                    <a:pt x="1179" y="545"/>
                  </a:lnTo>
                  <a:lnTo>
                    <a:pt x="1270" y="590"/>
                  </a:lnTo>
                  <a:lnTo>
                    <a:pt x="1315" y="817"/>
                  </a:lnTo>
                  <a:lnTo>
                    <a:pt x="1315" y="907"/>
                  </a:lnTo>
                  <a:lnTo>
                    <a:pt x="0" y="862"/>
                  </a:lnTo>
                  <a:close/>
                </a:path>
              </a:pathLst>
            </a:custGeom>
            <a:solidFill>
              <a:srgbClr val="000000"/>
            </a:solidFill>
            <a:ln w="9525">
              <a:no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pic>
          <p:nvPicPr>
            <p:cNvPr id="10" name="Picture 6" descr="2f3"/>
            <p:cNvPicPr>
              <a:picLocks noChangeAspect="1" noChangeArrowheads="1" noCrop="1"/>
            </p:cNvPicPr>
            <p:nvPr/>
          </p:nvPicPr>
          <p:blipFill>
            <a:blip r:embed="rId4" cstate="print"/>
            <a:srcRect/>
            <a:stretch>
              <a:fillRect/>
            </a:stretch>
          </p:blipFill>
          <p:spPr bwMode="auto">
            <a:xfrm>
              <a:off x="1837" y="3203"/>
              <a:ext cx="1303" cy="914"/>
            </a:xfrm>
            <a:prstGeom prst="rect">
              <a:avLst/>
            </a:prstGeom>
            <a:noFill/>
          </p:spPr>
        </p:pic>
      </p:grpSp>
      <p:sp>
        <p:nvSpPr>
          <p:cNvPr id="2" name="Dikdörtgen 1"/>
          <p:cNvSpPr/>
          <p:nvPr/>
        </p:nvSpPr>
        <p:spPr>
          <a:xfrm>
            <a:off x="5256584" y="5085184"/>
            <a:ext cx="3838476" cy="1077218"/>
          </a:xfrm>
          <a:prstGeom prst="rect">
            <a:avLst/>
          </a:prstGeom>
        </p:spPr>
        <p:txBody>
          <a:bodyPr wrap="square">
            <a:spAutoFit/>
          </a:bodyPr>
          <a:lstStyle/>
          <a:p>
            <a:pPr marL="420624" lvl="0" indent="-384048" hangingPunct="1">
              <a:spcBef>
                <a:spcPct val="20000"/>
              </a:spcBef>
              <a:buFont typeface="Wingdings 2"/>
              <a:buChar char=""/>
              <a:defRPr/>
            </a:pPr>
            <a:r>
              <a:rPr lang="tr-TR" sz="3200" b="1" kern="1200" dirty="0" smtClean="0">
                <a:solidFill>
                  <a:prstClr val="black"/>
                </a:solidFill>
                <a:latin typeface="Calibri"/>
                <a:ea typeface="+mn-ea"/>
                <a:cs typeface="+mn-cs"/>
              </a:rPr>
              <a:t>Dışarıya </a:t>
            </a:r>
            <a:r>
              <a:rPr lang="tr-TR" sz="3200" b="1" kern="1200" dirty="0">
                <a:solidFill>
                  <a:prstClr val="black"/>
                </a:solidFill>
                <a:latin typeface="Calibri"/>
                <a:ea typeface="+mn-ea"/>
                <a:cs typeface="+mn-cs"/>
              </a:rPr>
              <a:t>ısı </a:t>
            </a:r>
            <a:r>
              <a:rPr lang="tr-TR" sz="3200" b="1" kern="1200" dirty="0" smtClean="0">
                <a:solidFill>
                  <a:prstClr val="black"/>
                </a:solidFill>
                <a:latin typeface="Calibri"/>
                <a:ea typeface="+mn-ea"/>
                <a:cs typeface="+mn-cs"/>
              </a:rPr>
              <a:t>veren </a:t>
            </a:r>
            <a:r>
              <a:rPr lang="tr-TR" sz="3200" b="1" kern="1200" dirty="0" smtClean="0">
                <a:solidFill>
                  <a:srgbClr val="FF0000"/>
                </a:solidFill>
                <a:latin typeface="Calibri"/>
                <a:ea typeface="+mn-ea"/>
                <a:cs typeface="+mn-cs"/>
              </a:rPr>
              <a:t>(</a:t>
            </a:r>
            <a:r>
              <a:rPr lang="tr-TR" sz="3200" b="1" kern="1200" dirty="0">
                <a:solidFill>
                  <a:srgbClr val="FF0000"/>
                </a:solidFill>
                <a:latin typeface="Calibri"/>
                <a:ea typeface="+mn-ea"/>
                <a:cs typeface="+mn-cs"/>
              </a:rPr>
              <a:t>ekzotermik) </a:t>
            </a:r>
          </a:p>
        </p:txBody>
      </p:sp>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4" name="Slayt Numarası Yer Tutucusu 3"/>
          <p:cNvSpPr>
            <a:spLocks noGrp="1"/>
          </p:cNvSpPr>
          <p:nvPr>
            <p:ph type="sldNum" sz="quarter" idx="2"/>
          </p:nvPr>
        </p:nvSpPr>
        <p:spPr/>
        <p:txBody>
          <a:bodyPr/>
          <a:lstStyle/>
          <a:p>
            <a:fld id="{86CB4B4D-7CA3-9044-876B-883B54F8677D}" type="slidenum">
              <a:rPr lang="tr-TR" smtClean="0"/>
              <a:t>11</a:t>
            </a:fld>
            <a:endParaRPr lang="tr-TR"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300"/>
                                        </p:tgtEl>
                                        <p:attrNameLst>
                                          <p:attrName>style.visibility</p:attrName>
                                        </p:attrNameLst>
                                      </p:cBhvr>
                                      <p:to>
                                        <p:strVal val="visible"/>
                                      </p:to>
                                    </p:set>
                                    <p:anim calcmode="lin" valueType="num">
                                      <p:cBhvr>
                                        <p:cTn id="7" dur="1000" fill="hold"/>
                                        <p:tgtEl>
                                          <p:spTgt spid="300"/>
                                        </p:tgtEl>
                                        <p:attrNameLst>
                                          <p:attrName>ppt_w</p:attrName>
                                        </p:attrNameLst>
                                      </p:cBhvr>
                                      <p:tavLst>
                                        <p:tav tm="0">
                                          <p:val>
                                            <p:fltVal val="0"/>
                                          </p:val>
                                        </p:tav>
                                        <p:tav tm="100000">
                                          <p:val>
                                            <p:strVal val="#ppt_w"/>
                                          </p:val>
                                        </p:tav>
                                      </p:tavLst>
                                    </p:anim>
                                    <p:anim calcmode="lin" valueType="num">
                                      <p:cBhvr>
                                        <p:cTn id="8" dur="1000" fill="hold"/>
                                        <p:tgtEl>
                                          <p:spTgt spid="300"/>
                                        </p:tgtEl>
                                        <p:attrNameLst>
                                          <p:attrName>ppt_h</p:attrName>
                                        </p:attrNameLst>
                                      </p:cBhvr>
                                      <p:tavLst>
                                        <p:tav tm="0">
                                          <p:val>
                                            <p:fltVal val="0"/>
                                          </p:val>
                                        </p:tav>
                                        <p:tav tm="100000">
                                          <p:val>
                                            <p:strVal val="#ppt_h"/>
                                          </p:val>
                                        </p:tav>
                                      </p:tavLst>
                                    </p:anim>
                                    <p:anim calcmode="lin" valueType="num">
                                      <p:cBhvr>
                                        <p:cTn id="9" dur="1000" fill="hold"/>
                                        <p:tgtEl>
                                          <p:spTgt spid="3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9" fill="hold" grpId="2" nodeType="afterEffect">
                                  <p:stCondLst>
                                    <p:cond delay="0"/>
                                  </p:stCondLst>
                                  <p:iterate>
                                    <p:tmAbs val="0"/>
                                  </p:iterate>
                                  <p:childTnLst>
                                    <p:set>
                                      <p:cBhvr>
                                        <p:cTn id="13" fill="hold"/>
                                        <p:tgtEl>
                                          <p:spTgt spid="301"/>
                                        </p:tgtEl>
                                        <p:attrNameLst>
                                          <p:attrName>style.visibility</p:attrName>
                                        </p:attrNameLst>
                                      </p:cBhvr>
                                      <p:to>
                                        <p:strVal val="visible"/>
                                      </p:to>
                                    </p:set>
                                    <p:anim calcmode="lin" valueType="num">
                                      <p:cBhvr>
                                        <p:cTn id="14" dur="1000" fill="hold"/>
                                        <p:tgtEl>
                                          <p:spTgt spid="301"/>
                                        </p:tgtEl>
                                        <p:attrNameLst>
                                          <p:attrName>ppt_w</p:attrName>
                                        </p:attrNameLst>
                                      </p:cBhvr>
                                      <p:tavLst>
                                        <p:tav tm="0">
                                          <p:val>
                                            <p:fltVal val="0"/>
                                          </p:val>
                                        </p:tav>
                                        <p:tav tm="100000">
                                          <p:val>
                                            <p:strVal val="#ppt_w"/>
                                          </p:val>
                                        </p:tav>
                                      </p:tavLst>
                                    </p:anim>
                                    <p:anim calcmode="lin" valueType="num">
                                      <p:cBhvr>
                                        <p:cTn id="15" dur="1000" fill="hold"/>
                                        <p:tgtEl>
                                          <p:spTgt spid="301"/>
                                        </p:tgtEl>
                                        <p:attrNameLst>
                                          <p:attrName>ppt_h</p:attrName>
                                        </p:attrNameLst>
                                      </p:cBhvr>
                                      <p:tavLst>
                                        <p:tav tm="0">
                                          <p:val>
                                            <p:fltVal val="0"/>
                                          </p:val>
                                        </p:tav>
                                        <p:tav tm="100000">
                                          <p:val>
                                            <p:strVal val="#ppt_h"/>
                                          </p:val>
                                        </p:tav>
                                      </p:tavLst>
                                    </p:anim>
                                    <p:anim calcmode="lin" valueType="num">
                                      <p:cBhvr>
                                        <p:cTn id="16" dur="1000" fill="hold"/>
                                        <p:tgtEl>
                                          <p:spTgt spid="30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2"/>
                                        </p:tgtEl>
                                        <p:attrNameLst>
                                          <p:attrName>style.visibility</p:attrName>
                                        </p:attrNameLst>
                                      </p:cBhvr>
                                      <p:to>
                                        <p:strVal val="visible"/>
                                      </p:to>
                                    </p:set>
                                    <p:animEffect transition="in" filter="fade">
                                      <p:cBhvr>
                                        <p:cTn id="22" dur="500"/>
                                        <p:tgtEl>
                                          <p:spTgt spid="30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P spid="301" grpId="2" animBg="1" advAuto="0"/>
      <p:bldP spid="302" grpId="0" animBg="1"/>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5" name="Shape 825"/>
          <p:cNvSpPr/>
          <p:nvPr/>
        </p:nvSpPr>
        <p:spPr>
          <a:xfrm>
            <a:off x="317500" y="765175"/>
            <a:ext cx="8640763" cy="7645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000" b="1" i="1">
                <a:solidFill>
                  <a:srgbClr val="FF2600"/>
                </a:solidFill>
              </a:defRPr>
            </a:pPr>
            <a:r>
              <a:rPr dirty="0"/>
              <a:t>YANGIN ALGILAMA</a:t>
            </a:r>
            <a:r>
              <a:rPr i="0" dirty="0"/>
              <a:t>	</a:t>
            </a:r>
          </a:p>
        </p:txBody>
      </p:sp>
      <p:sp>
        <p:nvSpPr>
          <p:cNvPr id="827" name="Shape 827"/>
          <p:cNvSpPr/>
          <p:nvPr/>
        </p:nvSpPr>
        <p:spPr>
          <a:xfrm>
            <a:off x="609600" y="1981200"/>
            <a:ext cx="7921625"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800">
                <a:latin typeface="+mj-lt"/>
                <a:ea typeface="+mj-ea"/>
                <a:cs typeface="+mj-cs"/>
                <a:sym typeface="Calibri"/>
              </a:defRPr>
            </a:lvl1pPr>
          </a:lstStyle>
          <a:p>
            <a:r>
              <a:rPr b="1" dirty="0"/>
              <a:t>Yangınların fark edilebilecek en yaygın belirtileri;</a:t>
            </a:r>
          </a:p>
        </p:txBody>
      </p:sp>
      <p:sp>
        <p:nvSpPr>
          <p:cNvPr id="828" name="Shape 828"/>
          <p:cNvSpPr/>
          <p:nvPr/>
        </p:nvSpPr>
        <p:spPr>
          <a:xfrm>
            <a:off x="323850" y="2743200"/>
            <a:ext cx="7772400" cy="247760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73050" indent="-273050" algn="ctr">
              <a:spcBef>
                <a:spcPts val="600"/>
              </a:spcBef>
              <a:buClr>
                <a:srgbClr val="0BD0D9"/>
              </a:buClr>
              <a:buSzPct val="95000"/>
              <a:buFont typeface="Wingdings 2"/>
              <a:buChar char="●"/>
              <a:defRPr sz="2800" b="1">
                <a:solidFill>
                  <a:srgbClr val="0433FF"/>
                </a:solidFill>
                <a:latin typeface="+mj-lt"/>
                <a:ea typeface="+mj-ea"/>
                <a:cs typeface="+mj-cs"/>
                <a:sym typeface="Calibri"/>
              </a:defRPr>
            </a:pPr>
            <a:r>
              <a:rPr dirty="0"/>
              <a:t>Isı</a:t>
            </a:r>
          </a:p>
          <a:p>
            <a:pPr marL="273050" indent="-273050" algn="ctr">
              <a:spcBef>
                <a:spcPts val="600"/>
              </a:spcBef>
              <a:buClr>
                <a:srgbClr val="0BD0D9"/>
              </a:buClr>
              <a:buSzPct val="95000"/>
              <a:buFont typeface="Wingdings 2"/>
              <a:buChar char="●"/>
              <a:defRPr sz="2800" b="1">
                <a:solidFill>
                  <a:srgbClr val="0433FF"/>
                </a:solidFill>
                <a:latin typeface="+mj-lt"/>
                <a:ea typeface="+mj-ea"/>
                <a:cs typeface="+mj-cs"/>
                <a:sym typeface="Calibri"/>
              </a:defRPr>
            </a:pPr>
            <a:r>
              <a:rPr dirty="0"/>
              <a:t>Duman </a:t>
            </a:r>
          </a:p>
          <a:p>
            <a:pPr marL="273050" indent="-273050" algn="ctr">
              <a:spcBef>
                <a:spcPts val="600"/>
              </a:spcBef>
              <a:buClr>
                <a:srgbClr val="0BD0D9"/>
              </a:buClr>
              <a:buSzPct val="95000"/>
              <a:buFont typeface="Wingdings 2"/>
              <a:buChar char="●"/>
              <a:defRPr sz="2800" b="1">
                <a:solidFill>
                  <a:srgbClr val="0433FF"/>
                </a:solidFill>
                <a:latin typeface="+mj-lt"/>
                <a:ea typeface="+mj-ea"/>
                <a:cs typeface="+mj-cs"/>
                <a:sym typeface="Calibri"/>
              </a:defRPr>
            </a:pPr>
            <a:r>
              <a:rPr dirty="0"/>
              <a:t>Işık Radyasyonu</a:t>
            </a:r>
          </a:p>
          <a:p>
            <a:pPr marL="273050" indent="-273050" algn="ctr">
              <a:spcBef>
                <a:spcPts val="600"/>
              </a:spcBef>
              <a:defRPr sz="2800" b="1">
                <a:solidFill>
                  <a:srgbClr val="0433FF"/>
                </a:solidFill>
                <a:latin typeface="+mj-lt"/>
                <a:ea typeface="+mj-ea"/>
                <a:cs typeface="+mj-cs"/>
                <a:sym typeface="Calibri"/>
              </a:defRPr>
            </a:pPr>
            <a:r>
              <a:rPr dirty="0"/>
              <a:t>	   </a:t>
            </a:r>
            <a:r>
              <a:rPr dirty="0">
                <a:solidFill>
                  <a:srgbClr val="000000"/>
                </a:solidFill>
              </a:rPr>
              <a:t>Detektör diye adlandırılan algılayıcılar bu etkileri tespit etmeye çalışırlar. </a:t>
            </a: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110</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1" name="Shape 831"/>
          <p:cNvSpPr/>
          <p:nvPr/>
        </p:nvSpPr>
        <p:spPr>
          <a:xfrm>
            <a:off x="500062" y="341312"/>
            <a:ext cx="6280597"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4000" b="1">
                <a:solidFill>
                  <a:schemeClr val="accent4">
                    <a:satOff val="-1335"/>
                    <a:lumOff val="-10274"/>
                  </a:schemeClr>
                </a:solidFill>
                <a:latin typeface="+mj-lt"/>
                <a:ea typeface="+mj-ea"/>
                <a:cs typeface="+mj-cs"/>
                <a:sym typeface="Calibri"/>
              </a:defRPr>
            </a:lvl1pPr>
          </a:lstStyle>
          <a:p>
            <a:r>
              <a:rPr dirty="0"/>
              <a:t>1-Duman Detektörleri;</a:t>
            </a:r>
          </a:p>
        </p:txBody>
      </p:sp>
      <p:sp>
        <p:nvSpPr>
          <p:cNvPr id="832" name="Shape 832"/>
          <p:cNvSpPr/>
          <p:nvPr/>
        </p:nvSpPr>
        <p:spPr>
          <a:xfrm>
            <a:off x="552450" y="1223593"/>
            <a:ext cx="5111750" cy="392415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600"/>
              </a:spcBef>
              <a:defRPr sz="2800" b="1">
                <a:latin typeface="+mj-lt"/>
                <a:ea typeface="+mj-ea"/>
                <a:cs typeface="+mj-cs"/>
                <a:sym typeface="Calibri"/>
              </a:defRPr>
            </a:pPr>
            <a:r>
              <a:rPr dirty="0"/>
              <a:t>Yangın sırasında ortamda oluşan dumanı algılayan elemanlardır. </a:t>
            </a:r>
          </a:p>
          <a:p>
            <a:pPr>
              <a:spcBef>
                <a:spcPts val="600"/>
              </a:spcBef>
              <a:buClr>
                <a:srgbClr val="0BD0D9"/>
              </a:buClr>
              <a:buSzPct val="95000"/>
              <a:buFont typeface="Wingdings"/>
              <a:buChar char="✓"/>
              <a:defRPr sz="2800">
                <a:latin typeface="+mj-lt"/>
                <a:ea typeface="+mj-ea"/>
                <a:cs typeface="+mj-cs"/>
                <a:sym typeface="Calibri"/>
              </a:defRPr>
            </a:pPr>
            <a:r>
              <a:rPr dirty="0"/>
              <a:t> Bürolar, </a:t>
            </a:r>
          </a:p>
          <a:p>
            <a:pPr>
              <a:spcBef>
                <a:spcPts val="600"/>
              </a:spcBef>
              <a:buClr>
                <a:srgbClr val="0BD0D9"/>
              </a:buClr>
              <a:buSzPct val="95000"/>
              <a:buFont typeface="Wingdings"/>
              <a:buChar char="✓"/>
              <a:defRPr sz="2800">
                <a:latin typeface="+mj-lt"/>
                <a:ea typeface="+mj-ea"/>
                <a:cs typeface="+mj-cs"/>
                <a:sym typeface="Calibri"/>
              </a:defRPr>
            </a:pPr>
            <a:r>
              <a:rPr dirty="0"/>
              <a:t> Evler, </a:t>
            </a:r>
          </a:p>
          <a:p>
            <a:pPr>
              <a:spcBef>
                <a:spcPts val="600"/>
              </a:spcBef>
              <a:buClr>
                <a:srgbClr val="0BD0D9"/>
              </a:buClr>
              <a:buSzPct val="95000"/>
              <a:buFont typeface="Wingdings"/>
              <a:buChar char="✓"/>
              <a:defRPr sz="2800">
                <a:latin typeface="+mj-lt"/>
                <a:ea typeface="+mj-ea"/>
                <a:cs typeface="+mj-cs"/>
                <a:sym typeface="Calibri"/>
              </a:defRPr>
            </a:pPr>
            <a:r>
              <a:rPr dirty="0"/>
              <a:t> Okullar, </a:t>
            </a:r>
          </a:p>
          <a:p>
            <a:pPr>
              <a:spcBef>
                <a:spcPts val="600"/>
              </a:spcBef>
              <a:buClr>
                <a:srgbClr val="0BD0D9"/>
              </a:buClr>
              <a:buSzPct val="95000"/>
              <a:buFont typeface="Wingdings"/>
              <a:buChar char="✓"/>
              <a:defRPr sz="2800">
                <a:latin typeface="+mj-lt"/>
                <a:ea typeface="+mj-ea"/>
                <a:cs typeface="+mj-cs"/>
                <a:sym typeface="Calibri"/>
              </a:defRPr>
            </a:pPr>
            <a:r>
              <a:rPr dirty="0"/>
              <a:t> Hastaneler, </a:t>
            </a:r>
          </a:p>
          <a:p>
            <a:pPr>
              <a:spcBef>
                <a:spcPts val="600"/>
              </a:spcBef>
              <a:buClr>
                <a:srgbClr val="0BD0D9"/>
              </a:buClr>
              <a:buSzPct val="95000"/>
              <a:buFont typeface="Wingdings"/>
              <a:buChar char="✓"/>
              <a:defRPr sz="2800">
                <a:latin typeface="+mj-lt"/>
                <a:ea typeface="+mj-ea"/>
                <a:cs typeface="+mj-cs"/>
                <a:sym typeface="Calibri"/>
              </a:defRPr>
            </a:pPr>
            <a:r>
              <a:rPr dirty="0"/>
              <a:t> Genel amaçlı depolar vb. mahaller için uygundurlar. </a:t>
            </a:r>
          </a:p>
        </p:txBody>
      </p:sp>
      <p:pic>
        <p:nvPicPr>
          <p:cNvPr id="833" name="image.jpg"/>
          <p:cNvPicPr>
            <a:picLocks noChangeAspect="1"/>
          </p:cNvPicPr>
          <p:nvPr/>
        </p:nvPicPr>
        <p:blipFill>
          <a:blip r:embed="rId2">
            <a:extLst/>
          </a:blip>
          <a:stretch>
            <a:fillRect/>
          </a:stretch>
        </p:blipFill>
        <p:spPr>
          <a:xfrm>
            <a:off x="6207125" y="836612"/>
            <a:ext cx="2447925" cy="2449513"/>
          </a:xfrm>
          <a:prstGeom prst="rect">
            <a:avLst/>
          </a:prstGeom>
          <a:ln w="12700">
            <a:miter lim="400000"/>
          </a:ln>
        </p:spPr>
      </p:pic>
      <p:pic>
        <p:nvPicPr>
          <p:cNvPr id="834" name="image.png"/>
          <p:cNvPicPr>
            <a:picLocks noChangeAspect="1"/>
          </p:cNvPicPr>
          <p:nvPr/>
        </p:nvPicPr>
        <p:blipFill>
          <a:blip r:embed="rId3">
            <a:extLst/>
          </a:blip>
          <a:srcRect l="10877" r="18417" b="8111"/>
          <a:stretch>
            <a:fillRect/>
          </a:stretch>
        </p:blipFill>
        <p:spPr>
          <a:xfrm>
            <a:off x="5795962" y="3573462"/>
            <a:ext cx="2468563" cy="2087563"/>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111</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7" name="Shape 837"/>
          <p:cNvSpPr/>
          <p:nvPr/>
        </p:nvSpPr>
        <p:spPr>
          <a:xfrm>
            <a:off x="800943" y="1114425"/>
            <a:ext cx="5715745" cy="6883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4000" b="1">
                <a:solidFill>
                  <a:schemeClr val="accent4">
                    <a:satOff val="-1335"/>
                    <a:lumOff val="-10274"/>
                  </a:schemeClr>
                </a:solidFill>
                <a:latin typeface="+mj-lt"/>
                <a:ea typeface="+mj-ea"/>
                <a:cs typeface="+mj-cs"/>
                <a:sym typeface="Calibri"/>
              </a:defRPr>
            </a:pPr>
            <a:r>
              <a:rPr dirty="0"/>
              <a:t>2-ISI DEDEKTÖRLERİ</a:t>
            </a:r>
            <a:r>
              <a:rPr b="0" dirty="0"/>
              <a:t> </a:t>
            </a:r>
            <a:r>
              <a:rPr dirty="0"/>
              <a:t>;</a:t>
            </a:r>
          </a:p>
        </p:txBody>
      </p:sp>
      <p:sp>
        <p:nvSpPr>
          <p:cNvPr id="838" name="Shape 838"/>
          <p:cNvSpPr/>
          <p:nvPr/>
        </p:nvSpPr>
        <p:spPr>
          <a:xfrm>
            <a:off x="1042987" y="2493962"/>
            <a:ext cx="3887788" cy="206210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700"/>
              </a:spcBef>
              <a:defRPr sz="3200" b="1">
                <a:latin typeface="+mj-lt"/>
                <a:ea typeface="+mj-ea"/>
                <a:cs typeface="+mj-cs"/>
                <a:sym typeface="Calibri"/>
              </a:defRPr>
            </a:lvl1pPr>
          </a:lstStyle>
          <a:p>
            <a:r>
              <a:rPr dirty="0"/>
              <a:t>Yangın sırasında ortamda oluşan ısıyı algılayan elemanlardır. </a:t>
            </a:r>
          </a:p>
        </p:txBody>
      </p:sp>
      <p:pic>
        <p:nvPicPr>
          <p:cNvPr id="839" name="image.jpg"/>
          <p:cNvPicPr>
            <a:picLocks noChangeAspect="1"/>
          </p:cNvPicPr>
          <p:nvPr/>
        </p:nvPicPr>
        <p:blipFill>
          <a:blip r:embed="rId2">
            <a:extLst/>
          </a:blip>
          <a:stretch>
            <a:fillRect/>
          </a:stretch>
        </p:blipFill>
        <p:spPr>
          <a:xfrm>
            <a:off x="6011862" y="2133600"/>
            <a:ext cx="2859088" cy="2447925"/>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112</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2" name="Shape 842"/>
          <p:cNvSpPr/>
          <p:nvPr/>
        </p:nvSpPr>
        <p:spPr>
          <a:xfrm>
            <a:off x="776337" y="1163637"/>
            <a:ext cx="6222951" cy="688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4000" b="1">
                <a:solidFill>
                  <a:schemeClr val="accent4">
                    <a:satOff val="-1335"/>
                    <a:lumOff val="-10274"/>
                  </a:schemeClr>
                </a:solidFill>
                <a:latin typeface="+mj-lt"/>
                <a:ea typeface="+mj-ea"/>
                <a:cs typeface="+mj-cs"/>
                <a:sym typeface="Calibri"/>
              </a:defRPr>
            </a:lvl1pPr>
          </a:lstStyle>
          <a:p>
            <a:r>
              <a:rPr dirty="0"/>
              <a:t>3-ALEV DEDEKTÖRLERİ;</a:t>
            </a:r>
          </a:p>
        </p:txBody>
      </p:sp>
      <p:sp>
        <p:nvSpPr>
          <p:cNvPr id="843" name="Shape 843"/>
          <p:cNvSpPr/>
          <p:nvPr/>
        </p:nvSpPr>
        <p:spPr>
          <a:xfrm>
            <a:off x="539750" y="2349500"/>
            <a:ext cx="3887788" cy="206210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700"/>
              </a:spcBef>
              <a:defRPr sz="3200" b="1">
                <a:latin typeface="+mj-lt"/>
                <a:ea typeface="+mj-ea"/>
                <a:cs typeface="+mj-cs"/>
                <a:sym typeface="Calibri"/>
              </a:defRPr>
            </a:lvl1pPr>
          </a:lstStyle>
          <a:p>
            <a:r>
              <a:rPr dirty="0"/>
              <a:t>Yangın sırasında ortamda oluşan alevi algılayan elemanlardır. </a:t>
            </a:r>
          </a:p>
        </p:txBody>
      </p:sp>
      <p:pic>
        <p:nvPicPr>
          <p:cNvPr id="844" name="image.jpg"/>
          <p:cNvPicPr>
            <a:picLocks noChangeAspect="1"/>
          </p:cNvPicPr>
          <p:nvPr/>
        </p:nvPicPr>
        <p:blipFill>
          <a:blip r:embed="rId2">
            <a:extLst/>
          </a:blip>
          <a:stretch>
            <a:fillRect/>
          </a:stretch>
        </p:blipFill>
        <p:spPr>
          <a:xfrm>
            <a:off x="4122737" y="3608387"/>
            <a:ext cx="2859088" cy="2447926"/>
          </a:xfrm>
          <a:prstGeom prst="rect">
            <a:avLst/>
          </a:prstGeom>
          <a:ln w="12700">
            <a:miter lim="400000"/>
          </a:ln>
        </p:spPr>
      </p:pic>
      <p:pic>
        <p:nvPicPr>
          <p:cNvPr id="845" name="image.png"/>
          <p:cNvPicPr>
            <a:picLocks noChangeAspect="1"/>
          </p:cNvPicPr>
          <p:nvPr/>
        </p:nvPicPr>
        <p:blipFill>
          <a:blip r:embed="rId3">
            <a:extLst/>
          </a:blip>
          <a:srcRect l="21395" r="23925" b="4907"/>
          <a:stretch>
            <a:fillRect/>
          </a:stretch>
        </p:blipFill>
        <p:spPr>
          <a:xfrm>
            <a:off x="6156324" y="1700212"/>
            <a:ext cx="2303464" cy="2005013"/>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113</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7" name="Shape 847"/>
          <p:cNvSpPr/>
          <p:nvPr/>
        </p:nvSpPr>
        <p:spPr>
          <a:xfrm>
            <a:off x="1619250" y="620712"/>
            <a:ext cx="6116638" cy="1437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000" b="1" i="1">
                <a:solidFill>
                  <a:srgbClr val="FF0000"/>
                </a:solidFill>
              </a:defRPr>
            </a:pPr>
            <a:r>
              <a:rPr dirty="0"/>
              <a:t>YANGIN    SÖNDÜRME</a:t>
            </a:r>
            <a:r>
              <a:rPr b="0" i="0" dirty="0">
                <a:solidFill>
                  <a:srgbClr val="000000"/>
                </a:solidFill>
              </a:rPr>
              <a:t>	</a:t>
            </a:r>
          </a:p>
        </p:txBody>
      </p:sp>
      <p:sp>
        <p:nvSpPr>
          <p:cNvPr id="849" name="Shape 849"/>
          <p:cNvSpPr/>
          <p:nvPr/>
        </p:nvSpPr>
        <p:spPr>
          <a:xfrm>
            <a:off x="107950" y="1989137"/>
            <a:ext cx="8856663" cy="32906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1900"/>
              </a:spcBef>
              <a:defRPr sz="3200" b="1"/>
            </a:pPr>
            <a:r>
              <a:rPr dirty="0"/>
              <a:t>	Hiçbir yangın başlangıçta büyük ve şiddetli değildir.Yangına başlangıç anında müdahale edilmezse yangının büyüklüğü ve şiddeti artar.</a:t>
            </a:r>
          </a:p>
          <a:p>
            <a:pPr algn="just">
              <a:spcBef>
                <a:spcPts val="1900"/>
              </a:spcBef>
              <a:defRPr sz="3200">
                <a:latin typeface="+mj-lt"/>
                <a:ea typeface="+mj-ea"/>
                <a:cs typeface="+mj-cs"/>
                <a:sym typeface="Calibri"/>
              </a:defRPr>
            </a:pPr>
            <a:r>
              <a:rPr dirty="0"/>
              <a:t>	Yangın tespit edildikten sonra ilk amaç, yangını mümkün olduğu kadar dar bir bölgeye hapsetmektir.</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114</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2" name="Shape 852"/>
          <p:cNvSpPr/>
          <p:nvPr/>
        </p:nvSpPr>
        <p:spPr>
          <a:xfrm>
            <a:off x="539750" y="536575"/>
            <a:ext cx="8064500" cy="35471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1900"/>
              </a:spcBef>
              <a:defRPr sz="3200" b="1"/>
            </a:pPr>
            <a:r>
              <a:rPr dirty="0"/>
              <a:t>	</a:t>
            </a:r>
            <a:r>
              <a:rPr dirty="0">
                <a:solidFill>
                  <a:srgbClr val="FF0000"/>
                </a:solidFill>
              </a:rPr>
              <a:t>Yangınla Mücadele Araçları;</a:t>
            </a:r>
          </a:p>
          <a:p>
            <a:pPr algn="just">
              <a:spcBef>
                <a:spcPts val="1900"/>
              </a:spcBef>
              <a:defRPr sz="3200">
                <a:latin typeface="+mj-lt"/>
                <a:ea typeface="+mj-ea"/>
                <a:cs typeface="+mj-cs"/>
                <a:sym typeface="Calibri"/>
              </a:defRPr>
            </a:pPr>
            <a:r>
              <a:rPr dirty="0"/>
              <a:t>	Bir yangını kontrol altına alma veya söndürme amacıyla kullanılan her türlü malzeme, araç ve gereçlerdir.</a:t>
            </a:r>
          </a:p>
          <a:p>
            <a:pPr algn="just">
              <a:spcBef>
                <a:spcPts val="1000"/>
              </a:spcBef>
              <a:defRPr sz="3200" b="1"/>
            </a:pPr>
            <a:endParaRPr dirty="0"/>
          </a:p>
          <a:p>
            <a:pPr algn="just">
              <a:spcBef>
                <a:spcPts val="1000"/>
              </a:spcBef>
              <a:defRPr sz="3200" b="1"/>
            </a:pPr>
            <a:endParaRPr dirty="0"/>
          </a:p>
        </p:txBody>
      </p:sp>
      <p:sp>
        <p:nvSpPr>
          <p:cNvPr id="853" name="Shape 853"/>
          <p:cNvSpPr/>
          <p:nvPr/>
        </p:nvSpPr>
        <p:spPr>
          <a:xfrm>
            <a:off x="2151062" y="2989262"/>
            <a:ext cx="4572001" cy="255454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600"/>
              </a:spcBef>
              <a:buSzPct val="100000"/>
              <a:defRPr sz="2800" b="1">
                <a:latin typeface="+mj-lt"/>
                <a:ea typeface="+mj-ea"/>
                <a:cs typeface="+mj-cs"/>
                <a:sym typeface="Calibri"/>
              </a:defRPr>
            </a:pPr>
            <a:r>
              <a:rPr dirty="0"/>
              <a:t>1- Su</a:t>
            </a:r>
          </a:p>
          <a:p>
            <a:pPr>
              <a:spcBef>
                <a:spcPts val="600"/>
              </a:spcBef>
              <a:buSzPct val="100000"/>
              <a:defRPr sz="2800" b="1">
                <a:latin typeface="+mj-lt"/>
                <a:ea typeface="+mj-ea"/>
                <a:cs typeface="+mj-cs"/>
                <a:sym typeface="Calibri"/>
              </a:defRPr>
            </a:pPr>
            <a:r>
              <a:rPr dirty="0"/>
              <a:t>2- Kuru Kimyasal Tozlar</a:t>
            </a:r>
          </a:p>
          <a:p>
            <a:pPr>
              <a:spcBef>
                <a:spcPts val="600"/>
              </a:spcBef>
              <a:buSzPct val="100000"/>
              <a:defRPr sz="2800" b="1">
                <a:latin typeface="+mj-lt"/>
                <a:ea typeface="+mj-ea"/>
                <a:cs typeface="+mj-cs"/>
                <a:sym typeface="Calibri"/>
              </a:defRPr>
            </a:pPr>
            <a:r>
              <a:rPr dirty="0"/>
              <a:t>3- CO</a:t>
            </a:r>
            <a:r>
              <a:rPr sz="1800" dirty="0"/>
              <a:t>2</a:t>
            </a:r>
          </a:p>
          <a:p>
            <a:pPr>
              <a:spcBef>
                <a:spcPts val="600"/>
              </a:spcBef>
              <a:buSzPct val="100000"/>
              <a:defRPr sz="2800" b="1">
                <a:latin typeface="+mj-lt"/>
                <a:ea typeface="+mj-ea"/>
                <a:cs typeface="+mj-cs"/>
                <a:sym typeface="Calibri"/>
              </a:defRPr>
            </a:pPr>
            <a:r>
              <a:rPr dirty="0"/>
              <a:t>4- Köpük</a:t>
            </a:r>
          </a:p>
          <a:p>
            <a:pPr>
              <a:spcBef>
                <a:spcPts val="600"/>
              </a:spcBef>
              <a:buSzPct val="100000"/>
              <a:defRPr sz="2800" b="1">
                <a:latin typeface="+mj-lt"/>
                <a:ea typeface="+mj-ea"/>
                <a:cs typeface="+mj-cs"/>
                <a:sym typeface="Calibri"/>
              </a:defRPr>
            </a:pPr>
            <a:r>
              <a:rPr dirty="0"/>
              <a:t>5- Yangın Hidrantları</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115</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58" name="Group 858"/>
          <p:cNvGrpSpPr/>
          <p:nvPr/>
        </p:nvGrpSpPr>
        <p:grpSpPr>
          <a:xfrm>
            <a:off x="1300162" y="1593849"/>
            <a:ext cx="6543676" cy="3670302"/>
            <a:chOff x="0" y="0"/>
            <a:chExt cx="6543675" cy="3670300"/>
          </a:xfrm>
        </p:grpSpPr>
        <p:sp>
          <p:nvSpPr>
            <p:cNvPr id="856" name="Shape 856"/>
            <p:cNvSpPr/>
            <p:nvPr/>
          </p:nvSpPr>
          <p:spPr>
            <a:xfrm rot="10800000">
              <a:off x="0" y="0"/>
              <a:ext cx="6543675" cy="3670301"/>
            </a:xfrm>
            <a:custGeom>
              <a:avLst/>
              <a:gdLst/>
              <a:ahLst/>
              <a:cxnLst>
                <a:cxn ang="0">
                  <a:pos x="wd2" y="hd2"/>
                </a:cxn>
                <a:cxn ang="5400000">
                  <a:pos x="wd2" y="hd2"/>
                </a:cxn>
                <a:cxn ang="10800000">
                  <a:pos x="wd2" y="hd2"/>
                </a:cxn>
                <a:cxn ang="16200000">
                  <a:pos x="wd2" y="hd2"/>
                </a:cxn>
              </a:cxnLst>
              <a:rect l="0" t="0" r="r" b="b"/>
              <a:pathLst>
                <a:path w="21600" h="21600" extrusionOk="0">
                  <a:moveTo>
                    <a:pt x="15545" y="0"/>
                  </a:moveTo>
                  <a:lnTo>
                    <a:pt x="0" y="0"/>
                  </a:lnTo>
                  <a:lnTo>
                    <a:pt x="0" y="21600"/>
                  </a:lnTo>
                  <a:lnTo>
                    <a:pt x="15545" y="21600"/>
                  </a:lnTo>
                  <a:lnTo>
                    <a:pt x="21600" y="10800"/>
                  </a:lnTo>
                  <a:close/>
                </a:path>
              </a:pathLst>
            </a:custGeom>
            <a:solidFill>
              <a:srgbClr val="04617B"/>
            </a:solidFill>
            <a:ln w="25400" cap="flat">
              <a:solidFill>
                <a:srgbClr val="DBF5F9"/>
              </a:solidFill>
              <a:prstDash val="solid"/>
              <a:round/>
            </a:ln>
            <a:effectLst/>
          </p:spPr>
          <p:txBody>
            <a:bodyPr wrap="square" lIns="45719" tIns="45719" rIns="45719" bIns="45719" numCol="1" anchor="t">
              <a:noAutofit/>
            </a:bodyPr>
            <a:lstStyle/>
            <a:p>
              <a:pPr>
                <a:defRPr>
                  <a:latin typeface="Arial"/>
                  <a:ea typeface="Arial"/>
                  <a:cs typeface="Arial"/>
                  <a:sym typeface="Arial"/>
                </a:defRPr>
              </a:pPr>
              <a:endParaRPr dirty="0"/>
            </a:p>
          </p:txBody>
        </p:sp>
        <p:sp>
          <p:nvSpPr>
            <p:cNvPr id="857" name="Shape 857"/>
            <p:cNvSpPr/>
            <p:nvPr/>
          </p:nvSpPr>
          <p:spPr>
            <a:xfrm>
              <a:off x="917574" y="1168399"/>
              <a:ext cx="5626101" cy="13335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600" tIns="228600" rIns="228600" bIns="228600" numCol="1" anchor="ctr">
              <a:spAutoFit/>
            </a:bodyPr>
            <a:lstStyle>
              <a:lvl1pPr algn="ctr" defTabSz="2667000">
                <a:lnSpc>
                  <a:spcPct val="90000"/>
                </a:lnSpc>
                <a:spcBef>
                  <a:spcPts val="2500"/>
                </a:spcBef>
                <a:defRPr sz="6000" b="1">
                  <a:solidFill>
                    <a:srgbClr val="FFFFFF"/>
                  </a:solidFill>
                  <a:latin typeface="+mj-lt"/>
                  <a:ea typeface="+mj-ea"/>
                  <a:cs typeface="+mj-cs"/>
                  <a:sym typeface="Calibri"/>
                </a:defRPr>
              </a:lvl1pPr>
            </a:lstStyle>
            <a:p>
              <a:r>
                <a:rPr dirty="0"/>
                <a:t>1-Su</a:t>
              </a:r>
            </a:p>
          </p:txBody>
        </p:sp>
      </p:gr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2" name="Slayt Numarası Yer Tutucusu 1"/>
          <p:cNvSpPr>
            <a:spLocks noGrp="1"/>
          </p:cNvSpPr>
          <p:nvPr>
            <p:ph type="sldNum" sz="quarter" idx="2"/>
          </p:nvPr>
        </p:nvSpPr>
        <p:spPr/>
        <p:txBody>
          <a:bodyPr/>
          <a:lstStyle/>
          <a:p>
            <a:fld id="{86CB4B4D-7CA3-9044-876B-883B54F8677D}" type="slidenum">
              <a:rPr lang="tr-TR" smtClean="0"/>
              <a:t>116</a:t>
            </a:fld>
            <a:endParaRPr lang="tr-TR" dirty="0"/>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2" name="Shape 862"/>
          <p:cNvSpPr/>
          <p:nvPr/>
        </p:nvSpPr>
        <p:spPr>
          <a:xfrm>
            <a:off x="323850" y="836612"/>
            <a:ext cx="8361363" cy="62304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1600"/>
              </a:spcBef>
              <a:buSzPct val="100000"/>
              <a:buFont typeface="Wingdings"/>
              <a:buChar char="❑"/>
              <a:defRPr sz="2800" b="1">
                <a:solidFill>
                  <a:srgbClr val="083763"/>
                </a:solidFill>
              </a:defRPr>
            </a:pPr>
            <a:r>
              <a:rPr dirty="0"/>
              <a:t>1- SU;</a:t>
            </a:r>
          </a:p>
          <a:p>
            <a:pPr algn="just">
              <a:lnSpc>
                <a:spcPct val="140000"/>
              </a:lnSpc>
              <a:spcBef>
                <a:spcPts val="1600"/>
              </a:spcBef>
              <a:defRPr sz="2800" b="1"/>
            </a:pPr>
            <a:r>
              <a:rPr dirty="0"/>
              <a:t>	Diğer yangın söndürücülerinden daha ucuz ve daha kolay temin edilir.</a:t>
            </a:r>
          </a:p>
          <a:p>
            <a:pPr algn="just">
              <a:lnSpc>
                <a:spcPct val="140000"/>
              </a:lnSpc>
              <a:spcBef>
                <a:spcPts val="1600"/>
              </a:spcBef>
              <a:defRPr sz="2800" b="1"/>
            </a:pPr>
            <a:r>
              <a:rPr dirty="0"/>
              <a:t>	Bir yangının genişlemesini önlemekle birlikte, yangına yakın bulunan yanıcı ve patlayıcı maddelerin depo edildikleri yerleri soğutmak amacıyla da kullanılır. </a:t>
            </a:r>
          </a:p>
          <a:p>
            <a:pPr algn="just">
              <a:spcBef>
                <a:spcPts val="1000"/>
              </a:spcBef>
              <a:defRPr sz="2800" b="1"/>
            </a:pPr>
            <a:endParaRPr dirty="0"/>
          </a:p>
          <a:p>
            <a:pPr algn="just">
              <a:spcBef>
                <a:spcPts val="1000"/>
              </a:spcBef>
              <a:defRPr sz="2800" b="1"/>
            </a:pPr>
            <a:endParaRPr dirty="0"/>
          </a:p>
          <a:p>
            <a:pPr algn="just">
              <a:spcBef>
                <a:spcPts val="1000"/>
              </a:spcBef>
              <a:defRPr sz="2800" b="1"/>
            </a:pPr>
            <a:endParaRPr dirty="0"/>
          </a:p>
        </p:txBody>
      </p:sp>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117</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65" name="image.png"/>
          <p:cNvPicPr>
            <a:picLocks noChangeAspect="1"/>
          </p:cNvPicPr>
          <p:nvPr/>
        </p:nvPicPr>
        <p:blipFill>
          <a:blip r:embed="rId2">
            <a:extLst/>
          </a:blip>
          <a:stretch>
            <a:fillRect/>
          </a:stretch>
        </p:blipFill>
        <p:spPr>
          <a:xfrm>
            <a:off x="457200" y="1341437"/>
            <a:ext cx="8229600" cy="4102101"/>
          </a:xfrm>
          <a:prstGeom prst="rect">
            <a:avLst/>
          </a:prstGeom>
          <a:ln w="12700">
            <a:miter lim="400000"/>
          </a:ln>
        </p:spPr>
      </p:pic>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118</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8" name="Shape 868"/>
          <p:cNvSpPr/>
          <p:nvPr/>
        </p:nvSpPr>
        <p:spPr>
          <a:xfrm>
            <a:off x="395287" y="2835275"/>
            <a:ext cx="2232026" cy="2736850"/>
          </a:xfrm>
          <a:prstGeom prst="roundRect">
            <a:avLst>
              <a:gd name="adj" fmla="val 10000"/>
            </a:avLst>
          </a:prstGeom>
          <a:blipFill>
            <a:blip r:embed="rId2"/>
            <a:stretch>
              <a:fillRect/>
            </a:stretch>
          </a:blipFill>
          <a:ln w="25400">
            <a:solidFill>
              <a:srgbClr val="DBF5F9"/>
            </a:solidFill>
          </a:ln>
        </p:spPr>
        <p:txBody>
          <a:bodyPr lIns="45719" rIns="45719"/>
          <a:lstStyle/>
          <a:p>
            <a:pPr>
              <a:defRPr>
                <a:latin typeface="Arial"/>
                <a:ea typeface="Arial"/>
                <a:cs typeface="Arial"/>
                <a:sym typeface="Arial"/>
              </a:defRPr>
            </a:pPr>
            <a:endParaRPr dirty="0"/>
          </a:p>
        </p:txBody>
      </p:sp>
      <p:sp>
        <p:nvSpPr>
          <p:cNvPr id="869" name="Shape 869"/>
          <p:cNvSpPr/>
          <p:nvPr/>
        </p:nvSpPr>
        <p:spPr>
          <a:xfrm>
            <a:off x="2976562" y="1628775"/>
            <a:ext cx="6084888" cy="363791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889000">
              <a:lnSpc>
                <a:spcPct val="90000"/>
              </a:lnSpc>
              <a:spcBef>
                <a:spcPts val="1300"/>
              </a:spcBef>
              <a:defRPr sz="2800">
                <a:latin typeface="+mj-lt"/>
                <a:ea typeface="+mj-ea"/>
                <a:cs typeface="+mj-cs"/>
                <a:sym typeface="Calibri"/>
              </a:defRPr>
            </a:pPr>
            <a:r>
              <a:rPr dirty="0"/>
              <a:t>Temel söndürme maddesi amonyum fosfattır ( (NH</a:t>
            </a:r>
            <a:r>
              <a:rPr baseline="-25000" dirty="0"/>
              <a:t>4</a:t>
            </a:r>
            <a:r>
              <a:rPr dirty="0"/>
              <a:t>)</a:t>
            </a:r>
            <a:r>
              <a:rPr baseline="-25000" dirty="0"/>
              <a:t>3</a:t>
            </a:r>
            <a:r>
              <a:rPr dirty="0"/>
              <a:t>PO</a:t>
            </a:r>
            <a:r>
              <a:rPr baseline="-25000" dirty="0"/>
              <a:t>4 </a:t>
            </a:r>
            <a:r>
              <a:rPr dirty="0"/>
              <a:t>). </a:t>
            </a:r>
            <a:r>
              <a:rPr b="1" dirty="0"/>
              <a:t>A, B ve C sınıfı yangınlarda etkilidir</a:t>
            </a:r>
            <a:r>
              <a:rPr dirty="0"/>
              <a:t>. Yangın sırasında sıcak yüzey ile karşılaşınca erir ve yapışkan haline gelerek yanıcı maddenin yüzeyine yapışır. Böylece bu tabaka yanıcı maddenin hava ile temasını keser. Oksijenin yanma zincirine geçmesini önleyerek söndürmeyi gerçekleştirir</a:t>
            </a:r>
            <a:r>
              <a:rPr sz="3200" dirty="0"/>
              <a:t>. </a:t>
            </a:r>
          </a:p>
        </p:txBody>
      </p:sp>
      <p:sp>
        <p:nvSpPr>
          <p:cNvPr id="870" name="Shape 870"/>
          <p:cNvSpPr/>
          <p:nvPr/>
        </p:nvSpPr>
        <p:spPr>
          <a:xfrm>
            <a:off x="887300" y="915987"/>
            <a:ext cx="3960378"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just">
              <a:spcBef>
                <a:spcPts val="1600"/>
              </a:spcBef>
              <a:defRPr sz="2800" b="1">
                <a:solidFill>
                  <a:srgbClr val="FF0000"/>
                </a:solidFill>
                <a:latin typeface="+mj-lt"/>
                <a:ea typeface="+mj-ea"/>
                <a:cs typeface="+mj-cs"/>
                <a:sym typeface="Calibri"/>
              </a:defRPr>
            </a:lvl1pPr>
          </a:lstStyle>
          <a:p>
            <a:r>
              <a:rPr dirty="0"/>
              <a:t>2.1- Kuru Kimyasal Tozlar;</a:t>
            </a: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119</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VC-0013">
            <a:hlinkClick r:id="rId2" action="ppaction://hlinkfile"/>
          </p:cNvPr>
          <p:cNvPicPr>
            <a:picLocks noChangeAspect="1" noChangeArrowheads="1"/>
          </p:cNvPicPr>
          <p:nvPr/>
        </p:nvPicPr>
        <p:blipFill>
          <a:blip r:embed="rId3" cstate="print"/>
          <a:srcRect/>
          <a:stretch>
            <a:fillRect/>
          </a:stretch>
        </p:blipFill>
        <p:spPr bwMode="auto">
          <a:xfrm>
            <a:off x="107504" y="1417638"/>
            <a:ext cx="4608512" cy="5440362"/>
          </a:xfrm>
          <a:prstGeom prst="rect">
            <a:avLst/>
          </a:prstGeom>
          <a:noFill/>
        </p:spPr>
      </p:pic>
      <p:pic>
        <p:nvPicPr>
          <p:cNvPr id="6" name="Picture 4" descr="HPIM2348"/>
          <p:cNvPicPr>
            <a:picLocks noChangeAspect="1" noChangeArrowheads="1"/>
          </p:cNvPicPr>
          <p:nvPr/>
        </p:nvPicPr>
        <p:blipFill>
          <a:blip r:embed="rId4" cstate="print"/>
          <a:srcRect/>
          <a:stretch>
            <a:fillRect/>
          </a:stretch>
        </p:blipFill>
        <p:spPr>
          <a:xfrm>
            <a:off x="4644008" y="1417638"/>
            <a:ext cx="4499992" cy="5440362"/>
          </a:xfrm>
          <a:prstGeom prst="rect">
            <a:avLst/>
          </a:prstGeom>
        </p:spPr>
      </p:pic>
      <p:sp>
        <p:nvSpPr>
          <p:cNvPr id="7" name="Rectangle 2"/>
          <p:cNvSpPr txBox="1">
            <a:spLocks noChangeArrowheads="1"/>
          </p:cNvSpPr>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8000" b="0" i="0" u="none" strike="noStrike" kern="1200" cap="none" spc="0" normalizeH="0" baseline="0" noProof="0" dirty="0" smtClean="0">
                <a:ln>
                  <a:noFill/>
                </a:ln>
                <a:solidFill>
                  <a:srgbClr val="FF0000"/>
                </a:solidFill>
                <a:effectLst/>
                <a:uLnTx/>
                <a:uFillTx/>
                <a:latin typeface="Calibri"/>
                <a:ea typeface="+mj-ea"/>
                <a:cs typeface="+mj-cs"/>
              </a:rPr>
              <a:t>Yangın</a:t>
            </a:r>
            <a:r>
              <a:rPr kumimoji="0" lang="tr-TR" sz="8000" b="0" i="0" u="none" strike="noStrike" kern="1200" cap="none" spc="0" normalizeH="0" baseline="0" noProof="0" dirty="0" smtClean="0">
                <a:ln>
                  <a:noFill/>
                </a:ln>
                <a:solidFill>
                  <a:sysClr val="windowText" lastClr="000000"/>
                </a:solidFill>
                <a:effectLst/>
                <a:uLnTx/>
                <a:uFillTx/>
                <a:latin typeface="Calibri"/>
                <a:ea typeface="+mj-ea"/>
                <a:cs typeface="+mj-cs"/>
              </a:rPr>
              <a:t> </a:t>
            </a:r>
          </a:p>
        </p:txBody>
      </p:sp>
      <p:sp>
        <p:nvSpPr>
          <p:cNvPr id="8" name="Rectangle 3"/>
          <p:cNvSpPr txBox="1">
            <a:spLocks noChangeArrowheads="1"/>
          </p:cNvSpPr>
          <p:nvPr/>
        </p:nvSpPr>
        <p:spPr>
          <a:xfrm>
            <a:off x="107504" y="1600200"/>
            <a:ext cx="8928992"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20624" marR="0" lvl="0" indent="-384048" algn="l" defTabSz="914400" rtl="0" eaLnBrk="1" fontAlgn="auto" latinLnBrk="0" hangingPunct="1">
              <a:lnSpc>
                <a:spcPct val="100000"/>
              </a:lnSpc>
              <a:spcBef>
                <a:spcPct val="20000"/>
              </a:spcBef>
              <a:spcAft>
                <a:spcPts val="0"/>
              </a:spcAft>
              <a:buClrTx/>
              <a:buSzTx/>
              <a:buFont typeface="Wingdings 2"/>
              <a:buChar char=""/>
              <a:tabLst/>
              <a:defRPr/>
            </a:pPr>
            <a:r>
              <a:rPr kumimoji="0" lang="tr-TR" sz="3600" b="0" i="0" u="none" strike="noStrike" kern="1200" cap="none" spc="0" normalizeH="0" baseline="0" noProof="0" dirty="0" smtClean="0">
                <a:ln>
                  <a:noFill/>
                </a:ln>
                <a:solidFill>
                  <a:srgbClr val="FFFF00"/>
                </a:solidFill>
                <a:effectLst/>
                <a:uLnTx/>
                <a:uFillTx/>
                <a:latin typeface="Calibri"/>
                <a:ea typeface="+mn-ea"/>
                <a:cs typeface="+mn-cs"/>
              </a:rPr>
              <a:t>Bizim kontrolümüz dışında meydana gelen kimyasal ekzotermik reaksiyona </a:t>
            </a:r>
            <a:r>
              <a:rPr kumimoji="0" lang="tr-TR" sz="3600" b="0" i="0" u="none" strike="noStrike" kern="1200" cap="none" spc="0" normalizeH="0" baseline="0" noProof="0" dirty="0" smtClean="0">
                <a:ln>
                  <a:noFill/>
                </a:ln>
                <a:solidFill>
                  <a:srgbClr val="FF0000"/>
                </a:solidFill>
                <a:effectLst/>
                <a:uLnTx/>
                <a:uFillTx/>
                <a:latin typeface="Calibri"/>
                <a:ea typeface="+mn-ea"/>
                <a:cs typeface="+mn-cs"/>
              </a:rPr>
              <a:t>yangın</a:t>
            </a:r>
            <a:r>
              <a:rPr kumimoji="0" lang="tr-TR" sz="3600" b="0" i="0" u="none" strike="noStrike" kern="1200" cap="none" spc="0" normalizeH="0" baseline="0" noProof="0" dirty="0" smtClean="0">
                <a:ln>
                  <a:noFill/>
                </a:ln>
                <a:solidFill>
                  <a:srgbClr val="FFFF00"/>
                </a:solidFill>
                <a:effectLst/>
                <a:uLnTx/>
                <a:uFillTx/>
                <a:latin typeface="Calibri"/>
                <a:ea typeface="+mn-ea"/>
                <a:cs typeface="+mn-cs"/>
              </a:rPr>
              <a:t> denir.</a:t>
            </a:r>
          </a:p>
          <a:p>
            <a:pPr marL="420624" marR="0" lvl="0" indent="-384048" algn="l" defTabSz="914400" rtl="0" eaLnBrk="1" fontAlgn="auto" latinLnBrk="0" hangingPunct="1">
              <a:lnSpc>
                <a:spcPct val="100000"/>
              </a:lnSpc>
              <a:spcBef>
                <a:spcPct val="20000"/>
              </a:spcBef>
              <a:spcAft>
                <a:spcPts val="0"/>
              </a:spcAft>
              <a:buClrTx/>
              <a:buSzTx/>
              <a:buFontTx/>
              <a:buNone/>
              <a:tabLst/>
              <a:defRPr/>
            </a:pPr>
            <a:endParaRPr kumimoji="0" lang="tr-TR" sz="36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420624" marR="0" lvl="0" indent="-384048" algn="l" defTabSz="914400" rtl="0" eaLnBrk="1" fontAlgn="auto" latinLnBrk="0" hangingPunct="1">
              <a:lnSpc>
                <a:spcPct val="100000"/>
              </a:lnSpc>
              <a:spcBef>
                <a:spcPct val="20000"/>
              </a:spcBef>
              <a:spcAft>
                <a:spcPts val="0"/>
              </a:spcAft>
              <a:buClrTx/>
              <a:buSzTx/>
              <a:buFont typeface="Wingdings 2"/>
              <a:buChar char=""/>
              <a:tabLst/>
              <a:defRPr/>
            </a:pPr>
            <a:r>
              <a:rPr kumimoji="0" lang="tr-TR" sz="4000" b="0" i="0" u="none" strike="noStrike" kern="1200" cap="none" spc="0" normalizeH="0" baseline="0" noProof="0" dirty="0" smtClean="0">
                <a:ln>
                  <a:noFill/>
                </a:ln>
                <a:solidFill>
                  <a:schemeClr val="bg1"/>
                </a:solidFill>
                <a:effectLst/>
                <a:uLnTx/>
                <a:uFillTx/>
                <a:latin typeface="Calibri"/>
                <a:ea typeface="+mn-ea"/>
                <a:cs typeface="+mn-cs"/>
              </a:rPr>
              <a:t>Örnek:Kullandığımız kibrit, çakmak bir           </a:t>
            </a:r>
          </a:p>
          <a:p>
            <a:pPr marL="36576" marR="0" lvl="0" indent="0" algn="l" defTabSz="914400" rtl="0" eaLnBrk="1" fontAlgn="auto" latinLnBrk="0" hangingPunct="1">
              <a:lnSpc>
                <a:spcPct val="100000"/>
              </a:lnSpc>
              <a:spcBef>
                <a:spcPct val="20000"/>
              </a:spcBef>
              <a:spcAft>
                <a:spcPts val="0"/>
              </a:spcAft>
              <a:buClrTx/>
              <a:buSzTx/>
              <a:buNone/>
              <a:tabLst/>
              <a:defRPr/>
            </a:pPr>
            <a:r>
              <a:rPr lang="tr-TR" sz="4000" dirty="0">
                <a:solidFill>
                  <a:schemeClr val="bg1"/>
                </a:solidFill>
                <a:latin typeface="Calibri"/>
              </a:rPr>
              <a:t> </a:t>
            </a:r>
            <a:r>
              <a:rPr lang="tr-TR" sz="4000" dirty="0" smtClean="0">
                <a:solidFill>
                  <a:schemeClr val="bg1"/>
                </a:solidFill>
                <a:latin typeface="Calibri"/>
              </a:rPr>
              <a:t>                                                           </a:t>
            </a:r>
            <a:r>
              <a:rPr kumimoji="0" lang="tr-TR" sz="4000" b="0" i="0" u="none" strike="noStrike" kern="1200" cap="none" spc="0" normalizeH="0" baseline="0" noProof="0" dirty="0" smtClean="0">
                <a:ln>
                  <a:noFill/>
                </a:ln>
                <a:solidFill>
                  <a:schemeClr val="bg1"/>
                </a:solidFill>
                <a:effectLst/>
                <a:uLnTx/>
                <a:uFillTx/>
                <a:latin typeface="Calibri"/>
                <a:ea typeface="+mn-ea"/>
                <a:cs typeface="+mn-cs"/>
              </a:rPr>
              <a:t>yanmadır.</a:t>
            </a:r>
          </a:p>
          <a:p>
            <a:pPr marL="420624" marR="0" lvl="0" indent="-384048" algn="l" defTabSz="914400" rtl="0" eaLnBrk="1" fontAlgn="auto" latinLnBrk="0" hangingPunct="1">
              <a:lnSpc>
                <a:spcPct val="100000"/>
              </a:lnSpc>
              <a:spcBef>
                <a:spcPct val="20000"/>
              </a:spcBef>
              <a:spcAft>
                <a:spcPts val="0"/>
              </a:spcAft>
              <a:buClrTx/>
              <a:buSzTx/>
              <a:buFont typeface="Wingdings 2"/>
              <a:buChar char=""/>
              <a:tabLst/>
              <a:defRPr/>
            </a:pPr>
            <a:r>
              <a:rPr kumimoji="0" lang="tr-TR" sz="4700" b="0" i="0" u="none" strike="noStrike" kern="1200" cap="none" spc="0" normalizeH="0" baseline="0" noProof="0" dirty="0" smtClean="0">
                <a:ln>
                  <a:noFill/>
                </a:ln>
                <a:solidFill>
                  <a:sysClr val="window" lastClr="FFFFFF"/>
                </a:solidFill>
                <a:effectLst/>
                <a:uLnTx/>
                <a:uFillTx/>
                <a:latin typeface="Calibri"/>
              </a:rPr>
              <a:t>Yanmakta olan bir ev,</a:t>
            </a:r>
            <a:r>
              <a:rPr kumimoji="0" lang="tr-TR" sz="4700" b="0" i="0" u="none" strike="noStrike" kern="1200" cap="none" spc="0" normalizeH="0" noProof="0" dirty="0" smtClean="0">
                <a:ln>
                  <a:noFill/>
                </a:ln>
                <a:solidFill>
                  <a:sysClr val="window" lastClr="FFFFFF"/>
                </a:solidFill>
                <a:effectLst/>
                <a:uLnTx/>
                <a:uFillTx/>
                <a:latin typeface="Calibri"/>
              </a:rPr>
              <a:t> </a:t>
            </a:r>
            <a:r>
              <a:rPr kumimoji="0" lang="tr-TR" sz="4700" b="0" i="0" u="none" strike="noStrike" kern="1200" cap="none" spc="0" normalizeH="0" baseline="0" noProof="0" dirty="0" smtClean="0">
                <a:ln>
                  <a:noFill/>
                </a:ln>
                <a:solidFill>
                  <a:sysClr val="window" lastClr="FFFFFF"/>
                </a:solidFill>
                <a:effectLst/>
                <a:uLnTx/>
                <a:uFillTx/>
                <a:latin typeface="Calibri"/>
              </a:rPr>
              <a:t>işyeri,araç vs      </a:t>
            </a:r>
          </a:p>
          <a:p>
            <a:pPr marL="36576" marR="0" lvl="0" indent="0" algn="l" defTabSz="914400" rtl="0" eaLnBrk="1" fontAlgn="auto" latinLnBrk="0" hangingPunct="1">
              <a:lnSpc>
                <a:spcPct val="100000"/>
              </a:lnSpc>
              <a:spcBef>
                <a:spcPct val="20000"/>
              </a:spcBef>
              <a:spcAft>
                <a:spcPts val="0"/>
              </a:spcAft>
              <a:buClrTx/>
              <a:buSzTx/>
              <a:buNone/>
              <a:tabLst/>
              <a:defRPr/>
            </a:pPr>
            <a:r>
              <a:rPr lang="tr-TR" sz="4700" dirty="0" smtClean="0">
                <a:solidFill>
                  <a:sysClr val="window" lastClr="FFFFFF"/>
                </a:solidFill>
                <a:latin typeface="Calibri"/>
              </a:rPr>
              <a:t>                                     </a:t>
            </a:r>
            <a:r>
              <a:rPr kumimoji="0" lang="tr-TR" sz="4700" b="0" i="0" u="none" strike="noStrike" kern="1200" cap="none" spc="0" normalizeH="0" baseline="0" noProof="0" dirty="0" smtClean="0">
                <a:ln>
                  <a:noFill/>
                </a:ln>
                <a:solidFill>
                  <a:sysClr val="window" lastClr="FFFFFF"/>
                </a:solidFill>
                <a:effectLst/>
                <a:uLnTx/>
                <a:uFillTx/>
                <a:latin typeface="Calibri"/>
              </a:rPr>
              <a:t>ise bir yangındır.</a:t>
            </a:r>
            <a:endParaRPr kumimoji="0" lang="tr-TR" sz="4700" b="0" i="0" u="none" strike="noStrike" kern="1200" cap="none" spc="0" normalizeH="0" baseline="0" noProof="0" dirty="0">
              <a:ln>
                <a:noFill/>
              </a:ln>
              <a:solidFill>
                <a:sysClr val="window" lastClr="FFFFFF"/>
              </a:solidFill>
              <a:effectLst/>
              <a:uLnTx/>
              <a:uFillTx/>
              <a:latin typeface="Calibri"/>
            </a:endParaRP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a:t>
            </a:fld>
            <a:endParaRPr lang="tr-TR" dirty="0"/>
          </a:p>
        </p:txBody>
      </p:sp>
    </p:spTree>
    <p:extLst>
      <p:ext uri="{BB962C8B-B14F-4D97-AF65-F5344CB8AC3E}">
        <p14:creationId xmlns:p14="http://schemas.microsoft.com/office/powerpoint/2010/main" val="2399008292"/>
      </p:ext>
    </p:extLst>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3" name="Shape 873"/>
          <p:cNvSpPr/>
          <p:nvPr/>
        </p:nvSpPr>
        <p:spPr>
          <a:xfrm>
            <a:off x="3717925" y="1411287"/>
            <a:ext cx="4319588" cy="32932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000" b="1" u="sng">
                <a:latin typeface="+mj-lt"/>
                <a:ea typeface="+mj-ea"/>
                <a:cs typeface="+mj-cs"/>
                <a:sym typeface="Calibri"/>
              </a:defRPr>
            </a:pPr>
            <a:r>
              <a:rPr dirty="0"/>
              <a:t>Avantajları;</a:t>
            </a:r>
          </a:p>
          <a:p>
            <a:pPr lvl="1" indent="173037">
              <a:defRPr sz="2800">
                <a:latin typeface="+mj-lt"/>
                <a:ea typeface="+mj-ea"/>
                <a:cs typeface="+mj-cs"/>
                <a:sym typeface="Calibri"/>
              </a:defRPr>
            </a:pPr>
            <a:r>
              <a:rPr dirty="0"/>
              <a:t>- Etkin söndürme gücü,</a:t>
            </a:r>
          </a:p>
          <a:p>
            <a:pPr lvl="1" indent="173037">
              <a:defRPr sz="2800">
                <a:latin typeface="+mj-lt"/>
                <a:ea typeface="+mj-ea"/>
                <a:cs typeface="+mj-cs"/>
                <a:sym typeface="Calibri"/>
              </a:defRPr>
            </a:pPr>
            <a:r>
              <a:rPr dirty="0"/>
              <a:t>- Geniş kullanım alanı,</a:t>
            </a:r>
          </a:p>
          <a:p>
            <a:pPr lvl="1" indent="173037">
              <a:defRPr sz="2800">
                <a:latin typeface="+mj-lt"/>
                <a:ea typeface="+mj-ea"/>
                <a:cs typeface="+mj-cs"/>
                <a:sym typeface="Calibri"/>
              </a:defRPr>
            </a:pPr>
            <a:r>
              <a:rPr dirty="0"/>
              <a:t>- Kolay kullanım,</a:t>
            </a:r>
          </a:p>
          <a:p>
            <a:pPr lvl="1" indent="173037">
              <a:defRPr sz="2800">
                <a:latin typeface="+mj-lt"/>
                <a:ea typeface="+mj-ea"/>
                <a:cs typeface="+mj-cs"/>
                <a:sym typeface="Calibri"/>
              </a:defRPr>
            </a:pPr>
            <a:r>
              <a:rPr dirty="0"/>
              <a:t>- Emniyetli aksesuarlarla  </a:t>
            </a:r>
            <a:r>
              <a:rPr lang="tr-TR" dirty="0" smtClean="0"/>
              <a:t>  </a:t>
            </a:r>
          </a:p>
          <a:p>
            <a:pPr lvl="1" indent="173037">
              <a:defRPr sz="2800">
                <a:latin typeface="+mj-lt"/>
                <a:ea typeface="+mj-ea"/>
                <a:cs typeface="+mj-cs"/>
                <a:sym typeface="Calibri"/>
              </a:defRPr>
            </a:pPr>
            <a:r>
              <a:rPr lang="tr-TR" dirty="0"/>
              <a:t> </a:t>
            </a:r>
            <a:r>
              <a:rPr lang="tr-TR" dirty="0" smtClean="0"/>
              <a:t> </a:t>
            </a:r>
            <a:r>
              <a:rPr dirty="0" smtClean="0"/>
              <a:t>donatılmış </a:t>
            </a:r>
            <a:r>
              <a:rPr dirty="0"/>
              <a:t>olması,</a:t>
            </a:r>
          </a:p>
          <a:p>
            <a:pPr lvl="1" indent="173037">
              <a:defRPr sz="2800">
                <a:latin typeface="+mj-lt"/>
                <a:ea typeface="+mj-ea"/>
                <a:cs typeface="+mj-cs"/>
                <a:sym typeface="Calibri"/>
              </a:defRPr>
            </a:pPr>
            <a:r>
              <a:rPr dirty="0"/>
              <a:t>- Rahat taşınması.</a:t>
            </a:r>
          </a:p>
        </p:txBody>
      </p:sp>
      <p:sp>
        <p:nvSpPr>
          <p:cNvPr id="874" name="Shape 874"/>
          <p:cNvSpPr/>
          <p:nvPr/>
        </p:nvSpPr>
        <p:spPr>
          <a:xfrm>
            <a:off x="517525" y="1411287"/>
            <a:ext cx="3194050" cy="3744913"/>
          </a:xfrm>
          <a:prstGeom prst="roundRect">
            <a:avLst>
              <a:gd name="adj" fmla="val 10000"/>
            </a:avLst>
          </a:prstGeom>
          <a:blipFill>
            <a:blip r:embed="rId2"/>
            <a:stretch>
              <a:fillRect/>
            </a:stretch>
          </a:blipFill>
          <a:ln w="25400">
            <a:solidFill>
              <a:srgbClr val="DBF5F9"/>
            </a:solidFill>
          </a:ln>
        </p:spPr>
        <p:txBody>
          <a:bodyPr lIns="45719" rIns="45719"/>
          <a:lstStyle/>
          <a:p>
            <a:pPr>
              <a:defRPr>
                <a:latin typeface="Arial"/>
                <a:ea typeface="Arial"/>
                <a:cs typeface="Arial"/>
                <a:sym typeface="Arial"/>
              </a:defRPr>
            </a:pPr>
            <a:endParaRPr dirty="0"/>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120</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7" name="Shape 877"/>
          <p:cNvSpPr/>
          <p:nvPr/>
        </p:nvSpPr>
        <p:spPr>
          <a:xfrm>
            <a:off x="3459162" y="1341437"/>
            <a:ext cx="5651501" cy="41549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4000" b="1" u="sng">
                <a:latin typeface="+mj-lt"/>
                <a:ea typeface="+mj-ea"/>
                <a:cs typeface="+mj-cs"/>
                <a:sym typeface="Calibri"/>
              </a:defRPr>
            </a:pPr>
            <a:r>
              <a:rPr dirty="0"/>
              <a:t>Dezavantajları;</a:t>
            </a:r>
          </a:p>
          <a:p>
            <a:pPr lvl="1" indent="177800">
              <a:defRPr sz="2800">
                <a:latin typeface="+mj-lt"/>
                <a:ea typeface="+mj-ea"/>
                <a:cs typeface="+mj-cs"/>
                <a:sym typeface="Calibri"/>
              </a:defRPr>
            </a:pPr>
            <a:r>
              <a:rPr dirty="0"/>
              <a:t>- Püskürtme sırasında görüş alanını engellemesi,</a:t>
            </a:r>
          </a:p>
          <a:p>
            <a:pPr lvl="1" indent="177800">
              <a:defRPr sz="2800">
                <a:latin typeface="+mj-lt"/>
                <a:ea typeface="+mj-ea"/>
                <a:cs typeface="+mj-cs"/>
                <a:sym typeface="Calibri"/>
              </a:defRPr>
            </a:pPr>
            <a:r>
              <a:rPr dirty="0"/>
              <a:t>- Nefes alma zorluğu,</a:t>
            </a:r>
          </a:p>
          <a:p>
            <a:pPr lvl="1" indent="177800">
              <a:defRPr sz="2800">
                <a:latin typeface="+mj-lt"/>
                <a:ea typeface="+mj-ea"/>
                <a:cs typeface="+mj-cs"/>
                <a:sym typeface="Calibri"/>
              </a:defRPr>
            </a:pPr>
            <a:r>
              <a:rPr dirty="0"/>
              <a:t>- Yanıcı madde dağıldığında sıcak korun yeniden tutuşabileceği,</a:t>
            </a:r>
          </a:p>
          <a:p>
            <a:pPr lvl="1" indent="177800">
              <a:defRPr sz="2800">
                <a:latin typeface="+mj-lt"/>
                <a:ea typeface="+mj-ea"/>
                <a:cs typeface="+mj-cs"/>
                <a:sym typeface="Calibri"/>
              </a:defRPr>
            </a:pPr>
            <a:r>
              <a:rPr dirty="0"/>
              <a:t>- Elektrik yangınlarında etkili olurken elektrik bağlantı ve nakil hatlarına zarar vermesi</a:t>
            </a:r>
          </a:p>
        </p:txBody>
      </p:sp>
      <p:sp>
        <p:nvSpPr>
          <p:cNvPr id="878" name="Shape 878"/>
          <p:cNvSpPr/>
          <p:nvPr/>
        </p:nvSpPr>
        <p:spPr>
          <a:xfrm>
            <a:off x="0" y="1773237"/>
            <a:ext cx="3203575" cy="3722688"/>
          </a:xfrm>
          <a:prstGeom prst="roundRect">
            <a:avLst>
              <a:gd name="adj" fmla="val 10000"/>
            </a:avLst>
          </a:prstGeom>
          <a:blipFill>
            <a:blip r:embed="rId2"/>
            <a:stretch>
              <a:fillRect/>
            </a:stretch>
          </a:blipFill>
          <a:ln w="25400">
            <a:solidFill>
              <a:srgbClr val="DBF5F9"/>
            </a:solidFill>
          </a:ln>
        </p:spPr>
        <p:txBody>
          <a:bodyPr lIns="45719" rIns="45719"/>
          <a:lstStyle/>
          <a:p>
            <a:pPr>
              <a:defRPr>
                <a:latin typeface="Arial"/>
                <a:ea typeface="Arial"/>
                <a:cs typeface="Arial"/>
                <a:sym typeface="Arial"/>
              </a:defRPr>
            </a:pPr>
            <a:endParaRPr dirty="0"/>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121</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81" name="image.png"/>
          <p:cNvPicPr>
            <a:picLocks noChangeAspect="1"/>
          </p:cNvPicPr>
          <p:nvPr/>
        </p:nvPicPr>
        <p:blipFill>
          <a:blip r:embed="rId2">
            <a:extLst/>
          </a:blip>
          <a:stretch>
            <a:fillRect/>
          </a:stretch>
        </p:blipFill>
        <p:spPr>
          <a:xfrm>
            <a:off x="323850" y="1036637"/>
            <a:ext cx="8229600" cy="4535488"/>
          </a:xfrm>
          <a:prstGeom prst="rect">
            <a:avLst/>
          </a:prstGeom>
          <a:ln w="12700">
            <a:miter lim="400000"/>
          </a:ln>
        </p:spPr>
      </p:pic>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122</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8" name="Shape 888"/>
          <p:cNvSpPr/>
          <p:nvPr/>
        </p:nvSpPr>
        <p:spPr>
          <a:xfrm>
            <a:off x="1" y="1619250"/>
            <a:ext cx="2411760" cy="3960813"/>
          </a:xfrm>
          <a:prstGeom prst="roundRect">
            <a:avLst>
              <a:gd name="adj" fmla="val 10000"/>
            </a:avLst>
          </a:prstGeom>
          <a:blipFill>
            <a:blip r:embed="rId2"/>
            <a:stretch>
              <a:fillRect/>
            </a:stretch>
          </a:blipFill>
          <a:ln w="25400">
            <a:solidFill>
              <a:srgbClr val="DBF5F9"/>
            </a:solidFill>
          </a:ln>
        </p:spPr>
        <p:txBody>
          <a:bodyPr lIns="45719" rIns="45719"/>
          <a:lstStyle/>
          <a:p>
            <a:pPr>
              <a:defRPr>
                <a:latin typeface="Arial"/>
                <a:ea typeface="Arial"/>
                <a:cs typeface="Arial"/>
                <a:sym typeface="Arial"/>
              </a:defRPr>
            </a:pPr>
            <a:endParaRPr dirty="0"/>
          </a:p>
        </p:txBody>
      </p:sp>
      <p:sp>
        <p:nvSpPr>
          <p:cNvPr id="889" name="Shape 889"/>
          <p:cNvSpPr/>
          <p:nvPr/>
        </p:nvSpPr>
        <p:spPr>
          <a:xfrm>
            <a:off x="2195041" y="1619250"/>
            <a:ext cx="6769447" cy="44012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sz="2800">
                <a:latin typeface="+mj-lt"/>
                <a:ea typeface="+mj-ea"/>
                <a:cs typeface="+mj-cs"/>
                <a:sym typeface="Calibri"/>
              </a:defRPr>
            </a:pPr>
            <a:r>
              <a:rPr b="1" dirty="0"/>
              <a:t>* En çok kullanılan yangın söndürme cihazlarıdır. Cihazlar içerisinde basınçla sıvılaştırılmış saf CO</a:t>
            </a:r>
            <a:r>
              <a:rPr b="1" baseline="-25000" dirty="0"/>
              <a:t>2</a:t>
            </a:r>
            <a:r>
              <a:rPr b="1" dirty="0"/>
              <a:t> gazı bulunur. </a:t>
            </a:r>
          </a:p>
          <a:p>
            <a:pPr algn="just">
              <a:defRPr sz="2800">
                <a:latin typeface="+mj-lt"/>
                <a:ea typeface="+mj-ea"/>
                <a:cs typeface="+mj-cs"/>
                <a:sym typeface="Calibri"/>
              </a:defRPr>
            </a:pPr>
            <a:r>
              <a:rPr b="1" dirty="0"/>
              <a:t>* CO</a:t>
            </a:r>
            <a:r>
              <a:rPr b="1" baseline="-25000" dirty="0"/>
              <a:t>2</a:t>
            </a:r>
            <a:r>
              <a:rPr b="1" dirty="0"/>
              <a:t> gazı yanmayan ve bir çok madde ile reaksiyona girmeyen özelliğe sahip olup havadan 1,5 kat daha ağır olması sebebiyle yangın sırasında havanın yerini alarak yangını boğma etkisi gösterir. </a:t>
            </a:r>
            <a:r>
              <a:rPr lang="tr-TR" b="1" dirty="0"/>
              <a:t>Yanabilen sıvı yangınları ile elektrikli malzeme </a:t>
            </a:r>
            <a:endParaRPr b="1" dirty="0"/>
          </a:p>
          <a:p>
            <a:pPr algn="just">
              <a:defRPr sz="2800">
                <a:latin typeface="+mj-lt"/>
                <a:ea typeface="+mj-ea"/>
                <a:cs typeface="+mj-cs"/>
                <a:sym typeface="Calibri"/>
              </a:defRPr>
            </a:pPr>
            <a:r>
              <a:rPr b="1" dirty="0"/>
              <a:t>yangınlarında öncelikle kullanılır.</a:t>
            </a:r>
          </a:p>
        </p:txBody>
      </p:sp>
      <p:sp>
        <p:nvSpPr>
          <p:cNvPr id="890" name="Shape 890"/>
          <p:cNvSpPr/>
          <p:nvPr/>
        </p:nvSpPr>
        <p:spPr>
          <a:xfrm>
            <a:off x="250825" y="0"/>
            <a:ext cx="8642350" cy="13208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000"/>
              </a:spcBef>
              <a:defRPr sz="3200" b="1"/>
            </a:pPr>
            <a:endParaRPr dirty="0"/>
          </a:p>
          <a:p>
            <a:pPr>
              <a:spcBef>
                <a:spcPts val="1900"/>
              </a:spcBef>
              <a:defRPr sz="3200" b="1"/>
            </a:pPr>
            <a:r>
              <a:rPr dirty="0"/>
              <a:t>3.1-Karbonmonoksitli Söndürme Cihazları</a:t>
            </a: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123</a:t>
            </a:fld>
            <a:endParaRPr lang="tr-TR" dirty="0"/>
          </a:p>
        </p:txBody>
      </p:sp>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3" name="Shape 893"/>
          <p:cNvSpPr/>
          <p:nvPr/>
        </p:nvSpPr>
        <p:spPr>
          <a:xfrm>
            <a:off x="107950" y="1196975"/>
            <a:ext cx="3671888" cy="4968875"/>
          </a:xfrm>
          <a:prstGeom prst="roundRect">
            <a:avLst>
              <a:gd name="adj" fmla="val 10000"/>
            </a:avLst>
          </a:prstGeom>
          <a:blipFill>
            <a:blip r:embed="rId2"/>
            <a:stretch>
              <a:fillRect/>
            </a:stretch>
          </a:blipFill>
          <a:ln w="25400">
            <a:solidFill>
              <a:srgbClr val="DBF5F9"/>
            </a:solidFill>
          </a:ln>
        </p:spPr>
        <p:txBody>
          <a:bodyPr lIns="45719" rIns="45719"/>
          <a:lstStyle/>
          <a:p>
            <a:pPr>
              <a:defRPr>
                <a:latin typeface="Arial"/>
                <a:ea typeface="Arial"/>
                <a:cs typeface="Arial"/>
                <a:sym typeface="Arial"/>
              </a:defRPr>
            </a:pPr>
            <a:endParaRPr dirty="0"/>
          </a:p>
        </p:txBody>
      </p:sp>
      <p:sp>
        <p:nvSpPr>
          <p:cNvPr id="894" name="Shape 894"/>
          <p:cNvSpPr/>
          <p:nvPr/>
        </p:nvSpPr>
        <p:spPr>
          <a:xfrm>
            <a:off x="4211637" y="1773237"/>
            <a:ext cx="4772026" cy="31085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800" b="1">
                <a:latin typeface="+mj-lt"/>
                <a:ea typeface="+mj-ea"/>
                <a:cs typeface="+mj-cs"/>
                <a:sym typeface="Calibri"/>
              </a:defRPr>
            </a:pPr>
            <a:r>
              <a:rPr dirty="0"/>
              <a:t>* Zehirli etkiye sahiptir. İnsanların bulunduğu yerlerde kullanılması tavsiye edilmez.</a:t>
            </a:r>
          </a:p>
          <a:p>
            <a:pPr algn="ctr">
              <a:defRPr sz="2800" b="1">
                <a:latin typeface="+mj-lt"/>
                <a:ea typeface="+mj-ea"/>
                <a:cs typeface="+mj-cs"/>
                <a:sym typeface="Calibri"/>
              </a:defRPr>
            </a:pPr>
            <a:r>
              <a:rPr dirty="0"/>
              <a:t>* Yanabilen sıvı yangınları ile elektrikli malzeme yangınlarında öncelikle kullanılır.</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124</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97" name="image.png"/>
          <p:cNvPicPr>
            <a:picLocks noChangeAspect="1"/>
          </p:cNvPicPr>
          <p:nvPr/>
        </p:nvPicPr>
        <p:blipFill>
          <a:blip r:embed="rId2">
            <a:extLst/>
          </a:blip>
          <a:stretch>
            <a:fillRect/>
          </a:stretch>
        </p:blipFill>
        <p:spPr>
          <a:xfrm>
            <a:off x="444500" y="1341437"/>
            <a:ext cx="8242300" cy="4102101"/>
          </a:xfrm>
          <a:prstGeom prst="rect">
            <a:avLst/>
          </a:prstGeom>
          <a:ln w="12700">
            <a:miter lim="400000"/>
          </a:ln>
        </p:spPr>
      </p:pic>
      <p:sp>
        <p:nvSpPr>
          <p:cNvPr id="2" name="Slayt Numarası Yer Tutucusu 1"/>
          <p:cNvSpPr>
            <a:spLocks noGrp="1"/>
          </p:cNvSpPr>
          <p:nvPr>
            <p:ph type="sldNum" sz="quarter" idx="2"/>
          </p:nvPr>
        </p:nvSpPr>
        <p:spPr/>
        <p:txBody>
          <a:bodyPr/>
          <a:lstStyle/>
          <a:p>
            <a:fld id="{86CB4B4D-7CA3-9044-876B-883B54F8677D}" type="slidenum">
              <a:rPr lang="tr-TR" smtClean="0"/>
              <a:t>125</a:t>
            </a:fld>
            <a:endParaRPr lang="tr-TR" dirty="0"/>
          </a:p>
        </p:txBody>
      </p:sp>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 name="Shape 901"/>
          <p:cNvSpPr/>
          <p:nvPr/>
        </p:nvSpPr>
        <p:spPr>
          <a:xfrm>
            <a:off x="238424" y="1484784"/>
            <a:ext cx="8582048" cy="42589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lnSpc>
                <a:spcPct val="140000"/>
              </a:lnSpc>
              <a:spcBef>
                <a:spcPts val="1600"/>
              </a:spcBef>
              <a:defRPr sz="2800"/>
            </a:pPr>
            <a:r>
              <a:rPr dirty="0"/>
              <a:t>	</a:t>
            </a:r>
            <a:r>
              <a:rPr dirty="0">
                <a:latin typeface="+mj-lt"/>
                <a:ea typeface="+mj-ea"/>
                <a:cs typeface="+mj-cs"/>
                <a:sym typeface="Calibri"/>
              </a:rPr>
              <a:t> Basınçlı </a:t>
            </a:r>
            <a:r>
              <a:rPr b="1" dirty="0">
                <a:solidFill>
                  <a:srgbClr val="C00000"/>
                </a:solidFill>
                <a:latin typeface="+mj-lt"/>
                <a:ea typeface="+mj-ea"/>
                <a:cs typeface="+mj-cs"/>
                <a:sym typeface="Calibri"/>
              </a:rPr>
              <a:t>Su</a:t>
            </a:r>
            <a:r>
              <a:rPr dirty="0">
                <a:solidFill>
                  <a:srgbClr val="C00000"/>
                </a:solidFill>
                <a:latin typeface="+mj-lt"/>
                <a:ea typeface="+mj-ea"/>
                <a:cs typeface="+mj-cs"/>
                <a:sym typeface="Calibri"/>
              </a:rPr>
              <a:t> + </a:t>
            </a:r>
            <a:r>
              <a:rPr b="1" dirty="0">
                <a:solidFill>
                  <a:srgbClr val="C00000"/>
                </a:solidFill>
                <a:latin typeface="+mj-lt"/>
                <a:ea typeface="+mj-ea"/>
                <a:cs typeface="+mj-cs"/>
                <a:sym typeface="Calibri"/>
              </a:rPr>
              <a:t>Deterjan</a:t>
            </a:r>
            <a:r>
              <a:rPr dirty="0">
                <a:solidFill>
                  <a:srgbClr val="C00000"/>
                </a:solidFill>
                <a:latin typeface="+mj-lt"/>
                <a:ea typeface="+mj-ea"/>
                <a:cs typeface="+mj-cs"/>
                <a:sym typeface="Calibri"/>
              </a:rPr>
              <a:t> + </a:t>
            </a:r>
            <a:r>
              <a:rPr b="1" dirty="0">
                <a:solidFill>
                  <a:srgbClr val="C00000"/>
                </a:solidFill>
                <a:latin typeface="+mj-lt"/>
                <a:ea typeface="+mj-ea"/>
                <a:cs typeface="+mj-cs"/>
                <a:sym typeface="Calibri"/>
              </a:rPr>
              <a:t>Hava</a:t>
            </a:r>
            <a:r>
              <a:rPr dirty="0">
                <a:solidFill>
                  <a:srgbClr val="C00000"/>
                </a:solidFill>
                <a:latin typeface="+mj-lt"/>
                <a:ea typeface="+mj-ea"/>
                <a:cs typeface="+mj-cs"/>
                <a:sym typeface="Calibri"/>
              </a:rPr>
              <a:t> </a:t>
            </a:r>
            <a:r>
              <a:rPr dirty="0">
                <a:latin typeface="+mj-lt"/>
                <a:ea typeface="+mj-ea"/>
                <a:cs typeface="+mj-cs"/>
                <a:sym typeface="Calibri"/>
              </a:rPr>
              <a:t>karışımından mekanik olarak elde edilen, </a:t>
            </a:r>
            <a:r>
              <a:rPr dirty="0">
                <a:solidFill>
                  <a:srgbClr val="C00000"/>
                </a:solidFill>
                <a:latin typeface="+mj-lt"/>
                <a:ea typeface="+mj-ea"/>
                <a:cs typeface="+mj-cs"/>
                <a:sym typeface="Calibri"/>
              </a:rPr>
              <a:t>yağ veya sudan daha düşük yoğunlukta</a:t>
            </a:r>
            <a:r>
              <a:rPr dirty="0">
                <a:latin typeface="+mj-lt"/>
                <a:ea typeface="+mj-ea"/>
                <a:cs typeface="+mj-cs"/>
                <a:sym typeface="Calibri"/>
              </a:rPr>
              <a:t>, düşey veya yatay yüzeylere yapışabilen, yanan sıvının üzerinde bir örtü meydana getirerek havanın içeri girmesini, patlayabilen gazların dışarı çıkmasını önleyen, bu özelliklerini uzun süre devam ettiren,küçük kabarcıklardan meydana gelen kararlı bir kütledir. </a:t>
            </a:r>
          </a:p>
        </p:txBody>
      </p:sp>
      <p:sp>
        <p:nvSpPr>
          <p:cNvPr id="902" name="Shape 902"/>
          <p:cNvSpPr/>
          <p:nvPr/>
        </p:nvSpPr>
        <p:spPr>
          <a:xfrm>
            <a:off x="638961" y="691474"/>
            <a:ext cx="1817162" cy="58477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just">
              <a:spcBef>
                <a:spcPts val="1900"/>
              </a:spcBef>
              <a:buSzPct val="100000"/>
              <a:buFont typeface="Wingdings"/>
              <a:buChar char="❑"/>
              <a:defRPr sz="3200" b="1">
                <a:solidFill>
                  <a:srgbClr val="FF0000"/>
                </a:solidFill>
              </a:defRPr>
            </a:lvl1pPr>
          </a:lstStyle>
          <a:p>
            <a:r>
              <a:rPr dirty="0"/>
              <a:t> Köpük;</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126</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5" name="Shape 905"/>
          <p:cNvSpPr/>
          <p:nvPr/>
        </p:nvSpPr>
        <p:spPr>
          <a:xfrm>
            <a:off x="-1" y="1370103"/>
            <a:ext cx="9144002" cy="443198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40000"/>
              </a:lnSpc>
              <a:spcBef>
                <a:spcPts val="1600"/>
              </a:spcBef>
              <a:defRPr sz="2800">
                <a:latin typeface="+mj-lt"/>
                <a:ea typeface="+mj-ea"/>
                <a:cs typeface="+mj-cs"/>
                <a:sym typeface="Calibri"/>
              </a:defRPr>
            </a:pPr>
            <a:r>
              <a:rPr dirty="0"/>
              <a:t>	Köpük;</a:t>
            </a:r>
            <a:r>
              <a:rPr dirty="0">
                <a:solidFill>
                  <a:srgbClr val="FF0000"/>
                </a:solidFill>
              </a:rPr>
              <a:t> Sıvı madde yangınlarının en ideal söndürme maddesidir. </a:t>
            </a:r>
            <a:br>
              <a:rPr dirty="0">
                <a:solidFill>
                  <a:srgbClr val="FF0000"/>
                </a:solidFill>
              </a:rPr>
            </a:br>
            <a:r>
              <a:rPr dirty="0"/>
              <a:t>	Suya katılması gereken köpük konsantresinin (Deterjan) % olarak oranına </a:t>
            </a:r>
            <a:r>
              <a:rPr b="1" i="1" dirty="0">
                <a:solidFill>
                  <a:srgbClr val="C00000"/>
                </a:solidFill>
              </a:rPr>
              <a:t>karışım oranı </a:t>
            </a:r>
            <a:r>
              <a:rPr dirty="0"/>
              <a:t>denir. </a:t>
            </a:r>
          </a:p>
          <a:p>
            <a:pPr>
              <a:lnSpc>
                <a:spcPct val="140000"/>
              </a:lnSpc>
              <a:spcBef>
                <a:spcPts val="1600"/>
              </a:spcBef>
              <a:defRPr sz="2800">
                <a:latin typeface="+mj-lt"/>
                <a:ea typeface="+mj-ea"/>
                <a:cs typeface="+mj-cs"/>
                <a:sym typeface="Calibri"/>
              </a:defRPr>
            </a:pPr>
            <a:r>
              <a:rPr dirty="0"/>
              <a:t>	Bu oran genellikle % 1 - % 6 arasında değişmektedir. </a:t>
            </a:r>
          </a:p>
          <a:p>
            <a:pPr algn="just">
              <a:spcBef>
                <a:spcPts val="1000"/>
              </a:spcBef>
              <a:defRPr sz="2800" b="1"/>
            </a:pPr>
            <a:endParaRPr dirty="0"/>
          </a:p>
          <a:p>
            <a:pPr algn="just">
              <a:spcBef>
                <a:spcPts val="1000"/>
              </a:spcBef>
              <a:defRPr sz="2800" b="1"/>
            </a:pPr>
            <a:endParaRPr dirty="0"/>
          </a:p>
        </p:txBody>
      </p:sp>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6" name="Slayt Numarası Yer Tutucusu 5"/>
          <p:cNvSpPr>
            <a:spLocks noGrp="1"/>
          </p:cNvSpPr>
          <p:nvPr>
            <p:ph type="sldNum" sz="quarter" idx="2"/>
          </p:nvPr>
        </p:nvSpPr>
        <p:spPr/>
        <p:txBody>
          <a:bodyPr/>
          <a:lstStyle/>
          <a:p>
            <a:fld id="{86CB4B4D-7CA3-9044-876B-883B54F8677D}" type="slidenum">
              <a:rPr lang="tr-TR" smtClean="0"/>
              <a:t>127</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2" name="image.png"/>
          <p:cNvPicPr>
            <a:picLocks noChangeAspect="1"/>
          </p:cNvPicPr>
          <p:nvPr/>
        </p:nvPicPr>
        <p:blipFill>
          <a:blip r:embed="rId2">
            <a:extLst/>
          </a:blip>
          <a:stretch>
            <a:fillRect/>
          </a:stretch>
        </p:blipFill>
        <p:spPr>
          <a:xfrm>
            <a:off x="457200" y="1341437"/>
            <a:ext cx="8229600" cy="4102101"/>
          </a:xfrm>
          <a:prstGeom prst="rect">
            <a:avLst/>
          </a:prstGeom>
          <a:ln w="12700">
            <a:miter lim="400000"/>
          </a:ln>
        </p:spPr>
      </p:pic>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128</a:t>
            </a:fld>
            <a:endParaRPr lang="tr-TR" dirty="0"/>
          </a:p>
        </p:txBody>
      </p:sp>
    </p:spTree>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6" name="Shape 916"/>
          <p:cNvSpPr/>
          <p:nvPr/>
        </p:nvSpPr>
        <p:spPr>
          <a:xfrm>
            <a:off x="2877621" y="1268412"/>
            <a:ext cx="6158429" cy="340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800">
                <a:latin typeface="+mj-lt"/>
                <a:ea typeface="+mj-ea"/>
                <a:cs typeface="+mj-cs"/>
                <a:sym typeface="Calibri"/>
              </a:defRPr>
            </a:pPr>
            <a:r>
              <a:rPr b="1" dirty="0">
                <a:solidFill>
                  <a:srgbClr val="FF2600"/>
                </a:solidFill>
              </a:rPr>
              <a:t>Bir Hidrandın binaya uzaklığı     </a:t>
            </a:r>
            <a:r>
              <a:rPr lang="tr-TR" b="1" dirty="0" smtClean="0">
                <a:solidFill>
                  <a:srgbClr val="FF2600"/>
                </a:solidFill>
              </a:rPr>
              <a:t>                </a:t>
            </a:r>
            <a:r>
              <a:rPr b="1" dirty="0" smtClean="0">
                <a:solidFill>
                  <a:srgbClr val="FF2600"/>
                </a:solidFill>
              </a:rPr>
              <a:t>5-15 </a:t>
            </a:r>
            <a:r>
              <a:rPr b="1" dirty="0">
                <a:solidFill>
                  <a:srgbClr val="FF2600"/>
                </a:solidFill>
              </a:rPr>
              <a:t>metre olmalıdır.</a:t>
            </a:r>
          </a:p>
          <a:p>
            <a:pPr>
              <a:spcBef>
                <a:spcPts val="600"/>
              </a:spcBef>
              <a:defRPr sz="2600"/>
            </a:pPr>
            <a:r>
              <a:rPr dirty="0"/>
              <a:t>	</a:t>
            </a:r>
            <a:r>
              <a:rPr b="1" u="sng" dirty="0"/>
              <a:t>Hidrantlar arası uzaklık;</a:t>
            </a:r>
            <a:endParaRPr sz="2800" b="1" u="sng" dirty="0">
              <a:latin typeface="+mj-lt"/>
              <a:ea typeface="+mj-ea"/>
              <a:cs typeface="+mj-cs"/>
              <a:sym typeface="Calibri"/>
            </a:endParaRPr>
          </a:p>
          <a:p>
            <a:pPr marL="457200" lvl="1" indent="0">
              <a:buSzPct val="100000"/>
              <a:buFont typeface="Arial"/>
              <a:buChar char="•"/>
              <a:defRPr sz="3200">
                <a:latin typeface="+mj-lt"/>
                <a:ea typeface="+mj-ea"/>
                <a:cs typeface="+mj-cs"/>
                <a:sym typeface="Calibri"/>
              </a:defRPr>
            </a:pPr>
            <a:r>
              <a:rPr dirty="0"/>
              <a:t> Çok riskli bölgelerde 50 m.</a:t>
            </a:r>
          </a:p>
          <a:p>
            <a:pPr marL="457200" lvl="1" indent="0">
              <a:buSzPct val="100000"/>
              <a:buFont typeface="Arial"/>
              <a:buChar char="•"/>
              <a:defRPr sz="3200">
                <a:latin typeface="+mj-lt"/>
                <a:ea typeface="+mj-ea"/>
                <a:cs typeface="+mj-cs"/>
                <a:sym typeface="Calibri"/>
              </a:defRPr>
            </a:pPr>
            <a:r>
              <a:rPr dirty="0"/>
              <a:t> Riskli bölgelerde 100 m.</a:t>
            </a:r>
          </a:p>
          <a:p>
            <a:pPr marL="457200" lvl="1" indent="0">
              <a:buSzPct val="100000"/>
              <a:buFont typeface="Arial"/>
              <a:buChar char="•"/>
              <a:defRPr sz="3200">
                <a:latin typeface="+mj-lt"/>
                <a:ea typeface="+mj-ea"/>
                <a:cs typeface="+mj-cs"/>
                <a:sym typeface="Calibri"/>
              </a:defRPr>
            </a:pPr>
            <a:r>
              <a:rPr dirty="0"/>
              <a:t> Orta riskli bölgelerde 125 m.</a:t>
            </a:r>
          </a:p>
          <a:p>
            <a:pPr marL="457200" lvl="1" indent="0">
              <a:buSzPct val="100000"/>
              <a:buFont typeface="Arial"/>
              <a:buChar char="•"/>
              <a:defRPr sz="3200">
                <a:latin typeface="+mj-lt"/>
                <a:ea typeface="+mj-ea"/>
                <a:cs typeface="+mj-cs"/>
                <a:sym typeface="Calibri"/>
              </a:defRPr>
            </a:pPr>
            <a:r>
              <a:rPr dirty="0"/>
              <a:t> Az riskli bölgelerde 150 m.</a:t>
            </a:r>
          </a:p>
        </p:txBody>
      </p:sp>
      <p:pic>
        <p:nvPicPr>
          <p:cNvPr id="917" name="PHTO0003.jpg" descr="PHTO0003"/>
          <p:cNvPicPr>
            <a:picLocks noChangeAspect="1"/>
          </p:cNvPicPr>
          <p:nvPr/>
        </p:nvPicPr>
        <p:blipFill>
          <a:blip r:embed="rId3">
            <a:extLst/>
          </a:blip>
          <a:stretch>
            <a:fillRect/>
          </a:stretch>
        </p:blipFill>
        <p:spPr>
          <a:xfrm>
            <a:off x="0" y="1125537"/>
            <a:ext cx="2916238" cy="5256213"/>
          </a:xfrm>
          <a:prstGeom prst="rect">
            <a:avLst/>
          </a:prstGeom>
          <a:ln w="57150">
            <a:solidFill>
              <a:srgbClr val="FF6600"/>
            </a:solidFill>
          </a:ln>
        </p:spPr>
      </p:pic>
      <p:sp>
        <p:nvSpPr>
          <p:cNvPr id="3" name="Slayt Numarası Yer Tutucusu 2"/>
          <p:cNvSpPr>
            <a:spLocks noGrp="1"/>
          </p:cNvSpPr>
          <p:nvPr>
            <p:ph type="sldNum" sz="quarter" idx="2"/>
          </p:nvPr>
        </p:nvSpPr>
        <p:spPr/>
        <p:txBody>
          <a:bodyPr/>
          <a:lstStyle/>
          <a:p>
            <a:fld id="{86CB4B4D-7CA3-9044-876B-883B54F8677D}" type="slidenum">
              <a:rPr lang="tr-TR" smtClean="0"/>
              <a:t>129</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 name="Shape 304"/>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 ÜÇGENİ NEDİR?</a:t>
            </a:r>
          </a:p>
        </p:txBody>
      </p:sp>
      <p:pic>
        <p:nvPicPr>
          <p:cNvPr id="306" name="image.pdf"/>
          <p:cNvPicPr>
            <a:picLocks noChangeAspect="1"/>
          </p:cNvPicPr>
          <p:nvPr/>
        </p:nvPicPr>
        <p:blipFill>
          <a:blip r:embed="rId2">
            <a:extLst/>
          </a:blip>
          <a:stretch>
            <a:fillRect/>
          </a:stretch>
        </p:blipFill>
        <p:spPr>
          <a:xfrm>
            <a:off x="1681475" y="2030774"/>
            <a:ext cx="5684838" cy="3016250"/>
          </a:xfrm>
          <a:prstGeom prst="rect">
            <a:avLst/>
          </a:prstGeom>
          <a:ln w="12700">
            <a:miter lim="400000"/>
          </a:ln>
        </p:spPr>
      </p:pic>
      <p:sp>
        <p:nvSpPr>
          <p:cNvPr id="307" name="Shape 307"/>
          <p:cNvSpPr/>
          <p:nvPr/>
        </p:nvSpPr>
        <p:spPr>
          <a:xfrm>
            <a:off x="3297919" y="1416453"/>
            <a:ext cx="3041856"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800" b="1" i="1">
                <a:solidFill>
                  <a:srgbClr val="FF3300"/>
                </a:solidFill>
                <a:latin typeface="Times New Roman"/>
                <a:ea typeface="Times New Roman"/>
                <a:cs typeface="Times New Roman"/>
                <a:sym typeface="Times New Roman"/>
              </a:defRPr>
            </a:lvl1pPr>
          </a:lstStyle>
          <a:p>
            <a:r>
              <a:rPr sz="3600" i="0" dirty="0">
                <a:latin typeface="Arial" pitchFamily="34" charset="0"/>
                <a:cs typeface="Arial" pitchFamily="34" charset="0"/>
              </a:rPr>
              <a:t>Yanıcı Madde</a:t>
            </a:r>
          </a:p>
        </p:txBody>
      </p:sp>
      <p:sp>
        <p:nvSpPr>
          <p:cNvPr id="9" name="Shape 307"/>
          <p:cNvSpPr/>
          <p:nvPr/>
        </p:nvSpPr>
        <p:spPr>
          <a:xfrm>
            <a:off x="724314" y="5158933"/>
            <a:ext cx="1759454"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800" b="1" i="1">
                <a:solidFill>
                  <a:srgbClr val="FF3300"/>
                </a:solidFill>
                <a:latin typeface="Times New Roman"/>
                <a:ea typeface="Times New Roman"/>
                <a:cs typeface="Times New Roman"/>
                <a:sym typeface="Times New Roman"/>
              </a:defRPr>
            </a:lvl1pPr>
          </a:lstStyle>
          <a:p>
            <a:r>
              <a:rPr lang="tr-TR" sz="3600" i="0" dirty="0" smtClean="0">
                <a:latin typeface="Arial" pitchFamily="34" charset="0"/>
                <a:cs typeface="Arial" pitchFamily="34" charset="0"/>
              </a:rPr>
              <a:t>Oksijen</a:t>
            </a:r>
            <a:endParaRPr sz="3600" i="0" dirty="0">
              <a:latin typeface="Arial" pitchFamily="34" charset="0"/>
              <a:cs typeface="Arial" pitchFamily="34" charset="0"/>
            </a:endParaRPr>
          </a:p>
        </p:txBody>
      </p:sp>
      <p:sp>
        <p:nvSpPr>
          <p:cNvPr id="10" name="Shape 307"/>
          <p:cNvSpPr/>
          <p:nvPr/>
        </p:nvSpPr>
        <p:spPr>
          <a:xfrm>
            <a:off x="6935427" y="5047024"/>
            <a:ext cx="861772"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800" b="1" i="1">
                <a:solidFill>
                  <a:srgbClr val="FF3300"/>
                </a:solidFill>
                <a:latin typeface="Times New Roman"/>
                <a:ea typeface="Times New Roman"/>
                <a:cs typeface="Times New Roman"/>
                <a:sym typeface="Times New Roman"/>
              </a:defRPr>
            </a:lvl1pPr>
          </a:lstStyle>
          <a:p>
            <a:r>
              <a:rPr lang="tr-TR" sz="3600" i="0" dirty="0" smtClean="0">
                <a:latin typeface="Arial" pitchFamily="34" charset="0"/>
                <a:cs typeface="Arial" pitchFamily="34" charset="0"/>
              </a:rPr>
              <a:t>‘Isı’</a:t>
            </a:r>
            <a:endParaRPr sz="3600" i="0" dirty="0">
              <a:latin typeface="Arial" pitchFamily="34" charset="0"/>
              <a:cs typeface="Arial" pitchFamily="34" charset="0"/>
            </a:endParaRPr>
          </a:p>
        </p:txBody>
      </p:sp>
      <p:grpSp>
        <p:nvGrpSpPr>
          <p:cNvPr id="11" name="Group 7"/>
          <p:cNvGrpSpPr>
            <a:grpSpLocks/>
          </p:cNvGrpSpPr>
          <p:nvPr/>
        </p:nvGrpSpPr>
        <p:grpSpPr bwMode="auto">
          <a:xfrm>
            <a:off x="3297919" y="3212976"/>
            <a:ext cx="2498217" cy="1296144"/>
            <a:chOff x="1837" y="3203"/>
            <a:chExt cx="1315" cy="914"/>
          </a:xfrm>
        </p:grpSpPr>
        <p:sp>
          <p:nvSpPr>
            <p:cNvPr id="12" name="Freeform 5"/>
            <p:cNvSpPr>
              <a:spLocks/>
            </p:cNvSpPr>
            <p:nvPr/>
          </p:nvSpPr>
          <p:spPr bwMode="auto">
            <a:xfrm>
              <a:off x="1837" y="3203"/>
              <a:ext cx="1315" cy="907"/>
            </a:xfrm>
            <a:custGeom>
              <a:avLst/>
              <a:gdLst/>
              <a:ahLst/>
              <a:cxnLst>
                <a:cxn ang="0">
                  <a:pos x="0" y="862"/>
                </a:cxn>
                <a:cxn ang="0">
                  <a:pos x="45" y="726"/>
                </a:cxn>
                <a:cxn ang="0">
                  <a:pos x="90" y="545"/>
                </a:cxn>
                <a:cxn ang="0">
                  <a:pos x="136" y="499"/>
                </a:cxn>
                <a:cxn ang="0">
                  <a:pos x="136" y="409"/>
                </a:cxn>
                <a:cxn ang="0">
                  <a:pos x="227" y="409"/>
                </a:cxn>
                <a:cxn ang="0">
                  <a:pos x="227" y="318"/>
                </a:cxn>
                <a:cxn ang="0">
                  <a:pos x="272" y="272"/>
                </a:cxn>
                <a:cxn ang="0">
                  <a:pos x="408" y="272"/>
                </a:cxn>
                <a:cxn ang="0">
                  <a:pos x="499" y="182"/>
                </a:cxn>
                <a:cxn ang="0">
                  <a:pos x="499" y="91"/>
                </a:cxn>
                <a:cxn ang="0">
                  <a:pos x="544" y="46"/>
                </a:cxn>
                <a:cxn ang="0">
                  <a:pos x="635" y="46"/>
                </a:cxn>
                <a:cxn ang="0">
                  <a:pos x="680" y="0"/>
                </a:cxn>
                <a:cxn ang="0">
                  <a:pos x="725" y="46"/>
                </a:cxn>
                <a:cxn ang="0">
                  <a:pos x="816" y="46"/>
                </a:cxn>
                <a:cxn ang="0">
                  <a:pos x="862" y="182"/>
                </a:cxn>
                <a:cxn ang="0">
                  <a:pos x="907" y="136"/>
                </a:cxn>
                <a:cxn ang="0">
                  <a:pos x="952" y="227"/>
                </a:cxn>
                <a:cxn ang="0">
                  <a:pos x="952" y="318"/>
                </a:cxn>
                <a:cxn ang="0">
                  <a:pos x="998" y="227"/>
                </a:cxn>
                <a:cxn ang="0">
                  <a:pos x="1088" y="227"/>
                </a:cxn>
                <a:cxn ang="0">
                  <a:pos x="1043" y="318"/>
                </a:cxn>
                <a:cxn ang="0">
                  <a:pos x="1134" y="318"/>
                </a:cxn>
                <a:cxn ang="0">
                  <a:pos x="1088" y="363"/>
                </a:cxn>
                <a:cxn ang="0">
                  <a:pos x="1134" y="409"/>
                </a:cxn>
                <a:cxn ang="0">
                  <a:pos x="1224" y="454"/>
                </a:cxn>
                <a:cxn ang="0">
                  <a:pos x="1179" y="545"/>
                </a:cxn>
                <a:cxn ang="0">
                  <a:pos x="1270" y="590"/>
                </a:cxn>
                <a:cxn ang="0">
                  <a:pos x="1315" y="817"/>
                </a:cxn>
                <a:cxn ang="0">
                  <a:pos x="1315" y="907"/>
                </a:cxn>
                <a:cxn ang="0">
                  <a:pos x="0" y="862"/>
                </a:cxn>
              </a:cxnLst>
              <a:rect l="0" t="0" r="r" b="b"/>
              <a:pathLst>
                <a:path w="1315" h="907">
                  <a:moveTo>
                    <a:pt x="0" y="862"/>
                  </a:moveTo>
                  <a:lnTo>
                    <a:pt x="45" y="726"/>
                  </a:lnTo>
                  <a:lnTo>
                    <a:pt x="90" y="545"/>
                  </a:lnTo>
                  <a:lnTo>
                    <a:pt x="136" y="499"/>
                  </a:lnTo>
                  <a:lnTo>
                    <a:pt x="136" y="409"/>
                  </a:lnTo>
                  <a:lnTo>
                    <a:pt x="227" y="409"/>
                  </a:lnTo>
                  <a:lnTo>
                    <a:pt x="227" y="318"/>
                  </a:lnTo>
                  <a:lnTo>
                    <a:pt x="272" y="272"/>
                  </a:lnTo>
                  <a:lnTo>
                    <a:pt x="408" y="272"/>
                  </a:lnTo>
                  <a:lnTo>
                    <a:pt x="499" y="182"/>
                  </a:lnTo>
                  <a:lnTo>
                    <a:pt x="499" y="91"/>
                  </a:lnTo>
                  <a:lnTo>
                    <a:pt x="544" y="46"/>
                  </a:lnTo>
                  <a:lnTo>
                    <a:pt x="635" y="46"/>
                  </a:lnTo>
                  <a:lnTo>
                    <a:pt x="680" y="0"/>
                  </a:lnTo>
                  <a:lnTo>
                    <a:pt x="725" y="46"/>
                  </a:lnTo>
                  <a:lnTo>
                    <a:pt x="816" y="46"/>
                  </a:lnTo>
                  <a:lnTo>
                    <a:pt x="862" y="182"/>
                  </a:lnTo>
                  <a:lnTo>
                    <a:pt x="907" y="136"/>
                  </a:lnTo>
                  <a:lnTo>
                    <a:pt x="952" y="227"/>
                  </a:lnTo>
                  <a:lnTo>
                    <a:pt x="952" y="318"/>
                  </a:lnTo>
                  <a:lnTo>
                    <a:pt x="998" y="227"/>
                  </a:lnTo>
                  <a:lnTo>
                    <a:pt x="1088" y="227"/>
                  </a:lnTo>
                  <a:lnTo>
                    <a:pt x="1043" y="318"/>
                  </a:lnTo>
                  <a:lnTo>
                    <a:pt x="1134" y="318"/>
                  </a:lnTo>
                  <a:lnTo>
                    <a:pt x="1088" y="363"/>
                  </a:lnTo>
                  <a:lnTo>
                    <a:pt x="1134" y="409"/>
                  </a:lnTo>
                  <a:lnTo>
                    <a:pt x="1224" y="454"/>
                  </a:lnTo>
                  <a:lnTo>
                    <a:pt x="1179" y="545"/>
                  </a:lnTo>
                  <a:lnTo>
                    <a:pt x="1270" y="590"/>
                  </a:lnTo>
                  <a:lnTo>
                    <a:pt x="1315" y="817"/>
                  </a:lnTo>
                  <a:lnTo>
                    <a:pt x="1315" y="907"/>
                  </a:lnTo>
                  <a:lnTo>
                    <a:pt x="0" y="862"/>
                  </a:lnTo>
                  <a:close/>
                </a:path>
              </a:pathLst>
            </a:custGeom>
            <a:solidFill>
              <a:srgbClr val="000000"/>
            </a:solidFill>
            <a:ln w="9525">
              <a:no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pic>
          <p:nvPicPr>
            <p:cNvPr id="13" name="Picture 6" descr="2f3"/>
            <p:cNvPicPr>
              <a:picLocks noChangeAspect="1" noChangeArrowheads="1" noCrop="1"/>
            </p:cNvPicPr>
            <p:nvPr/>
          </p:nvPicPr>
          <p:blipFill>
            <a:blip r:embed="rId3" cstate="print"/>
            <a:srcRect/>
            <a:stretch>
              <a:fillRect/>
            </a:stretch>
          </p:blipFill>
          <p:spPr bwMode="auto">
            <a:xfrm>
              <a:off x="1837" y="3203"/>
              <a:ext cx="1303" cy="914"/>
            </a:xfrm>
            <a:prstGeom prst="rect">
              <a:avLst/>
            </a:prstGeom>
            <a:noFill/>
          </p:spPr>
        </p:pic>
      </p:grpSp>
      <p:pic>
        <p:nvPicPr>
          <p:cNvPr id="14" name="ODDDDD.png" descr="C:\Users\isguvenligi1\Desktop\ODDDDD.png"/>
          <p:cNvPicPr>
            <a:picLocks noChangeAspect="1"/>
          </p:cNvPicPr>
          <p:nvPr/>
        </p:nvPicPr>
        <p:blipFill>
          <a:blip r:embed="rId4">
            <a:extLst/>
          </a:blip>
          <a:stretch>
            <a:fillRect/>
          </a:stretch>
        </p:blipFill>
        <p:spPr>
          <a:xfrm>
            <a:off x="1670343" y="1462452"/>
            <a:ext cx="1419244" cy="1364475"/>
          </a:xfrm>
          <a:prstGeom prst="rect">
            <a:avLst/>
          </a:prstGeom>
          <a:ln w="12700">
            <a:miter lim="400000"/>
          </a:ln>
        </p:spPr>
      </p:pic>
      <p:pic>
        <p:nvPicPr>
          <p:cNvPr id="15" name="imagesX0E2COTI.jpg" descr="C:\Users\isguvenligi1\Desktop\imagesX0E2COTI.jpg"/>
          <p:cNvPicPr>
            <a:picLocks noChangeAspect="1"/>
          </p:cNvPicPr>
          <p:nvPr/>
        </p:nvPicPr>
        <p:blipFill>
          <a:blip r:embed="rId5">
            <a:extLst/>
          </a:blip>
          <a:srcRect l="16667" r="33332" b="28601"/>
          <a:stretch>
            <a:fillRect/>
          </a:stretch>
        </p:blipFill>
        <p:spPr>
          <a:xfrm>
            <a:off x="6415311" y="1686227"/>
            <a:ext cx="1100153" cy="1140700"/>
          </a:xfrm>
          <a:prstGeom prst="rect">
            <a:avLst/>
          </a:prstGeom>
          <a:ln w="12700">
            <a:miter lim="400000"/>
          </a:ln>
        </p:spPr>
      </p:pic>
      <p:pic>
        <p:nvPicPr>
          <p:cNvPr id="16" name="imagesN9N02EM9.jpg" descr="C:\Users\isguvenligi1\Desktop\imagesN9N02EM9.jpg"/>
          <p:cNvPicPr>
            <a:picLocks noChangeAspect="1"/>
          </p:cNvPicPr>
          <p:nvPr/>
        </p:nvPicPr>
        <p:blipFill>
          <a:blip r:embed="rId6">
            <a:extLst/>
          </a:blip>
          <a:stretch>
            <a:fillRect/>
          </a:stretch>
        </p:blipFill>
        <p:spPr>
          <a:xfrm>
            <a:off x="7770454" y="4005064"/>
            <a:ext cx="1223963" cy="2088231"/>
          </a:xfrm>
          <a:prstGeom prst="rect">
            <a:avLst/>
          </a:prstGeom>
          <a:ln w="12700">
            <a:miter lim="400000"/>
          </a:ln>
        </p:spPr>
      </p:pic>
      <p:sp>
        <p:nvSpPr>
          <p:cNvPr id="17" name="Shape 323"/>
          <p:cNvSpPr/>
          <p:nvPr/>
        </p:nvSpPr>
        <p:spPr>
          <a:xfrm>
            <a:off x="363271" y="3571436"/>
            <a:ext cx="1657584"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7200" b="1">
                <a:solidFill>
                  <a:srgbClr val="0C9B74"/>
                </a:solidFill>
                <a:latin typeface="Times New Roman"/>
                <a:ea typeface="Times New Roman"/>
                <a:cs typeface="Times New Roman"/>
                <a:sym typeface="Times New Roman"/>
              </a:defRPr>
            </a:pPr>
            <a:r>
              <a:rPr sz="8800" dirty="0"/>
              <a:t>O</a:t>
            </a:r>
            <a:r>
              <a:rPr sz="8800" baseline="-25000" dirty="0"/>
              <a:t>2</a:t>
            </a:r>
          </a:p>
        </p:txBody>
      </p:sp>
      <p:pic>
        <p:nvPicPr>
          <p:cNvPr id="18" name="Picture 22" descr="http://www.matsigorta.com.tr/userfiles/tupga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7" y="1340733"/>
            <a:ext cx="1398080" cy="14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flame4"/>
          <p:cNvPicPr>
            <a:picLocks noChangeAspect="1" noChangeArrowheads="1" noCrop="1"/>
          </p:cNvPicPr>
          <p:nvPr/>
        </p:nvPicPr>
        <p:blipFill>
          <a:blip r:embed="rId8" cstate="print"/>
          <a:srcRect/>
          <a:stretch>
            <a:fillRect/>
          </a:stretch>
        </p:blipFill>
        <p:spPr bwMode="auto">
          <a:xfrm>
            <a:off x="2020855" y="1031392"/>
            <a:ext cx="462914" cy="1225185"/>
          </a:xfrm>
          <a:prstGeom prst="rect">
            <a:avLst/>
          </a:prstGeom>
          <a:noFill/>
        </p:spPr>
      </p:pic>
      <p:pic>
        <p:nvPicPr>
          <p:cNvPr id="23" name="Picture 6" descr="flame4"/>
          <p:cNvPicPr>
            <a:picLocks noChangeAspect="1" noChangeArrowheads="1" noCrop="1"/>
          </p:cNvPicPr>
          <p:nvPr/>
        </p:nvPicPr>
        <p:blipFill>
          <a:blip r:embed="rId8" cstate="print"/>
          <a:srcRect/>
          <a:stretch>
            <a:fillRect/>
          </a:stretch>
        </p:blipFill>
        <p:spPr bwMode="auto">
          <a:xfrm>
            <a:off x="6540338" y="900757"/>
            <a:ext cx="850097" cy="1031392"/>
          </a:xfrm>
          <a:prstGeom prst="rect">
            <a:avLst/>
          </a:prstGeom>
          <a:noFill/>
        </p:spPr>
      </p:pic>
      <p:pic>
        <p:nvPicPr>
          <p:cNvPr id="24" name="Picture 6" descr="flame4"/>
          <p:cNvPicPr>
            <a:picLocks noChangeAspect="1" noChangeArrowheads="1" noCrop="1"/>
          </p:cNvPicPr>
          <p:nvPr/>
        </p:nvPicPr>
        <p:blipFill>
          <a:blip r:embed="rId8" cstate="print"/>
          <a:srcRect/>
          <a:stretch>
            <a:fillRect/>
          </a:stretch>
        </p:blipFill>
        <p:spPr bwMode="auto">
          <a:xfrm>
            <a:off x="8076383" y="-243408"/>
            <a:ext cx="384049" cy="1604475"/>
          </a:xfrm>
          <a:prstGeom prst="rect">
            <a:avLst/>
          </a:prstGeom>
          <a:noFill/>
        </p:spPr>
      </p:pic>
      <p:pic>
        <p:nvPicPr>
          <p:cNvPr id="25" name="Picture 6" descr="flame4"/>
          <p:cNvPicPr>
            <a:picLocks noChangeAspect="1" noChangeArrowheads="1" noCrop="1"/>
          </p:cNvPicPr>
          <p:nvPr/>
        </p:nvPicPr>
        <p:blipFill>
          <a:blip r:embed="rId8" cstate="print"/>
          <a:srcRect/>
          <a:stretch>
            <a:fillRect/>
          </a:stretch>
        </p:blipFill>
        <p:spPr bwMode="auto">
          <a:xfrm>
            <a:off x="3851921" y="1928665"/>
            <a:ext cx="1584176" cy="1284311"/>
          </a:xfrm>
          <a:prstGeom prst="rect">
            <a:avLst/>
          </a:prstGeom>
          <a:noFill/>
        </p:spPr>
      </p:pic>
      <p:sp>
        <p:nvSpPr>
          <p:cNvPr id="20"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13</a:t>
            </a:fld>
            <a:endParaRPr lang="tr-T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wheel(1)">
                                      <p:cBhvr>
                                        <p:cTn id="7" dur="20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wheel(1)">
                                      <p:cBhvr>
                                        <p:cTn id="12" dur="2000"/>
                                        <p:tgtEl>
                                          <p:spTgt spid="30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1)">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306"/>
                                        </p:tgtEl>
                                        <p:attrNameLst>
                                          <p:attrName>style.visibility</p:attrName>
                                        </p:attrNameLst>
                                      </p:cBhvr>
                                      <p:to>
                                        <p:strVal val="visible"/>
                                      </p:to>
                                    </p:set>
                                    <p:animEffect transition="in" filter="wheel(1)">
                                      <p:cBhvr>
                                        <p:cTn id="62" dur="2000"/>
                                        <p:tgtEl>
                                          <p:spTgt spid="30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heel(1)">
                                      <p:cBhvr>
                                        <p:cTn id="72" dur="2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307" grpId="0" animBg="1"/>
      <p:bldP spid="9" grpId="0" animBg="1"/>
      <p:bldP spid="10" grpId="0" animBg="1"/>
      <p:bldP spid="1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9"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921" name="Shape 921"/>
          <p:cNvSpPr/>
          <p:nvPr/>
        </p:nvSpPr>
        <p:spPr>
          <a:xfrm>
            <a:off x="468312" y="1557337"/>
            <a:ext cx="8064501" cy="34137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1900"/>
              </a:spcBef>
              <a:defRPr sz="3200" b="1">
                <a:solidFill>
                  <a:srgbClr val="FF0000"/>
                </a:solidFill>
              </a:defRPr>
            </a:pPr>
            <a:r>
              <a:rPr dirty="0"/>
              <a:t>	Yangın Söndürme Cihazları;</a:t>
            </a:r>
          </a:p>
          <a:p>
            <a:pPr algn="just">
              <a:spcBef>
                <a:spcPts val="1900"/>
              </a:spcBef>
              <a:buSzPct val="100000"/>
              <a:buFont typeface="Wingdings"/>
              <a:buChar char="❑"/>
              <a:defRPr sz="3200" b="1">
                <a:solidFill>
                  <a:srgbClr val="546422"/>
                </a:solidFill>
              </a:defRPr>
            </a:pPr>
            <a:r>
              <a:rPr dirty="0"/>
              <a:t>1- Portatif Yangın Söndürme Cihazları</a:t>
            </a:r>
          </a:p>
          <a:p>
            <a:pPr algn="just">
              <a:spcBef>
                <a:spcPts val="1900"/>
              </a:spcBef>
              <a:buSzPct val="100000"/>
              <a:buFont typeface="Wingdings"/>
              <a:buChar char="❑"/>
              <a:defRPr sz="3200" b="1">
                <a:solidFill>
                  <a:srgbClr val="546422"/>
                </a:solidFill>
              </a:defRPr>
            </a:pPr>
            <a:r>
              <a:rPr dirty="0"/>
              <a:t> 2-Yangın Dolapları</a:t>
            </a:r>
          </a:p>
          <a:p>
            <a:pPr algn="just">
              <a:spcBef>
                <a:spcPts val="1900"/>
              </a:spcBef>
              <a:buSzPct val="100000"/>
              <a:buFont typeface="Wingdings"/>
              <a:buChar char="❑"/>
              <a:defRPr sz="3200" b="1">
                <a:solidFill>
                  <a:srgbClr val="546422"/>
                </a:solidFill>
              </a:defRPr>
            </a:pPr>
            <a:r>
              <a:rPr dirty="0"/>
              <a:t> 3-Sprinkler Yangın Söndürme Sistemi</a:t>
            </a:r>
          </a:p>
          <a:p>
            <a:pPr algn="just">
              <a:spcBef>
                <a:spcPts val="1000"/>
              </a:spcBef>
              <a:defRPr sz="3200" b="1">
                <a:solidFill>
                  <a:srgbClr val="FF0000"/>
                </a:solidFill>
              </a:defRPr>
            </a:pPr>
            <a:endParaRPr dirty="0"/>
          </a:p>
        </p:txBody>
      </p:sp>
      <p:sp>
        <p:nvSpPr>
          <p:cNvPr id="3" name="Slayt Numarası Yer Tutucusu 2"/>
          <p:cNvSpPr>
            <a:spLocks noGrp="1"/>
          </p:cNvSpPr>
          <p:nvPr>
            <p:ph type="sldNum" sz="quarter" idx="2"/>
          </p:nvPr>
        </p:nvSpPr>
        <p:spPr/>
        <p:txBody>
          <a:bodyPr/>
          <a:lstStyle/>
          <a:p>
            <a:fld id="{86CB4B4D-7CA3-9044-876B-883B54F8677D}" type="slidenum">
              <a:rPr lang="tr-TR" smtClean="0"/>
              <a:t>130</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4" name="Shape 924"/>
          <p:cNvSpPr/>
          <p:nvPr/>
        </p:nvSpPr>
        <p:spPr>
          <a:xfrm>
            <a:off x="503237" y="547687"/>
            <a:ext cx="8064501"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spcBef>
                <a:spcPts val="1900"/>
              </a:spcBef>
              <a:defRPr sz="3200" b="1">
                <a:solidFill>
                  <a:srgbClr val="546422"/>
                </a:solidFill>
              </a:defRPr>
            </a:lvl1pPr>
          </a:lstStyle>
          <a:p>
            <a:r>
              <a:rPr dirty="0"/>
              <a:t>	1 - Yangın Söndürme Tüpü</a:t>
            </a:r>
          </a:p>
        </p:txBody>
      </p:sp>
      <p:pic>
        <p:nvPicPr>
          <p:cNvPr id="925" name="untitled.png" descr="C:\Users\isguvenligi1\Desktop\untitled.png"/>
          <p:cNvPicPr>
            <a:picLocks noChangeAspect="1"/>
          </p:cNvPicPr>
          <p:nvPr/>
        </p:nvPicPr>
        <p:blipFill>
          <a:blip r:embed="rId2">
            <a:extLst/>
          </a:blip>
          <a:srcRect b="8621"/>
          <a:stretch>
            <a:fillRect/>
          </a:stretch>
        </p:blipFill>
        <p:spPr>
          <a:xfrm>
            <a:off x="1595437" y="1411287"/>
            <a:ext cx="5778501" cy="4608513"/>
          </a:xfrm>
          <a:prstGeom prst="rect">
            <a:avLst/>
          </a:prstGeom>
          <a:ln w="76200">
            <a:solidFill>
              <a:srgbClr val="000000"/>
            </a:solidFill>
          </a:ln>
        </p:spPr>
      </p:pic>
      <p:sp>
        <p:nvSpPr>
          <p:cNvPr id="3" name="Slayt Numarası Yer Tutucusu 2"/>
          <p:cNvSpPr>
            <a:spLocks noGrp="1"/>
          </p:cNvSpPr>
          <p:nvPr>
            <p:ph type="sldNum" sz="quarter" idx="2"/>
          </p:nvPr>
        </p:nvSpPr>
        <p:spPr/>
        <p:txBody>
          <a:bodyPr/>
          <a:lstStyle/>
          <a:p>
            <a:fld id="{86CB4B4D-7CA3-9044-876B-883B54F8677D}" type="slidenum">
              <a:rPr lang="tr-TR" smtClean="0"/>
              <a:t>131</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132</a:t>
            </a:fld>
            <a:endParaRPr lang="tr-TR" dirty="0"/>
          </a:p>
        </p:txBody>
      </p:sp>
      <p:sp>
        <p:nvSpPr>
          <p:cNvPr id="3" name="Shape 927"/>
          <p:cNvSpPr/>
          <p:nvPr/>
        </p:nvSpPr>
        <p:spPr>
          <a:xfrm>
            <a:off x="1304329" y="572691"/>
            <a:ext cx="6535342" cy="2049781"/>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a:defRPr sz="3400" b="1">
                <a:solidFill>
                  <a:srgbClr val="FF2600"/>
                </a:solidFill>
                <a:latin typeface="Arial Narrow"/>
                <a:ea typeface="Arial Narrow"/>
                <a:cs typeface="Arial Narrow"/>
                <a:sym typeface="Arial Narrow"/>
              </a:defRPr>
            </a:pPr>
            <a:r>
              <a:rPr dirty="0"/>
              <a:t>YANGIN   SÖNDÜRME   CİHAZLARININ </a:t>
            </a:r>
            <a:endParaRPr sz="2400" dirty="0">
              <a:latin typeface="Times New Roman"/>
              <a:ea typeface="Times New Roman"/>
              <a:cs typeface="Times New Roman"/>
              <a:sym typeface="Times New Roman"/>
            </a:endParaRPr>
          </a:p>
          <a:p>
            <a:pPr algn="ctr">
              <a:defRPr sz="3400" b="1">
                <a:solidFill>
                  <a:srgbClr val="FF2600"/>
                </a:solidFill>
                <a:latin typeface="Arial Narrow"/>
                <a:ea typeface="Arial Narrow"/>
                <a:cs typeface="Arial Narrow"/>
                <a:sym typeface="Arial Narrow"/>
              </a:defRPr>
            </a:pPr>
            <a:r>
              <a:rPr dirty="0"/>
              <a:t>KULLANILMASINI     BİLİYOR MUSUNUZ ? </a:t>
            </a:r>
          </a:p>
        </p:txBody>
      </p:sp>
      <p:pic>
        <p:nvPicPr>
          <p:cNvPr id="4" name="image116.png"/>
          <p:cNvPicPr>
            <a:picLocks noChangeAspect="1"/>
          </p:cNvPicPr>
          <p:nvPr/>
        </p:nvPicPr>
        <p:blipFill>
          <a:blip r:embed="rId2">
            <a:extLst/>
          </a:blip>
          <a:stretch>
            <a:fillRect/>
          </a:stretch>
        </p:blipFill>
        <p:spPr>
          <a:xfrm>
            <a:off x="251520" y="1835570"/>
            <a:ext cx="1494402" cy="3968422"/>
          </a:xfrm>
          <a:prstGeom prst="rect">
            <a:avLst/>
          </a:prstGeom>
          <a:ln w="12700">
            <a:miter lim="400000"/>
          </a:ln>
        </p:spPr>
      </p:pic>
      <p:pic>
        <p:nvPicPr>
          <p:cNvPr id="5" name="image117.png"/>
          <p:cNvPicPr>
            <a:picLocks noChangeAspect="1"/>
          </p:cNvPicPr>
          <p:nvPr/>
        </p:nvPicPr>
        <p:blipFill>
          <a:blip r:embed="rId3">
            <a:extLst/>
          </a:blip>
          <a:stretch>
            <a:fillRect/>
          </a:stretch>
        </p:blipFill>
        <p:spPr>
          <a:xfrm>
            <a:off x="2123728" y="2334280"/>
            <a:ext cx="1362423" cy="3277474"/>
          </a:xfrm>
          <a:prstGeom prst="rect">
            <a:avLst/>
          </a:prstGeom>
          <a:ln w="12700">
            <a:miter lim="400000"/>
          </a:ln>
        </p:spPr>
      </p:pic>
      <p:pic>
        <p:nvPicPr>
          <p:cNvPr id="6" name="image118.png"/>
          <p:cNvPicPr>
            <a:picLocks noChangeAspect="1"/>
          </p:cNvPicPr>
          <p:nvPr/>
        </p:nvPicPr>
        <p:blipFill>
          <a:blip r:embed="rId4">
            <a:extLst/>
          </a:blip>
          <a:stretch>
            <a:fillRect/>
          </a:stretch>
        </p:blipFill>
        <p:spPr>
          <a:xfrm>
            <a:off x="3851920" y="3000552"/>
            <a:ext cx="805954" cy="2571972"/>
          </a:xfrm>
          <a:prstGeom prst="rect">
            <a:avLst/>
          </a:prstGeom>
          <a:ln w="12700">
            <a:miter lim="400000"/>
          </a:ln>
        </p:spPr>
      </p:pic>
      <p:pic>
        <p:nvPicPr>
          <p:cNvPr id="7" name="image119.png"/>
          <p:cNvPicPr>
            <a:picLocks noChangeAspect="1"/>
          </p:cNvPicPr>
          <p:nvPr/>
        </p:nvPicPr>
        <p:blipFill>
          <a:blip r:embed="rId5">
            <a:extLst/>
          </a:blip>
          <a:stretch>
            <a:fillRect/>
          </a:stretch>
        </p:blipFill>
        <p:spPr>
          <a:xfrm>
            <a:off x="7274137" y="1798440"/>
            <a:ext cx="1131068" cy="3813314"/>
          </a:xfrm>
          <a:prstGeom prst="rect">
            <a:avLst/>
          </a:prstGeom>
          <a:ln w="12700">
            <a:miter lim="400000"/>
          </a:ln>
        </p:spPr>
      </p:pic>
      <p:pic>
        <p:nvPicPr>
          <p:cNvPr id="8" name="image120.png"/>
          <p:cNvPicPr>
            <a:picLocks noChangeAspect="1"/>
          </p:cNvPicPr>
          <p:nvPr/>
        </p:nvPicPr>
        <p:blipFill>
          <a:blip r:embed="rId6">
            <a:extLst/>
          </a:blip>
          <a:stretch>
            <a:fillRect/>
          </a:stretch>
        </p:blipFill>
        <p:spPr>
          <a:xfrm>
            <a:off x="5034733" y="2645506"/>
            <a:ext cx="800102" cy="3087750"/>
          </a:xfrm>
          <a:prstGeom prst="rect">
            <a:avLst/>
          </a:prstGeom>
          <a:ln w="12700">
            <a:miter lim="400000"/>
          </a:ln>
        </p:spPr>
      </p:pic>
      <p:pic>
        <p:nvPicPr>
          <p:cNvPr id="9" name="image121.png"/>
          <p:cNvPicPr>
            <a:picLocks noChangeAspect="1"/>
          </p:cNvPicPr>
          <p:nvPr/>
        </p:nvPicPr>
        <p:blipFill>
          <a:blip r:embed="rId7">
            <a:extLst/>
          </a:blip>
          <a:stretch>
            <a:fillRect/>
          </a:stretch>
        </p:blipFill>
        <p:spPr>
          <a:xfrm>
            <a:off x="6187977" y="3165698"/>
            <a:ext cx="976311" cy="2279526"/>
          </a:xfrm>
          <a:prstGeom prst="rect">
            <a:avLst/>
          </a:prstGeom>
          <a:ln w="12700">
            <a:miter lim="400000"/>
          </a:ln>
        </p:spPr>
      </p:pic>
    </p:spTree>
    <p:extLst>
      <p:ext uri="{BB962C8B-B14F-4D97-AF65-F5344CB8AC3E}">
        <p14:creationId xmlns:p14="http://schemas.microsoft.com/office/powerpoint/2010/main" val="3613021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p:tmAbs val="0"/>
                                  </p:iterate>
                                  <p:childTnLst>
                                    <p:set>
                                      <p:cBhvr>
                                        <p:cTn id="17" fill="hold"/>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iterate>
                                    <p:tmAbs val="0"/>
                                  </p:iterate>
                                  <p:childTnLst>
                                    <p:set>
                                      <p:cBhvr>
                                        <p:cTn id="23" fill="hold"/>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iterate>
                                    <p:tmAbs val="0"/>
                                  </p:iterate>
                                  <p:childTnLst>
                                    <p:set>
                                      <p:cBhvr>
                                        <p:cTn id="29" fill="hold"/>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p:tmAbs val="0"/>
                                  </p:iterate>
                                  <p:childTnLst>
                                    <p:set>
                                      <p:cBhvr>
                                        <p:cTn id="35" fill="hold"/>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iterate>
                                    <p:tmAbs val="0"/>
                                  </p:iterate>
                                  <p:childTnLst>
                                    <p:set>
                                      <p:cBhvr>
                                        <p:cTn id="41" fill="hold"/>
                                        <p:tgtEl>
                                          <p:spTgt spid="9"/>
                                        </p:tgtEl>
                                        <p:attrNameLst>
                                          <p:attrName>style.visibility</p:attrName>
                                        </p:attrNameLst>
                                      </p:cBhvr>
                                      <p:to>
                                        <p:strVal val="visible"/>
                                      </p:to>
                                    </p:set>
                                    <p:anim calcmode="lin" valueType="num">
                                      <p:cBhvr>
                                        <p:cTn id="42" dur="500" fill="hold"/>
                                        <p:tgtEl>
                                          <p:spTgt spid="9"/>
                                        </p:tgtEl>
                                        <p:attrNameLst>
                                          <p:attrName>ppt_x</p:attrName>
                                        </p:attrNameLst>
                                      </p:cBhvr>
                                      <p:tavLst>
                                        <p:tav tm="0">
                                          <p:val>
                                            <p:strVal val="1+#ppt_w/2"/>
                                          </p:val>
                                        </p:tav>
                                        <p:tav tm="100000">
                                          <p:val>
                                            <p:strVal val="#ppt_x"/>
                                          </p:val>
                                        </p:tav>
                                      </p:tavLst>
                                    </p:anim>
                                    <p:anim calcmode="lin" valueType="num">
                                      <p:cBhvr>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P spid="7" grpId="0" animBg="1" advAuto="0"/>
      <p:bldP spid="8" grpId="0" animBg="1" advAuto="0"/>
      <p:bldP spid="9"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133</a:t>
            </a:fld>
            <a:endParaRPr lang="tr-TR" dirty="0"/>
          </a:p>
        </p:txBody>
      </p:sp>
      <p:pic>
        <p:nvPicPr>
          <p:cNvPr id="3" name="image140.jpg"/>
          <p:cNvPicPr>
            <a:picLocks noChangeAspect="1"/>
          </p:cNvPicPr>
          <p:nvPr/>
        </p:nvPicPr>
        <p:blipFill>
          <a:blip r:embed="rId2">
            <a:extLst/>
          </a:blip>
          <a:stretch>
            <a:fillRect/>
          </a:stretch>
        </p:blipFill>
        <p:spPr>
          <a:xfrm>
            <a:off x="487484" y="2258302"/>
            <a:ext cx="2416513" cy="1881792"/>
          </a:xfrm>
          <a:prstGeom prst="rect">
            <a:avLst/>
          </a:prstGeom>
          <a:ln w="12700">
            <a:miter lim="400000"/>
          </a:ln>
        </p:spPr>
      </p:pic>
      <p:sp>
        <p:nvSpPr>
          <p:cNvPr id="4" name="Shape 937"/>
          <p:cNvSpPr/>
          <p:nvPr/>
        </p:nvSpPr>
        <p:spPr>
          <a:xfrm>
            <a:off x="577528" y="1581969"/>
            <a:ext cx="3540367" cy="746356"/>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200" b="1">
                <a:solidFill>
                  <a:srgbClr val="FF0000"/>
                </a:solidFill>
                <a:latin typeface="+mj-lt"/>
                <a:ea typeface="+mj-ea"/>
                <a:cs typeface="+mj-cs"/>
                <a:sym typeface="Calibri"/>
              </a:defRPr>
            </a:pPr>
            <a:r>
              <a:rPr dirty="0"/>
              <a:t>Basınç göstergesini kontrol et</a:t>
            </a:r>
            <a:r>
              <a:rPr b="0" dirty="0"/>
              <a:t> .</a:t>
            </a:r>
          </a:p>
        </p:txBody>
      </p:sp>
      <p:sp>
        <p:nvSpPr>
          <p:cNvPr id="5" name="Shape 938"/>
          <p:cNvSpPr txBox="1">
            <a:spLocks/>
          </p:cNvSpPr>
          <p:nvPr/>
        </p:nvSpPr>
        <p:spPr>
          <a:xfrm>
            <a:off x="1347947" y="963653"/>
            <a:ext cx="6737176" cy="646336"/>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ctr">
            <a:normAutofit/>
          </a:bodyPr>
          <a:lstStyle>
            <a:lvl1pPr marL="0" marR="0" indent="0" algn="l" defTabSz="630936" rtl="0" latinLnBrk="0">
              <a:lnSpc>
                <a:spcPct val="90000"/>
              </a:lnSpc>
              <a:spcBef>
                <a:spcPts val="0"/>
              </a:spcBef>
              <a:spcAft>
                <a:spcPts val="0"/>
              </a:spcAft>
              <a:buClrTx/>
              <a:buSzTx/>
              <a:buFontTx/>
              <a:buNone/>
              <a:tabLst/>
              <a:defRPr sz="2898" b="1"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t>YANGIN SÖNDÜRME TÜPÜ KULLANIMI</a:t>
            </a:r>
            <a:endParaRPr lang="tr-TR" dirty="0"/>
          </a:p>
        </p:txBody>
      </p:sp>
      <p:pic>
        <p:nvPicPr>
          <p:cNvPr id="6" name="image141.png"/>
          <p:cNvPicPr>
            <a:picLocks noChangeAspect="1"/>
          </p:cNvPicPr>
          <p:nvPr/>
        </p:nvPicPr>
        <p:blipFill>
          <a:blip r:embed="rId3">
            <a:extLst/>
          </a:blip>
          <a:stretch>
            <a:fillRect/>
          </a:stretch>
        </p:blipFill>
        <p:spPr>
          <a:xfrm>
            <a:off x="474524" y="4357522"/>
            <a:ext cx="2498395" cy="1724714"/>
          </a:xfrm>
          <a:prstGeom prst="rect">
            <a:avLst/>
          </a:prstGeom>
          <a:ln w="12700">
            <a:miter lim="400000"/>
          </a:ln>
        </p:spPr>
      </p:pic>
      <p:pic>
        <p:nvPicPr>
          <p:cNvPr id="7" name="image142.png"/>
          <p:cNvPicPr>
            <a:picLocks noChangeAspect="1"/>
          </p:cNvPicPr>
          <p:nvPr/>
        </p:nvPicPr>
        <p:blipFill>
          <a:blip r:embed="rId4">
            <a:extLst/>
          </a:blip>
          <a:stretch>
            <a:fillRect/>
          </a:stretch>
        </p:blipFill>
        <p:spPr>
          <a:xfrm>
            <a:off x="3504724" y="2256582"/>
            <a:ext cx="2230557" cy="1883512"/>
          </a:xfrm>
          <a:prstGeom prst="rect">
            <a:avLst/>
          </a:prstGeom>
          <a:ln w="12700">
            <a:miter lim="400000"/>
          </a:ln>
        </p:spPr>
      </p:pic>
      <p:pic>
        <p:nvPicPr>
          <p:cNvPr id="8" name="image143.png"/>
          <p:cNvPicPr>
            <a:picLocks noChangeAspect="1"/>
          </p:cNvPicPr>
          <p:nvPr/>
        </p:nvPicPr>
        <p:blipFill>
          <a:blip r:embed="rId5">
            <a:extLst/>
          </a:blip>
          <a:stretch>
            <a:fillRect/>
          </a:stretch>
        </p:blipFill>
        <p:spPr>
          <a:xfrm>
            <a:off x="6160920" y="2240255"/>
            <a:ext cx="2443528" cy="1917292"/>
          </a:xfrm>
          <a:prstGeom prst="rect">
            <a:avLst/>
          </a:prstGeom>
          <a:ln w="12700">
            <a:miter lim="400000"/>
          </a:ln>
        </p:spPr>
      </p:pic>
      <p:pic>
        <p:nvPicPr>
          <p:cNvPr id="9" name="image144.png"/>
          <p:cNvPicPr>
            <a:picLocks noChangeAspect="1"/>
          </p:cNvPicPr>
          <p:nvPr/>
        </p:nvPicPr>
        <p:blipFill>
          <a:blip r:embed="rId6">
            <a:extLst/>
          </a:blip>
          <a:stretch>
            <a:fillRect/>
          </a:stretch>
        </p:blipFill>
        <p:spPr>
          <a:xfrm>
            <a:off x="3537619" y="4357522"/>
            <a:ext cx="2198723" cy="1724713"/>
          </a:xfrm>
          <a:prstGeom prst="rect">
            <a:avLst/>
          </a:prstGeom>
          <a:ln w="12700">
            <a:miter lim="400000"/>
          </a:ln>
        </p:spPr>
      </p:pic>
      <p:pic>
        <p:nvPicPr>
          <p:cNvPr id="10" name="image145.jpg"/>
          <p:cNvPicPr>
            <a:picLocks noChangeAspect="1"/>
          </p:cNvPicPr>
          <p:nvPr/>
        </p:nvPicPr>
        <p:blipFill>
          <a:blip r:embed="rId7">
            <a:extLst/>
          </a:blip>
          <a:stretch>
            <a:fillRect/>
          </a:stretch>
        </p:blipFill>
        <p:spPr>
          <a:xfrm>
            <a:off x="6160920" y="4360202"/>
            <a:ext cx="2443528" cy="1805102"/>
          </a:xfrm>
          <a:prstGeom prst="rect">
            <a:avLst/>
          </a:prstGeom>
          <a:ln w="12700">
            <a:miter lim="400000"/>
          </a:ln>
        </p:spPr>
      </p:pic>
    </p:spTree>
    <p:extLst>
      <p:ext uri="{BB962C8B-B14F-4D97-AF65-F5344CB8AC3E}">
        <p14:creationId xmlns:p14="http://schemas.microsoft.com/office/powerpoint/2010/main" val="735341415"/>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134</a:t>
            </a:fld>
            <a:endParaRPr lang="tr-TR" dirty="0"/>
          </a:p>
        </p:txBody>
      </p:sp>
      <p:grpSp>
        <p:nvGrpSpPr>
          <p:cNvPr id="3" name="Group 950"/>
          <p:cNvGrpSpPr/>
          <p:nvPr/>
        </p:nvGrpSpPr>
        <p:grpSpPr>
          <a:xfrm>
            <a:off x="1128712" y="1902915"/>
            <a:ext cx="2000251" cy="1257301"/>
            <a:chOff x="0" y="0"/>
            <a:chExt cx="2000250" cy="1257299"/>
          </a:xfrm>
        </p:grpSpPr>
        <p:pic>
          <p:nvPicPr>
            <p:cNvPr id="4" name="image147.png"/>
            <p:cNvPicPr>
              <a:picLocks noChangeAspect="1"/>
            </p:cNvPicPr>
            <p:nvPr/>
          </p:nvPicPr>
          <p:blipFill>
            <a:blip r:embed="rId2">
              <a:extLst/>
            </a:blip>
            <a:stretch>
              <a:fillRect/>
            </a:stretch>
          </p:blipFill>
          <p:spPr>
            <a:xfrm>
              <a:off x="0" y="0"/>
              <a:ext cx="2000250" cy="306015"/>
            </a:xfrm>
            <a:prstGeom prst="rect">
              <a:avLst/>
            </a:prstGeom>
            <a:ln w="12700" cap="flat">
              <a:noFill/>
              <a:miter lim="400000"/>
            </a:ln>
            <a:effectLst/>
          </p:spPr>
        </p:pic>
        <p:pic>
          <p:nvPicPr>
            <p:cNvPr id="5" name="image148.png"/>
            <p:cNvPicPr>
              <a:picLocks noChangeAspect="1"/>
            </p:cNvPicPr>
            <p:nvPr/>
          </p:nvPicPr>
          <p:blipFill>
            <a:blip r:embed="rId3">
              <a:extLst/>
            </a:blip>
            <a:stretch>
              <a:fillRect/>
            </a:stretch>
          </p:blipFill>
          <p:spPr>
            <a:xfrm>
              <a:off x="0" y="306014"/>
              <a:ext cx="2000250" cy="316770"/>
            </a:xfrm>
            <a:prstGeom prst="rect">
              <a:avLst/>
            </a:prstGeom>
            <a:ln w="12700" cap="flat">
              <a:noFill/>
              <a:miter lim="400000"/>
            </a:ln>
            <a:effectLst/>
          </p:spPr>
        </p:pic>
        <p:pic>
          <p:nvPicPr>
            <p:cNvPr id="6" name="image149.png"/>
            <p:cNvPicPr>
              <a:picLocks noChangeAspect="1"/>
            </p:cNvPicPr>
            <p:nvPr/>
          </p:nvPicPr>
          <p:blipFill>
            <a:blip r:embed="rId4">
              <a:extLst/>
            </a:blip>
            <a:stretch>
              <a:fillRect/>
            </a:stretch>
          </p:blipFill>
          <p:spPr>
            <a:xfrm>
              <a:off x="0" y="622783"/>
              <a:ext cx="2000250" cy="317748"/>
            </a:xfrm>
            <a:prstGeom prst="rect">
              <a:avLst/>
            </a:prstGeom>
            <a:ln w="12700" cap="flat">
              <a:noFill/>
              <a:miter lim="400000"/>
            </a:ln>
            <a:effectLst/>
          </p:spPr>
        </p:pic>
        <p:pic>
          <p:nvPicPr>
            <p:cNvPr id="7" name="image150.png"/>
            <p:cNvPicPr>
              <a:picLocks noChangeAspect="1"/>
            </p:cNvPicPr>
            <p:nvPr/>
          </p:nvPicPr>
          <p:blipFill>
            <a:blip r:embed="rId5">
              <a:extLst/>
            </a:blip>
            <a:stretch>
              <a:fillRect/>
            </a:stretch>
          </p:blipFill>
          <p:spPr>
            <a:xfrm>
              <a:off x="0" y="940530"/>
              <a:ext cx="2000250" cy="316770"/>
            </a:xfrm>
            <a:prstGeom prst="rect">
              <a:avLst/>
            </a:prstGeom>
            <a:ln w="12700" cap="flat">
              <a:noFill/>
              <a:miter lim="400000"/>
            </a:ln>
            <a:effectLst/>
          </p:spPr>
        </p:pic>
      </p:grpSp>
      <p:grpSp>
        <p:nvGrpSpPr>
          <p:cNvPr id="8" name="Group 959"/>
          <p:cNvGrpSpPr/>
          <p:nvPr/>
        </p:nvGrpSpPr>
        <p:grpSpPr>
          <a:xfrm>
            <a:off x="1128712" y="3503115"/>
            <a:ext cx="2000251" cy="994173"/>
            <a:chOff x="0" y="0"/>
            <a:chExt cx="2000250" cy="994171"/>
          </a:xfrm>
        </p:grpSpPr>
        <p:pic>
          <p:nvPicPr>
            <p:cNvPr id="9" name="image151.png"/>
            <p:cNvPicPr>
              <a:picLocks noChangeAspect="1"/>
            </p:cNvPicPr>
            <p:nvPr/>
          </p:nvPicPr>
          <p:blipFill>
            <a:blip r:embed="rId6">
              <a:extLst/>
            </a:blip>
            <a:stretch>
              <a:fillRect/>
            </a:stretch>
          </p:blipFill>
          <p:spPr>
            <a:xfrm>
              <a:off x="0" y="0"/>
              <a:ext cx="2000250" cy="120667"/>
            </a:xfrm>
            <a:prstGeom prst="rect">
              <a:avLst/>
            </a:prstGeom>
            <a:ln w="12700" cap="flat">
              <a:noFill/>
              <a:miter lim="400000"/>
            </a:ln>
            <a:effectLst/>
          </p:spPr>
        </p:pic>
        <p:pic>
          <p:nvPicPr>
            <p:cNvPr id="10" name="image152.png"/>
            <p:cNvPicPr>
              <a:picLocks noChangeAspect="1"/>
            </p:cNvPicPr>
            <p:nvPr/>
          </p:nvPicPr>
          <p:blipFill>
            <a:blip r:embed="rId7">
              <a:extLst/>
            </a:blip>
            <a:stretch>
              <a:fillRect/>
            </a:stretch>
          </p:blipFill>
          <p:spPr>
            <a:xfrm>
              <a:off x="0" y="120666"/>
              <a:ext cx="2000250" cy="125221"/>
            </a:xfrm>
            <a:prstGeom prst="rect">
              <a:avLst/>
            </a:prstGeom>
            <a:ln w="12700" cap="flat">
              <a:noFill/>
              <a:miter lim="400000"/>
            </a:ln>
            <a:effectLst/>
          </p:spPr>
        </p:pic>
        <p:pic>
          <p:nvPicPr>
            <p:cNvPr id="11" name="image153.png"/>
            <p:cNvPicPr>
              <a:picLocks noChangeAspect="1"/>
            </p:cNvPicPr>
            <p:nvPr/>
          </p:nvPicPr>
          <p:blipFill>
            <a:blip r:embed="rId8">
              <a:extLst/>
            </a:blip>
            <a:stretch>
              <a:fillRect/>
            </a:stretch>
          </p:blipFill>
          <p:spPr>
            <a:xfrm>
              <a:off x="0" y="245886"/>
              <a:ext cx="2000250" cy="125980"/>
            </a:xfrm>
            <a:prstGeom prst="rect">
              <a:avLst/>
            </a:prstGeom>
            <a:ln w="12700" cap="flat">
              <a:noFill/>
              <a:miter lim="400000"/>
            </a:ln>
            <a:effectLst/>
          </p:spPr>
        </p:pic>
        <p:pic>
          <p:nvPicPr>
            <p:cNvPr id="12" name="image154.png"/>
            <p:cNvPicPr>
              <a:picLocks noChangeAspect="1"/>
            </p:cNvPicPr>
            <p:nvPr/>
          </p:nvPicPr>
          <p:blipFill>
            <a:blip r:embed="rId9">
              <a:extLst/>
            </a:blip>
            <a:stretch>
              <a:fillRect/>
            </a:stretch>
          </p:blipFill>
          <p:spPr>
            <a:xfrm>
              <a:off x="0" y="371865"/>
              <a:ext cx="2000250" cy="125221"/>
            </a:xfrm>
            <a:prstGeom prst="rect">
              <a:avLst/>
            </a:prstGeom>
            <a:ln w="12700" cap="flat">
              <a:noFill/>
              <a:miter lim="400000"/>
            </a:ln>
            <a:effectLst/>
          </p:spPr>
        </p:pic>
        <p:pic>
          <p:nvPicPr>
            <p:cNvPr id="13" name="image155.png"/>
            <p:cNvPicPr>
              <a:picLocks noChangeAspect="1"/>
            </p:cNvPicPr>
            <p:nvPr/>
          </p:nvPicPr>
          <p:blipFill>
            <a:blip r:embed="rId10">
              <a:extLst/>
            </a:blip>
            <a:stretch>
              <a:fillRect/>
            </a:stretch>
          </p:blipFill>
          <p:spPr>
            <a:xfrm>
              <a:off x="0" y="497085"/>
              <a:ext cx="2000250" cy="120668"/>
            </a:xfrm>
            <a:prstGeom prst="rect">
              <a:avLst/>
            </a:prstGeom>
            <a:ln w="12700" cap="flat">
              <a:noFill/>
              <a:miter lim="400000"/>
            </a:ln>
            <a:effectLst/>
          </p:spPr>
        </p:pic>
        <p:pic>
          <p:nvPicPr>
            <p:cNvPr id="14" name="image156.png"/>
            <p:cNvPicPr>
              <a:picLocks noChangeAspect="1"/>
            </p:cNvPicPr>
            <p:nvPr/>
          </p:nvPicPr>
          <p:blipFill>
            <a:blip r:embed="rId11">
              <a:extLst/>
            </a:blip>
            <a:stretch>
              <a:fillRect/>
            </a:stretch>
          </p:blipFill>
          <p:spPr>
            <a:xfrm>
              <a:off x="0" y="617752"/>
              <a:ext cx="2000250" cy="125221"/>
            </a:xfrm>
            <a:prstGeom prst="rect">
              <a:avLst/>
            </a:prstGeom>
            <a:ln w="12700" cap="flat">
              <a:noFill/>
              <a:miter lim="400000"/>
            </a:ln>
            <a:effectLst/>
          </p:spPr>
        </p:pic>
        <p:pic>
          <p:nvPicPr>
            <p:cNvPr id="15" name="image157.png"/>
            <p:cNvPicPr>
              <a:picLocks noChangeAspect="1"/>
            </p:cNvPicPr>
            <p:nvPr/>
          </p:nvPicPr>
          <p:blipFill>
            <a:blip r:embed="rId12">
              <a:extLst/>
            </a:blip>
            <a:stretch>
              <a:fillRect/>
            </a:stretch>
          </p:blipFill>
          <p:spPr>
            <a:xfrm>
              <a:off x="0" y="742972"/>
              <a:ext cx="2000250" cy="125221"/>
            </a:xfrm>
            <a:prstGeom prst="rect">
              <a:avLst/>
            </a:prstGeom>
            <a:ln w="12700" cap="flat">
              <a:noFill/>
              <a:miter lim="400000"/>
            </a:ln>
            <a:effectLst/>
          </p:spPr>
        </p:pic>
        <p:pic>
          <p:nvPicPr>
            <p:cNvPr id="16" name="image158.png"/>
            <p:cNvPicPr>
              <a:picLocks noChangeAspect="1"/>
            </p:cNvPicPr>
            <p:nvPr/>
          </p:nvPicPr>
          <p:blipFill>
            <a:blip r:embed="rId13">
              <a:extLst/>
            </a:blip>
            <a:stretch>
              <a:fillRect/>
            </a:stretch>
          </p:blipFill>
          <p:spPr>
            <a:xfrm>
              <a:off x="0" y="868192"/>
              <a:ext cx="2000250" cy="125980"/>
            </a:xfrm>
            <a:prstGeom prst="rect">
              <a:avLst/>
            </a:prstGeom>
            <a:ln w="12700" cap="flat">
              <a:noFill/>
              <a:miter lim="400000"/>
            </a:ln>
            <a:effectLst/>
          </p:spPr>
        </p:pic>
      </p:grpSp>
      <p:grpSp>
        <p:nvGrpSpPr>
          <p:cNvPr id="17" name="Group 964"/>
          <p:cNvGrpSpPr/>
          <p:nvPr/>
        </p:nvGrpSpPr>
        <p:grpSpPr>
          <a:xfrm>
            <a:off x="1128712" y="4781847"/>
            <a:ext cx="1943101" cy="1064420"/>
            <a:chOff x="0" y="0"/>
            <a:chExt cx="1943100" cy="1064418"/>
          </a:xfrm>
        </p:grpSpPr>
        <p:pic>
          <p:nvPicPr>
            <p:cNvPr id="18" name="image159.png"/>
            <p:cNvPicPr>
              <a:picLocks noChangeAspect="1"/>
            </p:cNvPicPr>
            <p:nvPr/>
          </p:nvPicPr>
          <p:blipFill>
            <a:blip r:embed="rId14">
              <a:extLst/>
            </a:blip>
            <a:stretch>
              <a:fillRect/>
            </a:stretch>
          </p:blipFill>
          <p:spPr>
            <a:xfrm>
              <a:off x="0" y="0"/>
              <a:ext cx="1943100" cy="259351"/>
            </a:xfrm>
            <a:prstGeom prst="rect">
              <a:avLst/>
            </a:prstGeom>
            <a:ln w="12700" cap="flat">
              <a:noFill/>
              <a:miter lim="400000"/>
            </a:ln>
            <a:effectLst/>
          </p:spPr>
        </p:pic>
        <p:pic>
          <p:nvPicPr>
            <p:cNvPr id="19" name="image160.png"/>
            <p:cNvPicPr>
              <a:picLocks noChangeAspect="1"/>
            </p:cNvPicPr>
            <p:nvPr/>
          </p:nvPicPr>
          <p:blipFill>
            <a:blip r:embed="rId15">
              <a:extLst/>
            </a:blip>
            <a:stretch>
              <a:fillRect/>
            </a:stretch>
          </p:blipFill>
          <p:spPr>
            <a:xfrm>
              <a:off x="0" y="259350"/>
              <a:ext cx="1943100" cy="268357"/>
            </a:xfrm>
            <a:prstGeom prst="rect">
              <a:avLst/>
            </a:prstGeom>
            <a:ln w="12700" cap="flat">
              <a:noFill/>
              <a:miter lim="400000"/>
            </a:ln>
            <a:effectLst/>
          </p:spPr>
        </p:pic>
        <p:pic>
          <p:nvPicPr>
            <p:cNvPr id="20" name="image161.png"/>
            <p:cNvPicPr>
              <a:picLocks noChangeAspect="1"/>
            </p:cNvPicPr>
            <p:nvPr/>
          </p:nvPicPr>
          <p:blipFill>
            <a:blip r:embed="rId16">
              <a:extLst/>
            </a:blip>
            <a:stretch>
              <a:fillRect/>
            </a:stretch>
          </p:blipFill>
          <p:spPr>
            <a:xfrm>
              <a:off x="0" y="527706"/>
              <a:ext cx="1943100" cy="268357"/>
            </a:xfrm>
            <a:prstGeom prst="rect">
              <a:avLst/>
            </a:prstGeom>
            <a:ln w="12700" cap="flat">
              <a:noFill/>
              <a:miter lim="400000"/>
            </a:ln>
            <a:effectLst/>
          </p:spPr>
        </p:pic>
        <p:pic>
          <p:nvPicPr>
            <p:cNvPr id="21" name="image162.png"/>
            <p:cNvPicPr>
              <a:picLocks noChangeAspect="1"/>
            </p:cNvPicPr>
            <p:nvPr/>
          </p:nvPicPr>
          <p:blipFill>
            <a:blip r:embed="rId17">
              <a:extLst/>
            </a:blip>
            <a:stretch>
              <a:fillRect/>
            </a:stretch>
          </p:blipFill>
          <p:spPr>
            <a:xfrm>
              <a:off x="0" y="796062"/>
              <a:ext cx="1943100" cy="268357"/>
            </a:xfrm>
            <a:prstGeom prst="rect">
              <a:avLst/>
            </a:prstGeom>
            <a:ln w="12700" cap="flat">
              <a:noFill/>
              <a:miter lim="400000"/>
            </a:ln>
            <a:effectLst/>
          </p:spPr>
        </p:pic>
      </p:grpSp>
      <p:pic>
        <p:nvPicPr>
          <p:cNvPr id="22" name="image163.jpg"/>
          <p:cNvPicPr>
            <a:picLocks noChangeAspect="1"/>
          </p:cNvPicPr>
          <p:nvPr/>
        </p:nvPicPr>
        <p:blipFill>
          <a:blip r:embed="rId18">
            <a:extLst/>
          </a:blip>
          <a:stretch>
            <a:fillRect/>
          </a:stretch>
        </p:blipFill>
        <p:spPr>
          <a:xfrm>
            <a:off x="4957762" y="4760415"/>
            <a:ext cx="1600201" cy="1143001"/>
          </a:xfrm>
          <a:prstGeom prst="rect">
            <a:avLst/>
          </a:prstGeom>
          <a:ln w="12700">
            <a:miter lim="400000"/>
          </a:ln>
        </p:spPr>
      </p:pic>
      <p:pic>
        <p:nvPicPr>
          <p:cNvPr id="23" name="image164.png"/>
          <p:cNvPicPr>
            <a:picLocks noChangeAspect="1"/>
          </p:cNvPicPr>
          <p:nvPr/>
        </p:nvPicPr>
        <p:blipFill>
          <a:blip r:embed="rId19">
            <a:extLst/>
          </a:blip>
          <a:stretch>
            <a:fillRect/>
          </a:stretch>
        </p:blipFill>
        <p:spPr>
          <a:xfrm>
            <a:off x="5014912" y="1845765"/>
            <a:ext cx="2971801" cy="1200151"/>
          </a:xfrm>
          <a:prstGeom prst="rect">
            <a:avLst/>
          </a:prstGeom>
          <a:ln w="12700">
            <a:miter lim="400000"/>
          </a:ln>
        </p:spPr>
      </p:pic>
      <p:pic>
        <p:nvPicPr>
          <p:cNvPr id="24" name="image165.jpg"/>
          <p:cNvPicPr>
            <a:picLocks noChangeAspect="1"/>
          </p:cNvPicPr>
          <p:nvPr/>
        </p:nvPicPr>
        <p:blipFill>
          <a:blip r:embed="rId20">
            <a:extLst/>
          </a:blip>
          <a:stretch>
            <a:fillRect/>
          </a:stretch>
        </p:blipFill>
        <p:spPr>
          <a:xfrm>
            <a:off x="5014912" y="3388815"/>
            <a:ext cx="2971801" cy="1028701"/>
          </a:xfrm>
          <a:prstGeom prst="rect">
            <a:avLst/>
          </a:prstGeom>
          <a:ln w="12700">
            <a:miter lim="400000"/>
          </a:ln>
        </p:spPr>
      </p:pic>
      <p:grpSp>
        <p:nvGrpSpPr>
          <p:cNvPr id="25" name="Group 987"/>
          <p:cNvGrpSpPr/>
          <p:nvPr/>
        </p:nvGrpSpPr>
        <p:grpSpPr>
          <a:xfrm>
            <a:off x="6672262" y="4760415"/>
            <a:ext cx="1314451" cy="1143001"/>
            <a:chOff x="0" y="0"/>
            <a:chExt cx="1314450" cy="1142999"/>
          </a:xfrm>
        </p:grpSpPr>
        <p:pic>
          <p:nvPicPr>
            <p:cNvPr id="26" name="image166.png"/>
            <p:cNvPicPr>
              <a:picLocks noChangeAspect="1"/>
            </p:cNvPicPr>
            <p:nvPr/>
          </p:nvPicPr>
          <p:blipFill>
            <a:blip r:embed="rId21">
              <a:extLst/>
            </a:blip>
            <a:stretch>
              <a:fillRect/>
            </a:stretch>
          </p:blipFill>
          <p:spPr>
            <a:xfrm>
              <a:off x="0" y="-1"/>
              <a:ext cx="1314450" cy="66753"/>
            </a:xfrm>
            <a:prstGeom prst="rect">
              <a:avLst/>
            </a:prstGeom>
            <a:ln w="12700" cap="flat">
              <a:noFill/>
              <a:miter lim="400000"/>
            </a:ln>
            <a:effectLst/>
          </p:spPr>
        </p:pic>
        <p:pic>
          <p:nvPicPr>
            <p:cNvPr id="27" name="image167.png"/>
            <p:cNvPicPr>
              <a:picLocks noChangeAspect="1"/>
            </p:cNvPicPr>
            <p:nvPr/>
          </p:nvPicPr>
          <p:blipFill>
            <a:blip r:embed="rId22">
              <a:extLst/>
            </a:blip>
            <a:stretch>
              <a:fillRect/>
            </a:stretch>
          </p:blipFill>
          <p:spPr>
            <a:xfrm>
              <a:off x="0" y="66751"/>
              <a:ext cx="1314450" cy="73153"/>
            </a:xfrm>
            <a:prstGeom prst="rect">
              <a:avLst/>
            </a:prstGeom>
            <a:ln w="12700" cap="flat">
              <a:noFill/>
              <a:miter lim="400000"/>
            </a:ln>
            <a:effectLst/>
          </p:spPr>
        </p:pic>
        <p:pic>
          <p:nvPicPr>
            <p:cNvPr id="28" name="image168.png"/>
            <p:cNvPicPr>
              <a:picLocks noChangeAspect="1"/>
            </p:cNvPicPr>
            <p:nvPr/>
          </p:nvPicPr>
          <p:blipFill>
            <a:blip r:embed="rId23">
              <a:extLst/>
            </a:blip>
            <a:stretch>
              <a:fillRect/>
            </a:stretch>
          </p:blipFill>
          <p:spPr>
            <a:xfrm>
              <a:off x="0" y="139903"/>
              <a:ext cx="1314450" cy="73153"/>
            </a:xfrm>
            <a:prstGeom prst="rect">
              <a:avLst/>
            </a:prstGeom>
            <a:ln w="12700" cap="flat">
              <a:noFill/>
              <a:miter lim="400000"/>
            </a:ln>
            <a:effectLst/>
          </p:spPr>
        </p:pic>
        <p:pic>
          <p:nvPicPr>
            <p:cNvPr id="29" name="image169.png"/>
            <p:cNvPicPr>
              <a:picLocks noChangeAspect="1"/>
            </p:cNvPicPr>
            <p:nvPr/>
          </p:nvPicPr>
          <p:blipFill>
            <a:blip r:embed="rId24">
              <a:extLst/>
            </a:blip>
            <a:stretch>
              <a:fillRect/>
            </a:stretch>
          </p:blipFill>
          <p:spPr>
            <a:xfrm>
              <a:off x="0" y="213055"/>
              <a:ext cx="1314450" cy="72238"/>
            </a:xfrm>
            <a:prstGeom prst="rect">
              <a:avLst/>
            </a:prstGeom>
            <a:ln w="12700" cap="flat">
              <a:noFill/>
              <a:miter lim="400000"/>
            </a:ln>
            <a:effectLst/>
          </p:spPr>
        </p:pic>
        <p:pic>
          <p:nvPicPr>
            <p:cNvPr id="30" name="image170.png"/>
            <p:cNvPicPr>
              <a:picLocks noChangeAspect="1"/>
            </p:cNvPicPr>
            <p:nvPr/>
          </p:nvPicPr>
          <p:blipFill>
            <a:blip r:embed="rId25">
              <a:extLst/>
            </a:blip>
            <a:stretch>
              <a:fillRect/>
            </a:stretch>
          </p:blipFill>
          <p:spPr>
            <a:xfrm>
              <a:off x="0" y="285292"/>
              <a:ext cx="1314450" cy="67667"/>
            </a:xfrm>
            <a:prstGeom prst="rect">
              <a:avLst/>
            </a:prstGeom>
            <a:ln w="12700" cap="flat">
              <a:noFill/>
              <a:miter lim="400000"/>
            </a:ln>
            <a:effectLst/>
          </p:spPr>
        </p:pic>
        <p:pic>
          <p:nvPicPr>
            <p:cNvPr id="31" name="image171.png"/>
            <p:cNvPicPr>
              <a:picLocks noChangeAspect="1"/>
            </p:cNvPicPr>
            <p:nvPr/>
          </p:nvPicPr>
          <p:blipFill>
            <a:blip r:embed="rId26">
              <a:extLst/>
            </a:blip>
            <a:stretch>
              <a:fillRect/>
            </a:stretch>
          </p:blipFill>
          <p:spPr>
            <a:xfrm>
              <a:off x="0" y="352958"/>
              <a:ext cx="1314450" cy="72239"/>
            </a:xfrm>
            <a:prstGeom prst="rect">
              <a:avLst/>
            </a:prstGeom>
            <a:ln w="12700" cap="flat">
              <a:noFill/>
              <a:miter lim="400000"/>
            </a:ln>
            <a:effectLst/>
          </p:spPr>
        </p:pic>
        <p:pic>
          <p:nvPicPr>
            <p:cNvPr id="32" name="image172.png"/>
            <p:cNvPicPr>
              <a:picLocks noChangeAspect="1"/>
            </p:cNvPicPr>
            <p:nvPr/>
          </p:nvPicPr>
          <p:blipFill>
            <a:blip r:embed="rId27">
              <a:extLst/>
            </a:blip>
            <a:stretch>
              <a:fillRect/>
            </a:stretch>
          </p:blipFill>
          <p:spPr>
            <a:xfrm>
              <a:off x="0" y="425195"/>
              <a:ext cx="1314450" cy="73153"/>
            </a:xfrm>
            <a:prstGeom prst="rect">
              <a:avLst/>
            </a:prstGeom>
            <a:ln w="12700" cap="flat">
              <a:noFill/>
              <a:miter lim="400000"/>
            </a:ln>
            <a:effectLst/>
          </p:spPr>
        </p:pic>
        <p:pic>
          <p:nvPicPr>
            <p:cNvPr id="33" name="image173.png"/>
            <p:cNvPicPr>
              <a:picLocks noChangeAspect="1"/>
            </p:cNvPicPr>
            <p:nvPr/>
          </p:nvPicPr>
          <p:blipFill>
            <a:blip r:embed="rId28">
              <a:extLst/>
            </a:blip>
            <a:stretch>
              <a:fillRect/>
            </a:stretch>
          </p:blipFill>
          <p:spPr>
            <a:xfrm>
              <a:off x="0" y="498347"/>
              <a:ext cx="1314450" cy="73153"/>
            </a:xfrm>
            <a:prstGeom prst="rect">
              <a:avLst/>
            </a:prstGeom>
            <a:ln w="12700" cap="flat">
              <a:noFill/>
              <a:miter lim="400000"/>
            </a:ln>
            <a:effectLst/>
          </p:spPr>
        </p:pic>
        <p:pic>
          <p:nvPicPr>
            <p:cNvPr id="34" name="image174.png"/>
            <p:cNvPicPr>
              <a:picLocks noChangeAspect="1"/>
            </p:cNvPicPr>
            <p:nvPr/>
          </p:nvPicPr>
          <p:blipFill>
            <a:blip r:embed="rId29">
              <a:extLst/>
            </a:blip>
            <a:stretch>
              <a:fillRect/>
            </a:stretch>
          </p:blipFill>
          <p:spPr>
            <a:xfrm>
              <a:off x="0" y="571500"/>
              <a:ext cx="1314450" cy="66752"/>
            </a:xfrm>
            <a:prstGeom prst="rect">
              <a:avLst/>
            </a:prstGeom>
            <a:ln w="12700" cap="flat">
              <a:noFill/>
              <a:miter lim="400000"/>
            </a:ln>
            <a:effectLst/>
          </p:spPr>
        </p:pic>
        <p:pic>
          <p:nvPicPr>
            <p:cNvPr id="35" name="image175.png"/>
            <p:cNvPicPr>
              <a:picLocks noChangeAspect="1"/>
            </p:cNvPicPr>
            <p:nvPr/>
          </p:nvPicPr>
          <p:blipFill>
            <a:blip r:embed="rId30">
              <a:extLst/>
            </a:blip>
            <a:stretch>
              <a:fillRect/>
            </a:stretch>
          </p:blipFill>
          <p:spPr>
            <a:xfrm>
              <a:off x="0" y="638251"/>
              <a:ext cx="1314450" cy="73153"/>
            </a:xfrm>
            <a:prstGeom prst="rect">
              <a:avLst/>
            </a:prstGeom>
            <a:ln w="12700" cap="flat">
              <a:noFill/>
              <a:miter lim="400000"/>
            </a:ln>
            <a:effectLst/>
          </p:spPr>
        </p:pic>
        <p:pic>
          <p:nvPicPr>
            <p:cNvPr id="36" name="image176.png"/>
            <p:cNvPicPr>
              <a:picLocks noChangeAspect="1"/>
            </p:cNvPicPr>
            <p:nvPr/>
          </p:nvPicPr>
          <p:blipFill>
            <a:blip r:embed="rId31">
              <a:extLst/>
            </a:blip>
            <a:stretch>
              <a:fillRect/>
            </a:stretch>
          </p:blipFill>
          <p:spPr>
            <a:xfrm>
              <a:off x="0" y="711403"/>
              <a:ext cx="1314450" cy="73153"/>
            </a:xfrm>
            <a:prstGeom prst="rect">
              <a:avLst/>
            </a:prstGeom>
            <a:ln w="12700" cap="flat">
              <a:noFill/>
              <a:miter lim="400000"/>
            </a:ln>
            <a:effectLst/>
          </p:spPr>
        </p:pic>
        <p:pic>
          <p:nvPicPr>
            <p:cNvPr id="37" name="image177.png"/>
            <p:cNvPicPr>
              <a:picLocks noChangeAspect="1"/>
            </p:cNvPicPr>
            <p:nvPr/>
          </p:nvPicPr>
          <p:blipFill>
            <a:blip r:embed="rId32">
              <a:extLst/>
            </a:blip>
            <a:stretch>
              <a:fillRect/>
            </a:stretch>
          </p:blipFill>
          <p:spPr>
            <a:xfrm>
              <a:off x="0" y="784555"/>
              <a:ext cx="1314450" cy="72238"/>
            </a:xfrm>
            <a:prstGeom prst="rect">
              <a:avLst/>
            </a:prstGeom>
            <a:ln w="12700" cap="flat">
              <a:noFill/>
              <a:miter lim="400000"/>
            </a:ln>
            <a:effectLst/>
          </p:spPr>
        </p:pic>
        <p:pic>
          <p:nvPicPr>
            <p:cNvPr id="38" name="image178.png"/>
            <p:cNvPicPr>
              <a:picLocks noChangeAspect="1"/>
            </p:cNvPicPr>
            <p:nvPr/>
          </p:nvPicPr>
          <p:blipFill>
            <a:blip r:embed="rId33">
              <a:extLst/>
            </a:blip>
            <a:stretch>
              <a:fillRect/>
            </a:stretch>
          </p:blipFill>
          <p:spPr>
            <a:xfrm>
              <a:off x="0" y="856792"/>
              <a:ext cx="1314450" cy="67667"/>
            </a:xfrm>
            <a:prstGeom prst="rect">
              <a:avLst/>
            </a:prstGeom>
            <a:ln w="12700" cap="flat">
              <a:noFill/>
              <a:miter lim="400000"/>
            </a:ln>
            <a:effectLst/>
          </p:spPr>
        </p:pic>
        <p:pic>
          <p:nvPicPr>
            <p:cNvPr id="39" name="image179.png"/>
            <p:cNvPicPr>
              <a:picLocks noChangeAspect="1"/>
            </p:cNvPicPr>
            <p:nvPr/>
          </p:nvPicPr>
          <p:blipFill>
            <a:blip r:embed="rId34">
              <a:extLst/>
            </a:blip>
            <a:stretch>
              <a:fillRect/>
            </a:stretch>
          </p:blipFill>
          <p:spPr>
            <a:xfrm>
              <a:off x="0" y="924458"/>
              <a:ext cx="1314450" cy="72239"/>
            </a:xfrm>
            <a:prstGeom prst="rect">
              <a:avLst/>
            </a:prstGeom>
            <a:ln w="12700" cap="flat">
              <a:noFill/>
              <a:miter lim="400000"/>
            </a:ln>
            <a:effectLst/>
          </p:spPr>
        </p:pic>
        <p:pic>
          <p:nvPicPr>
            <p:cNvPr id="40" name="image180.png"/>
            <p:cNvPicPr>
              <a:picLocks noChangeAspect="1"/>
            </p:cNvPicPr>
            <p:nvPr/>
          </p:nvPicPr>
          <p:blipFill>
            <a:blip r:embed="rId35">
              <a:extLst/>
            </a:blip>
            <a:stretch>
              <a:fillRect/>
            </a:stretch>
          </p:blipFill>
          <p:spPr>
            <a:xfrm>
              <a:off x="0" y="996695"/>
              <a:ext cx="1314450" cy="73153"/>
            </a:xfrm>
            <a:prstGeom prst="rect">
              <a:avLst/>
            </a:prstGeom>
            <a:ln w="12700" cap="flat">
              <a:noFill/>
              <a:miter lim="400000"/>
            </a:ln>
            <a:effectLst/>
          </p:spPr>
        </p:pic>
        <p:pic>
          <p:nvPicPr>
            <p:cNvPr id="41" name="image181.png"/>
            <p:cNvPicPr>
              <a:picLocks noChangeAspect="1"/>
            </p:cNvPicPr>
            <p:nvPr/>
          </p:nvPicPr>
          <p:blipFill>
            <a:blip r:embed="rId36">
              <a:extLst/>
            </a:blip>
            <a:stretch>
              <a:fillRect/>
            </a:stretch>
          </p:blipFill>
          <p:spPr>
            <a:xfrm>
              <a:off x="0" y="1069847"/>
              <a:ext cx="1314450" cy="73153"/>
            </a:xfrm>
            <a:prstGeom prst="rect">
              <a:avLst/>
            </a:prstGeom>
            <a:ln w="12700" cap="flat">
              <a:noFill/>
              <a:miter lim="400000"/>
            </a:ln>
            <a:effectLst/>
          </p:spPr>
        </p:pic>
      </p:grpSp>
      <p:pic>
        <p:nvPicPr>
          <p:cNvPr id="42" name="image182.jpg"/>
          <p:cNvPicPr>
            <a:picLocks noChangeAspect="1"/>
          </p:cNvPicPr>
          <p:nvPr/>
        </p:nvPicPr>
        <p:blipFill>
          <a:blip r:embed="rId37">
            <a:extLst/>
          </a:blip>
          <a:stretch>
            <a:fillRect/>
          </a:stretch>
        </p:blipFill>
        <p:spPr>
          <a:xfrm>
            <a:off x="3243262" y="3411437"/>
            <a:ext cx="1543051" cy="2609851"/>
          </a:xfrm>
          <a:prstGeom prst="rect">
            <a:avLst/>
          </a:prstGeom>
          <a:ln w="12700">
            <a:miter lim="400000"/>
          </a:ln>
        </p:spPr>
      </p:pic>
      <p:sp>
        <p:nvSpPr>
          <p:cNvPr id="43" name="Shape 993"/>
          <p:cNvSpPr/>
          <p:nvPr/>
        </p:nvSpPr>
        <p:spPr>
          <a:xfrm>
            <a:off x="1648593" y="910331"/>
            <a:ext cx="5846814" cy="424181"/>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marL="342900" indent="-342900">
              <a:spcBef>
                <a:spcPts val="500"/>
              </a:spcBef>
              <a:defRPr sz="2400" b="1">
                <a:solidFill>
                  <a:srgbClr val="FF0000"/>
                </a:solidFill>
                <a:latin typeface="+mj-lt"/>
                <a:ea typeface="+mj-ea"/>
                <a:cs typeface="+mj-cs"/>
                <a:sym typeface="Calibri"/>
              </a:defRPr>
            </a:lvl1pPr>
          </a:lstStyle>
          <a:p>
            <a:r>
              <a:rPr dirty="0"/>
              <a:t>YANGIN SÖNDÜRME EKİPMANLARI</a:t>
            </a:r>
          </a:p>
        </p:txBody>
      </p:sp>
      <p:pic>
        <p:nvPicPr>
          <p:cNvPr id="44" name="image183.pdf" descr="hh00861_"/>
          <p:cNvPicPr>
            <a:picLocks noChangeAspect="1"/>
          </p:cNvPicPr>
          <p:nvPr/>
        </p:nvPicPr>
        <p:blipFill>
          <a:blip r:embed="rId38">
            <a:extLst/>
          </a:blip>
          <a:stretch>
            <a:fillRect/>
          </a:stretch>
        </p:blipFill>
        <p:spPr>
          <a:xfrm>
            <a:off x="3707606" y="1737418"/>
            <a:ext cx="877492" cy="1649017"/>
          </a:xfrm>
          <a:prstGeom prst="rect">
            <a:avLst/>
          </a:prstGeom>
          <a:ln w="12700">
            <a:miter lim="400000"/>
          </a:ln>
        </p:spPr>
      </p:pic>
    </p:spTree>
    <p:extLst>
      <p:ext uri="{BB962C8B-B14F-4D97-AF65-F5344CB8AC3E}">
        <p14:creationId xmlns:p14="http://schemas.microsoft.com/office/powerpoint/2010/main" val="64623677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135</a:t>
            </a:fld>
            <a:endParaRPr lang="tr-TR" dirty="0"/>
          </a:p>
        </p:txBody>
      </p:sp>
      <p:pic>
        <p:nvPicPr>
          <p:cNvPr id="3" name="image184.png" descr="tuplergenel"/>
          <p:cNvPicPr>
            <a:picLocks noChangeAspect="1"/>
          </p:cNvPicPr>
          <p:nvPr/>
        </p:nvPicPr>
        <p:blipFill>
          <a:blip r:embed="rId2">
            <a:extLst/>
          </a:blip>
          <a:stretch>
            <a:fillRect/>
          </a:stretch>
        </p:blipFill>
        <p:spPr>
          <a:xfrm>
            <a:off x="1349667" y="1358771"/>
            <a:ext cx="3028951" cy="2043113"/>
          </a:xfrm>
          <a:prstGeom prst="rect">
            <a:avLst/>
          </a:prstGeom>
          <a:ln w="12700">
            <a:miter lim="400000"/>
          </a:ln>
        </p:spPr>
      </p:pic>
      <p:pic>
        <p:nvPicPr>
          <p:cNvPr id="4" name="image185.png" descr="dolapgenel"/>
          <p:cNvPicPr>
            <a:picLocks noChangeAspect="1"/>
          </p:cNvPicPr>
          <p:nvPr/>
        </p:nvPicPr>
        <p:blipFill>
          <a:blip r:embed="rId3">
            <a:extLst/>
          </a:blip>
          <a:stretch>
            <a:fillRect/>
          </a:stretch>
        </p:blipFill>
        <p:spPr>
          <a:xfrm>
            <a:off x="4475748" y="1295667"/>
            <a:ext cx="3320654" cy="2106217"/>
          </a:xfrm>
          <a:prstGeom prst="rect">
            <a:avLst/>
          </a:prstGeom>
          <a:ln w="12700">
            <a:miter lim="400000"/>
          </a:ln>
        </p:spPr>
      </p:pic>
      <p:pic>
        <p:nvPicPr>
          <p:cNvPr id="5" name="image186.png" descr="ithalgenel"/>
          <p:cNvPicPr>
            <a:picLocks noChangeAspect="1"/>
          </p:cNvPicPr>
          <p:nvPr/>
        </p:nvPicPr>
        <p:blipFill>
          <a:blip r:embed="rId4">
            <a:extLst/>
          </a:blip>
          <a:stretch>
            <a:fillRect/>
          </a:stretch>
        </p:blipFill>
        <p:spPr>
          <a:xfrm>
            <a:off x="1277633" y="3428887"/>
            <a:ext cx="3173017" cy="2538395"/>
          </a:xfrm>
          <a:prstGeom prst="rect">
            <a:avLst/>
          </a:prstGeom>
          <a:ln w="12700">
            <a:miter lim="400000"/>
          </a:ln>
        </p:spPr>
      </p:pic>
      <p:pic>
        <p:nvPicPr>
          <p:cNvPr id="6" name="image187.png" descr="yanginalarmgenel"/>
          <p:cNvPicPr>
            <a:picLocks noChangeAspect="1"/>
          </p:cNvPicPr>
          <p:nvPr/>
        </p:nvPicPr>
        <p:blipFill>
          <a:blip r:embed="rId5">
            <a:extLst/>
          </a:blip>
          <a:stretch>
            <a:fillRect/>
          </a:stretch>
        </p:blipFill>
        <p:spPr>
          <a:xfrm>
            <a:off x="4551843" y="3428887"/>
            <a:ext cx="3244559" cy="2592401"/>
          </a:xfrm>
          <a:prstGeom prst="rect">
            <a:avLst/>
          </a:prstGeom>
          <a:ln w="12700">
            <a:miter lim="400000"/>
          </a:ln>
        </p:spPr>
      </p:pic>
    </p:spTree>
    <p:extLst>
      <p:ext uri="{BB962C8B-B14F-4D97-AF65-F5344CB8AC3E}">
        <p14:creationId xmlns:p14="http://schemas.microsoft.com/office/powerpoint/2010/main" val="3359977227"/>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136</a:t>
            </a:fld>
            <a:endParaRPr lang="tr-TR" dirty="0"/>
          </a:p>
        </p:txBody>
      </p:sp>
      <p:pic>
        <p:nvPicPr>
          <p:cNvPr id="3" name="image188.png"/>
          <p:cNvPicPr>
            <a:picLocks noChangeAspect="1"/>
          </p:cNvPicPr>
          <p:nvPr/>
        </p:nvPicPr>
        <p:blipFill>
          <a:blip r:embed="rId2">
            <a:extLst/>
          </a:blip>
          <a:stretch>
            <a:fillRect/>
          </a:stretch>
        </p:blipFill>
        <p:spPr>
          <a:xfrm>
            <a:off x="1307306" y="1620737"/>
            <a:ext cx="1701404" cy="2531269"/>
          </a:xfrm>
          <a:prstGeom prst="rect">
            <a:avLst/>
          </a:prstGeom>
          <a:ln w="12700">
            <a:miter lim="400000"/>
          </a:ln>
        </p:spPr>
      </p:pic>
      <p:grpSp>
        <p:nvGrpSpPr>
          <p:cNvPr id="4" name="Group 1014"/>
          <p:cNvGrpSpPr/>
          <p:nvPr/>
        </p:nvGrpSpPr>
        <p:grpSpPr>
          <a:xfrm>
            <a:off x="3227784" y="1874340"/>
            <a:ext cx="1238251" cy="1545432"/>
            <a:chOff x="0" y="0"/>
            <a:chExt cx="1238250" cy="1545431"/>
          </a:xfrm>
        </p:grpSpPr>
        <p:pic>
          <p:nvPicPr>
            <p:cNvPr id="5" name="image189.png"/>
            <p:cNvPicPr>
              <a:picLocks noChangeAspect="1"/>
            </p:cNvPicPr>
            <p:nvPr/>
          </p:nvPicPr>
          <p:blipFill>
            <a:blip r:embed="rId3">
              <a:extLst/>
            </a:blip>
            <a:stretch>
              <a:fillRect/>
            </a:stretch>
          </p:blipFill>
          <p:spPr>
            <a:xfrm>
              <a:off x="0" y="-1"/>
              <a:ext cx="1238250" cy="192863"/>
            </a:xfrm>
            <a:prstGeom prst="rect">
              <a:avLst/>
            </a:prstGeom>
            <a:ln w="12700" cap="flat">
              <a:noFill/>
              <a:miter lim="400000"/>
            </a:ln>
            <a:effectLst/>
          </p:spPr>
        </p:pic>
        <p:pic>
          <p:nvPicPr>
            <p:cNvPr id="6" name="image190.jpg"/>
            <p:cNvPicPr>
              <a:picLocks noChangeAspect="1"/>
            </p:cNvPicPr>
            <p:nvPr/>
          </p:nvPicPr>
          <p:blipFill>
            <a:blip r:embed="rId4">
              <a:extLst/>
            </a:blip>
            <a:stretch>
              <a:fillRect/>
            </a:stretch>
          </p:blipFill>
          <p:spPr>
            <a:xfrm>
              <a:off x="0" y="192861"/>
              <a:ext cx="1238250" cy="191594"/>
            </a:xfrm>
            <a:prstGeom prst="rect">
              <a:avLst/>
            </a:prstGeom>
            <a:ln w="12700" cap="flat">
              <a:noFill/>
              <a:miter lim="400000"/>
            </a:ln>
            <a:effectLst/>
          </p:spPr>
        </p:pic>
        <p:pic>
          <p:nvPicPr>
            <p:cNvPr id="7" name="image191.jpg"/>
            <p:cNvPicPr>
              <a:picLocks noChangeAspect="1"/>
            </p:cNvPicPr>
            <p:nvPr/>
          </p:nvPicPr>
          <p:blipFill>
            <a:blip r:embed="rId5">
              <a:extLst/>
            </a:blip>
            <a:stretch>
              <a:fillRect/>
            </a:stretch>
          </p:blipFill>
          <p:spPr>
            <a:xfrm>
              <a:off x="0" y="384454"/>
              <a:ext cx="1238250" cy="191594"/>
            </a:xfrm>
            <a:prstGeom prst="rect">
              <a:avLst/>
            </a:prstGeom>
            <a:ln w="12700" cap="flat">
              <a:noFill/>
              <a:miter lim="400000"/>
            </a:ln>
            <a:effectLst/>
          </p:spPr>
        </p:pic>
        <p:pic>
          <p:nvPicPr>
            <p:cNvPr id="8" name="image192.jpg"/>
            <p:cNvPicPr>
              <a:picLocks noChangeAspect="1"/>
            </p:cNvPicPr>
            <p:nvPr/>
          </p:nvPicPr>
          <p:blipFill>
            <a:blip r:embed="rId6">
              <a:extLst/>
            </a:blip>
            <a:stretch>
              <a:fillRect/>
            </a:stretch>
          </p:blipFill>
          <p:spPr>
            <a:xfrm>
              <a:off x="0" y="576047"/>
              <a:ext cx="1238250" cy="192863"/>
            </a:xfrm>
            <a:prstGeom prst="rect">
              <a:avLst/>
            </a:prstGeom>
            <a:ln w="12700" cap="flat">
              <a:noFill/>
              <a:miter lim="400000"/>
            </a:ln>
            <a:effectLst/>
          </p:spPr>
        </p:pic>
        <p:pic>
          <p:nvPicPr>
            <p:cNvPr id="9" name="image193.jpg"/>
            <p:cNvPicPr>
              <a:picLocks noChangeAspect="1"/>
            </p:cNvPicPr>
            <p:nvPr/>
          </p:nvPicPr>
          <p:blipFill>
            <a:blip r:embed="rId7">
              <a:extLst/>
            </a:blip>
            <a:stretch>
              <a:fillRect/>
            </a:stretch>
          </p:blipFill>
          <p:spPr>
            <a:xfrm>
              <a:off x="0" y="768909"/>
              <a:ext cx="1238250" cy="191594"/>
            </a:xfrm>
            <a:prstGeom prst="rect">
              <a:avLst/>
            </a:prstGeom>
            <a:ln w="12700" cap="flat">
              <a:noFill/>
              <a:miter lim="400000"/>
            </a:ln>
            <a:effectLst/>
          </p:spPr>
        </p:pic>
        <p:pic>
          <p:nvPicPr>
            <p:cNvPr id="10" name="image194.jpg"/>
            <p:cNvPicPr>
              <a:picLocks noChangeAspect="1"/>
            </p:cNvPicPr>
            <p:nvPr/>
          </p:nvPicPr>
          <p:blipFill>
            <a:blip r:embed="rId8">
              <a:extLst/>
            </a:blip>
            <a:stretch>
              <a:fillRect/>
            </a:stretch>
          </p:blipFill>
          <p:spPr>
            <a:xfrm>
              <a:off x="0" y="960502"/>
              <a:ext cx="1238250" cy="191593"/>
            </a:xfrm>
            <a:prstGeom prst="rect">
              <a:avLst/>
            </a:prstGeom>
            <a:ln w="12700" cap="flat">
              <a:noFill/>
              <a:miter lim="400000"/>
            </a:ln>
            <a:effectLst/>
          </p:spPr>
        </p:pic>
        <p:pic>
          <p:nvPicPr>
            <p:cNvPr id="11" name="image195.jpg"/>
            <p:cNvPicPr>
              <a:picLocks noChangeAspect="1"/>
            </p:cNvPicPr>
            <p:nvPr/>
          </p:nvPicPr>
          <p:blipFill>
            <a:blip r:embed="rId9">
              <a:extLst/>
            </a:blip>
            <a:stretch>
              <a:fillRect/>
            </a:stretch>
          </p:blipFill>
          <p:spPr>
            <a:xfrm>
              <a:off x="0" y="1152094"/>
              <a:ext cx="1238250" cy="192863"/>
            </a:xfrm>
            <a:prstGeom prst="rect">
              <a:avLst/>
            </a:prstGeom>
            <a:ln w="12700" cap="flat">
              <a:noFill/>
              <a:miter lim="400000"/>
            </a:ln>
            <a:effectLst/>
          </p:spPr>
        </p:pic>
        <p:pic>
          <p:nvPicPr>
            <p:cNvPr id="12" name="image196.jpg"/>
            <p:cNvPicPr>
              <a:picLocks noChangeAspect="1"/>
            </p:cNvPicPr>
            <p:nvPr/>
          </p:nvPicPr>
          <p:blipFill>
            <a:blip r:embed="rId10">
              <a:extLst/>
            </a:blip>
            <a:stretch>
              <a:fillRect/>
            </a:stretch>
          </p:blipFill>
          <p:spPr>
            <a:xfrm>
              <a:off x="0" y="1344956"/>
              <a:ext cx="1238250" cy="200476"/>
            </a:xfrm>
            <a:prstGeom prst="rect">
              <a:avLst/>
            </a:prstGeom>
            <a:ln w="12700" cap="flat">
              <a:noFill/>
              <a:miter lim="400000"/>
            </a:ln>
            <a:effectLst/>
          </p:spPr>
        </p:pic>
      </p:grpSp>
      <p:pic>
        <p:nvPicPr>
          <p:cNvPr id="13" name="image197.jpg"/>
          <p:cNvPicPr>
            <a:picLocks noChangeAspect="1"/>
          </p:cNvPicPr>
          <p:nvPr/>
        </p:nvPicPr>
        <p:blipFill>
          <a:blip r:embed="rId11">
            <a:extLst/>
          </a:blip>
          <a:stretch>
            <a:fillRect/>
          </a:stretch>
        </p:blipFill>
        <p:spPr>
          <a:xfrm>
            <a:off x="1331118" y="4584202"/>
            <a:ext cx="1481139" cy="1322785"/>
          </a:xfrm>
          <a:prstGeom prst="rect">
            <a:avLst/>
          </a:prstGeom>
          <a:ln w="12700">
            <a:miter lim="400000"/>
          </a:ln>
        </p:spPr>
      </p:pic>
      <p:pic>
        <p:nvPicPr>
          <p:cNvPr id="14" name="image198.jpg"/>
          <p:cNvPicPr>
            <a:picLocks noChangeAspect="1"/>
          </p:cNvPicPr>
          <p:nvPr/>
        </p:nvPicPr>
        <p:blipFill>
          <a:blip r:embed="rId12">
            <a:extLst/>
          </a:blip>
          <a:stretch>
            <a:fillRect/>
          </a:stretch>
        </p:blipFill>
        <p:spPr>
          <a:xfrm>
            <a:off x="4599384" y="1874340"/>
            <a:ext cx="1152526" cy="1521620"/>
          </a:xfrm>
          <a:prstGeom prst="rect">
            <a:avLst/>
          </a:prstGeom>
          <a:ln w="12700">
            <a:miter lim="400000"/>
          </a:ln>
        </p:spPr>
      </p:pic>
      <p:pic>
        <p:nvPicPr>
          <p:cNvPr id="15" name="image199.jpg"/>
          <p:cNvPicPr>
            <a:picLocks noChangeAspect="1"/>
          </p:cNvPicPr>
          <p:nvPr/>
        </p:nvPicPr>
        <p:blipFill>
          <a:blip r:embed="rId13">
            <a:extLst/>
          </a:blip>
          <a:stretch>
            <a:fillRect/>
          </a:stretch>
        </p:blipFill>
        <p:spPr>
          <a:xfrm>
            <a:off x="4544616" y="3963887"/>
            <a:ext cx="1207295" cy="1278732"/>
          </a:xfrm>
          <a:prstGeom prst="rect">
            <a:avLst/>
          </a:prstGeom>
          <a:ln w="12700">
            <a:miter lim="400000"/>
          </a:ln>
        </p:spPr>
      </p:pic>
      <p:grpSp>
        <p:nvGrpSpPr>
          <p:cNvPr id="16" name="Group 1026"/>
          <p:cNvGrpSpPr/>
          <p:nvPr/>
        </p:nvGrpSpPr>
        <p:grpSpPr>
          <a:xfrm>
            <a:off x="5862638" y="1874339"/>
            <a:ext cx="1865711" cy="975123"/>
            <a:chOff x="0" y="0"/>
            <a:chExt cx="1865709" cy="975121"/>
          </a:xfrm>
        </p:grpSpPr>
        <p:pic>
          <p:nvPicPr>
            <p:cNvPr id="17" name="image200.png"/>
            <p:cNvPicPr>
              <a:picLocks noChangeAspect="1"/>
            </p:cNvPicPr>
            <p:nvPr/>
          </p:nvPicPr>
          <p:blipFill>
            <a:blip r:embed="rId14">
              <a:extLst/>
            </a:blip>
            <a:stretch>
              <a:fillRect/>
            </a:stretch>
          </p:blipFill>
          <p:spPr>
            <a:xfrm>
              <a:off x="0" y="0"/>
              <a:ext cx="1865710" cy="114604"/>
            </a:xfrm>
            <a:prstGeom prst="rect">
              <a:avLst/>
            </a:prstGeom>
            <a:ln w="12700" cap="flat">
              <a:noFill/>
              <a:miter lim="400000"/>
            </a:ln>
            <a:effectLst/>
          </p:spPr>
        </p:pic>
        <p:pic>
          <p:nvPicPr>
            <p:cNvPr id="18" name="image201.png"/>
            <p:cNvPicPr>
              <a:picLocks noChangeAspect="1"/>
            </p:cNvPicPr>
            <p:nvPr/>
          </p:nvPicPr>
          <p:blipFill>
            <a:blip r:embed="rId15">
              <a:extLst/>
            </a:blip>
            <a:stretch>
              <a:fillRect/>
            </a:stretch>
          </p:blipFill>
          <p:spPr>
            <a:xfrm>
              <a:off x="0" y="114603"/>
              <a:ext cx="1865710" cy="122509"/>
            </a:xfrm>
            <a:prstGeom prst="rect">
              <a:avLst/>
            </a:prstGeom>
            <a:ln w="12700" cap="flat">
              <a:noFill/>
              <a:miter lim="400000"/>
            </a:ln>
            <a:effectLst/>
          </p:spPr>
        </p:pic>
        <p:pic>
          <p:nvPicPr>
            <p:cNvPr id="19" name="image202.jpg"/>
            <p:cNvPicPr>
              <a:picLocks noChangeAspect="1"/>
            </p:cNvPicPr>
            <p:nvPr/>
          </p:nvPicPr>
          <p:blipFill>
            <a:blip r:embed="rId16">
              <a:extLst/>
            </a:blip>
            <a:stretch>
              <a:fillRect/>
            </a:stretch>
          </p:blipFill>
          <p:spPr>
            <a:xfrm>
              <a:off x="0" y="237111"/>
              <a:ext cx="1865710" cy="123497"/>
            </a:xfrm>
            <a:prstGeom prst="rect">
              <a:avLst/>
            </a:prstGeom>
            <a:ln w="12700" cap="flat">
              <a:noFill/>
              <a:miter lim="400000"/>
            </a:ln>
            <a:effectLst/>
          </p:spPr>
        </p:pic>
        <p:pic>
          <p:nvPicPr>
            <p:cNvPr id="20" name="image203.jpg"/>
            <p:cNvPicPr>
              <a:picLocks noChangeAspect="1"/>
            </p:cNvPicPr>
            <p:nvPr/>
          </p:nvPicPr>
          <p:blipFill>
            <a:blip r:embed="rId17">
              <a:extLst/>
            </a:blip>
            <a:stretch>
              <a:fillRect/>
            </a:stretch>
          </p:blipFill>
          <p:spPr>
            <a:xfrm>
              <a:off x="0" y="360607"/>
              <a:ext cx="1865710" cy="122508"/>
            </a:xfrm>
            <a:prstGeom prst="rect">
              <a:avLst/>
            </a:prstGeom>
            <a:ln w="12700" cap="flat">
              <a:noFill/>
              <a:miter lim="400000"/>
            </a:ln>
            <a:effectLst/>
          </p:spPr>
        </p:pic>
        <p:pic>
          <p:nvPicPr>
            <p:cNvPr id="21" name="image204.jpg"/>
            <p:cNvPicPr>
              <a:picLocks noChangeAspect="1"/>
            </p:cNvPicPr>
            <p:nvPr/>
          </p:nvPicPr>
          <p:blipFill>
            <a:blip r:embed="rId18">
              <a:extLst/>
            </a:blip>
            <a:stretch>
              <a:fillRect/>
            </a:stretch>
          </p:blipFill>
          <p:spPr>
            <a:xfrm>
              <a:off x="0" y="483114"/>
              <a:ext cx="1865710" cy="123497"/>
            </a:xfrm>
            <a:prstGeom prst="rect">
              <a:avLst/>
            </a:prstGeom>
            <a:ln w="12700" cap="flat">
              <a:noFill/>
              <a:miter lim="400000"/>
            </a:ln>
            <a:effectLst/>
          </p:spPr>
        </p:pic>
        <p:pic>
          <p:nvPicPr>
            <p:cNvPr id="22" name="image205.jpg"/>
            <p:cNvPicPr>
              <a:picLocks noChangeAspect="1"/>
            </p:cNvPicPr>
            <p:nvPr/>
          </p:nvPicPr>
          <p:blipFill>
            <a:blip r:embed="rId19">
              <a:extLst/>
            </a:blip>
            <a:stretch>
              <a:fillRect/>
            </a:stretch>
          </p:blipFill>
          <p:spPr>
            <a:xfrm>
              <a:off x="0" y="606610"/>
              <a:ext cx="1865710" cy="122509"/>
            </a:xfrm>
            <a:prstGeom prst="rect">
              <a:avLst/>
            </a:prstGeom>
            <a:ln w="12700" cap="flat">
              <a:noFill/>
              <a:miter lim="400000"/>
            </a:ln>
            <a:effectLst/>
          </p:spPr>
        </p:pic>
        <p:pic>
          <p:nvPicPr>
            <p:cNvPr id="23" name="image206.jpg"/>
            <p:cNvPicPr>
              <a:picLocks noChangeAspect="1"/>
            </p:cNvPicPr>
            <p:nvPr/>
          </p:nvPicPr>
          <p:blipFill>
            <a:blip r:embed="rId20">
              <a:extLst/>
            </a:blip>
            <a:stretch>
              <a:fillRect/>
            </a:stretch>
          </p:blipFill>
          <p:spPr>
            <a:xfrm>
              <a:off x="0" y="729118"/>
              <a:ext cx="1865710" cy="123496"/>
            </a:xfrm>
            <a:prstGeom prst="rect">
              <a:avLst/>
            </a:prstGeom>
            <a:ln w="12700" cap="flat">
              <a:noFill/>
              <a:miter lim="400000"/>
            </a:ln>
            <a:effectLst/>
          </p:spPr>
        </p:pic>
        <p:pic>
          <p:nvPicPr>
            <p:cNvPr id="24" name="image207.png"/>
            <p:cNvPicPr>
              <a:picLocks noChangeAspect="1"/>
            </p:cNvPicPr>
            <p:nvPr/>
          </p:nvPicPr>
          <p:blipFill>
            <a:blip r:embed="rId21">
              <a:extLst/>
            </a:blip>
            <a:stretch>
              <a:fillRect/>
            </a:stretch>
          </p:blipFill>
          <p:spPr>
            <a:xfrm>
              <a:off x="0" y="852613"/>
              <a:ext cx="1865710" cy="122509"/>
            </a:xfrm>
            <a:prstGeom prst="rect">
              <a:avLst/>
            </a:prstGeom>
            <a:ln w="12700" cap="flat">
              <a:noFill/>
              <a:miter lim="400000"/>
            </a:ln>
            <a:effectLst/>
          </p:spPr>
        </p:pic>
      </p:grpSp>
      <p:grpSp>
        <p:nvGrpSpPr>
          <p:cNvPr id="25" name="Group 1035"/>
          <p:cNvGrpSpPr/>
          <p:nvPr/>
        </p:nvGrpSpPr>
        <p:grpSpPr>
          <a:xfrm>
            <a:off x="6893719" y="3267371"/>
            <a:ext cx="822723" cy="1643063"/>
            <a:chOff x="0" y="0"/>
            <a:chExt cx="822722" cy="1643062"/>
          </a:xfrm>
        </p:grpSpPr>
        <p:pic>
          <p:nvPicPr>
            <p:cNvPr id="26" name="image208.png"/>
            <p:cNvPicPr>
              <a:picLocks noChangeAspect="1"/>
            </p:cNvPicPr>
            <p:nvPr/>
          </p:nvPicPr>
          <p:blipFill>
            <a:blip r:embed="rId22">
              <a:extLst/>
            </a:blip>
            <a:stretch>
              <a:fillRect/>
            </a:stretch>
          </p:blipFill>
          <p:spPr>
            <a:xfrm>
              <a:off x="0" y="0"/>
              <a:ext cx="822723" cy="198665"/>
            </a:xfrm>
            <a:prstGeom prst="rect">
              <a:avLst/>
            </a:prstGeom>
            <a:ln w="12700" cap="flat">
              <a:noFill/>
              <a:miter lim="400000"/>
            </a:ln>
            <a:effectLst/>
          </p:spPr>
        </p:pic>
        <p:pic>
          <p:nvPicPr>
            <p:cNvPr id="27" name="image209.png"/>
            <p:cNvPicPr>
              <a:picLocks noChangeAspect="1"/>
            </p:cNvPicPr>
            <p:nvPr/>
          </p:nvPicPr>
          <p:blipFill>
            <a:blip r:embed="rId23">
              <a:extLst/>
            </a:blip>
            <a:stretch>
              <a:fillRect/>
            </a:stretch>
          </p:blipFill>
          <p:spPr>
            <a:xfrm>
              <a:off x="0" y="198664"/>
              <a:ext cx="822723" cy="206344"/>
            </a:xfrm>
            <a:prstGeom prst="rect">
              <a:avLst/>
            </a:prstGeom>
            <a:ln w="12700" cap="flat">
              <a:noFill/>
              <a:miter lim="400000"/>
            </a:ln>
            <a:effectLst/>
          </p:spPr>
        </p:pic>
        <p:pic>
          <p:nvPicPr>
            <p:cNvPr id="28" name="image210.png"/>
            <p:cNvPicPr>
              <a:picLocks noChangeAspect="1"/>
            </p:cNvPicPr>
            <p:nvPr/>
          </p:nvPicPr>
          <p:blipFill>
            <a:blip r:embed="rId24">
              <a:extLst/>
            </a:blip>
            <a:stretch>
              <a:fillRect/>
            </a:stretch>
          </p:blipFill>
          <p:spPr>
            <a:xfrm>
              <a:off x="0" y="405007"/>
              <a:ext cx="822723" cy="206343"/>
            </a:xfrm>
            <a:prstGeom prst="rect">
              <a:avLst/>
            </a:prstGeom>
            <a:ln w="12700" cap="flat">
              <a:noFill/>
              <a:miter lim="400000"/>
            </a:ln>
            <a:effectLst/>
          </p:spPr>
        </p:pic>
        <p:pic>
          <p:nvPicPr>
            <p:cNvPr id="29" name="image211.png"/>
            <p:cNvPicPr>
              <a:picLocks noChangeAspect="1"/>
            </p:cNvPicPr>
            <p:nvPr/>
          </p:nvPicPr>
          <p:blipFill>
            <a:blip r:embed="rId25">
              <a:extLst/>
            </a:blip>
            <a:stretch>
              <a:fillRect/>
            </a:stretch>
          </p:blipFill>
          <p:spPr>
            <a:xfrm>
              <a:off x="0" y="611349"/>
              <a:ext cx="822723" cy="206344"/>
            </a:xfrm>
            <a:prstGeom prst="rect">
              <a:avLst/>
            </a:prstGeom>
            <a:ln w="12700" cap="flat">
              <a:noFill/>
              <a:miter lim="400000"/>
            </a:ln>
            <a:effectLst/>
          </p:spPr>
        </p:pic>
        <p:pic>
          <p:nvPicPr>
            <p:cNvPr id="30" name="image212.png"/>
            <p:cNvPicPr>
              <a:picLocks noChangeAspect="1"/>
            </p:cNvPicPr>
            <p:nvPr/>
          </p:nvPicPr>
          <p:blipFill>
            <a:blip r:embed="rId26">
              <a:extLst/>
            </a:blip>
            <a:stretch>
              <a:fillRect/>
            </a:stretch>
          </p:blipFill>
          <p:spPr>
            <a:xfrm>
              <a:off x="0" y="817692"/>
              <a:ext cx="822723" cy="206343"/>
            </a:xfrm>
            <a:prstGeom prst="rect">
              <a:avLst/>
            </a:prstGeom>
            <a:ln w="12700" cap="flat">
              <a:noFill/>
              <a:miter lim="400000"/>
            </a:ln>
            <a:effectLst/>
          </p:spPr>
        </p:pic>
        <p:pic>
          <p:nvPicPr>
            <p:cNvPr id="31" name="image213.png"/>
            <p:cNvPicPr>
              <a:picLocks noChangeAspect="1"/>
            </p:cNvPicPr>
            <p:nvPr/>
          </p:nvPicPr>
          <p:blipFill>
            <a:blip r:embed="rId27">
              <a:extLst/>
            </a:blip>
            <a:stretch>
              <a:fillRect/>
            </a:stretch>
          </p:blipFill>
          <p:spPr>
            <a:xfrm>
              <a:off x="0" y="1024034"/>
              <a:ext cx="822723" cy="206344"/>
            </a:xfrm>
            <a:prstGeom prst="rect">
              <a:avLst/>
            </a:prstGeom>
            <a:ln w="12700" cap="flat">
              <a:noFill/>
              <a:miter lim="400000"/>
            </a:ln>
            <a:effectLst/>
          </p:spPr>
        </p:pic>
        <p:pic>
          <p:nvPicPr>
            <p:cNvPr id="32" name="image214.png"/>
            <p:cNvPicPr>
              <a:picLocks noChangeAspect="1"/>
            </p:cNvPicPr>
            <p:nvPr/>
          </p:nvPicPr>
          <p:blipFill>
            <a:blip r:embed="rId28">
              <a:extLst/>
            </a:blip>
            <a:stretch>
              <a:fillRect/>
            </a:stretch>
          </p:blipFill>
          <p:spPr>
            <a:xfrm>
              <a:off x="0" y="1230377"/>
              <a:ext cx="822723" cy="206343"/>
            </a:xfrm>
            <a:prstGeom prst="rect">
              <a:avLst/>
            </a:prstGeom>
            <a:ln w="12700" cap="flat">
              <a:noFill/>
              <a:miter lim="400000"/>
            </a:ln>
            <a:effectLst/>
          </p:spPr>
        </p:pic>
        <p:pic>
          <p:nvPicPr>
            <p:cNvPr id="33" name="image215.png"/>
            <p:cNvPicPr>
              <a:picLocks noChangeAspect="1"/>
            </p:cNvPicPr>
            <p:nvPr/>
          </p:nvPicPr>
          <p:blipFill>
            <a:blip r:embed="rId29">
              <a:extLst/>
            </a:blip>
            <a:stretch>
              <a:fillRect/>
            </a:stretch>
          </p:blipFill>
          <p:spPr>
            <a:xfrm>
              <a:off x="0" y="1436719"/>
              <a:ext cx="822723" cy="206344"/>
            </a:xfrm>
            <a:prstGeom prst="rect">
              <a:avLst/>
            </a:prstGeom>
            <a:ln w="12700" cap="flat">
              <a:noFill/>
              <a:miter lim="400000"/>
            </a:ln>
            <a:effectLst/>
          </p:spPr>
        </p:pic>
      </p:grpSp>
      <p:grpSp>
        <p:nvGrpSpPr>
          <p:cNvPr id="34" name="Group 1044"/>
          <p:cNvGrpSpPr/>
          <p:nvPr/>
        </p:nvGrpSpPr>
        <p:grpSpPr>
          <a:xfrm>
            <a:off x="5960269" y="3267371"/>
            <a:ext cx="878682" cy="1278733"/>
            <a:chOff x="0" y="0"/>
            <a:chExt cx="878681" cy="1278731"/>
          </a:xfrm>
        </p:grpSpPr>
        <p:pic>
          <p:nvPicPr>
            <p:cNvPr id="35" name="image216.png"/>
            <p:cNvPicPr>
              <a:picLocks noChangeAspect="1"/>
            </p:cNvPicPr>
            <p:nvPr/>
          </p:nvPicPr>
          <p:blipFill>
            <a:blip r:embed="rId30">
              <a:extLst/>
            </a:blip>
            <a:stretch>
              <a:fillRect/>
            </a:stretch>
          </p:blipFill>
          <p:spPr>
            <a:xfrm>
              <a:off x="0" y="0"/>
              <a:ext cx="878682" cy="152644"/>
            </a:xfrm>
            <a:prstGeom prst="rect">
              <a:avLst/>
            </a:prstGeom>
            <a:ln w="12700" cap="flat">
              <a:noFill/>
              <a:miter lim="400000"/>
            </a:ln>
            <a:effectLst/>
          </p:spPr>
        </p:pic>
        <p:pic>
          <p:nvPicPr>
            <p:cNvPr id="36" name="image217.png"/>
            <p:cNvPicPr>
              <a:picLocks noChangeAspect="1"/>
            </p:cNvPicPr>
            <p:nvPr/>
          </p:nvPicPr>
          <p:blipFill>
            <a:blip r:embed="rId31">
              <a:extLst/>
            </a:blip>
            <a:stretch>
              <a:fillRect/>
            </a:stretch>
          </p:blipFill>
          <p:spPr>
            <a:xfrm>
              <a:off x="0" y="152643"/>
              <a:ext cx="878682" cy="160871"/>
            </a:xfrm>
            <a:prstGeom prst="rect">
              <a:avLst/>
            </a:prstGeom>
            <a:ln w="12700" cap="flat">
              <a:noFill/>
              <a:miter lim="400000"/>
            </a:ln>
            <a:effectLst/>
          </p:spPr>
        </p:pic>
        <p:pic>
          <p:nvPicPr>
            <p:cNvPr id="37" name="image218.png"/>
            <p:cNvPicPr>
              <a:picLocks noChangeAspect="1"/>
            </p:cNvPicPr>
            <p:nvPr/>
          </p:nvPicPr>
          <p:blipFill>
            <a:blip r:embed="rId32">
              <a:extLst/>
            </a:blip>
            <a:stretch>
              <a:fillRect/>
            </a:stretch>
          </p:blipFill>
          <p:spPr>
            <a:xfrm>
              <a:off x="0" y="313513"/>
              <a:ext cx="878682" cy="160870"/>
            </a:xfrm>
            <a:prstGeom prst="rect">
              <a:avLst/>
            </a:prstGeom>
            <a:ln w="12700" cap="flat">
              <a:noFill/>
              <a:miter lim="400000"/>
            </a:ln>
            <a:effectLst/>
          </p:spPr>
        </p:pic>
        <p:pic>
          <p:nvPicPr>
            <p:cNvPr id="38" name="image219.png"/>
            <p:cNvPicPr>
              <a:picLocks noChangeAspect="1"/>
            </p:cNvPicPr>
            <p:nvPr/>
          </p:nvPicPr>
          <p:blipFill>
            <a:blip r:embed="rId33">
              <a:extLst/>
            </a:blip>
            <a:stretch>
              <a:fillRect/>
            </a:stretch>
          </p:blipFill>
          <p:spPr>
            <a:xfrm>
              <a:off x="0" y="474382"/>
              <a:ext cx="878682" cy="160871"/>
            </a:xfrm>
            <a:prstGeom prst="rect">
              <a:avLst/>
            </a:prstGeom>
            <a:ln w="12700" cap="flat">
              <a:noFill/>
              <a:miter lim="400000"/>
            </a:ln>
            <a:effectLst/>
          </p:spPr>
        </p:pic>
        <p:pic>
          <p:nvPicPr>
            <p:cNvPr id="39" name="image220.png"/>
            <p:cNvPicPr>
              <a:picLocks noChangeAspect="1"/>
            </p:cNvPicPr>
            <p:nvPr/>
          </p:nvPicPr>
          <p:blipFill>
            <a:blip r:embed="rId34">
              <a:extLst/>
            </a:blip>
            <a:stretch>
              <a:fillRect/>
            </a:stretch>
          </p:blipFill>
          <p:spPr>
            <a:xfrm>
              <a:off x="0" y="635252"/>
              <a:ext cx="878682" cy="160871"/>
            </a:xfrm>
            <a:prstGeom prst="rect">
              <a:avLst/>
            </a:prstGeom>
            <a:ln w="12700" cap="flat">
              <a:noFill/>
              <a:miter lim="400000"/>
            </a:ln>
            <a:effectLst/>
          </p:spPr>
        </p:pic>
        <p:pic>
          <p:nvPicPr>
            <p:cNvPr id="40" name="image221.png"/>
            <p:cNvPicPr>
              <a:picLocks noChangeAspect="1"/>
            </p:cNvPicPr>
            <p:nvPr/>
          </p:nvPicPr>
          <p:blipFill>
            <a:blip r:embed="rId35">
              <a:extLst/>
            </a:blip>
            <a:stretch>
              <a:fillRect/>
            </a:stretch>
          </p:blipFill>
          <p:spPr>
            <a:xfrm>
              <a:off x="0" y="796122"/>
              <a:ext cx="878682" cy="160870"/>
            </a:xfrm>
            <a:prstGeom prst="rect">
              <a:avLst/>
            </a:prstGeom>
            <a:ln w="12700" cap="flat">
              <a:noFill/>
              <a:miter lim="400000"/>
            </a:ln>
            <a:effectLst/>
          </p:spPr>
        </p:pic>
        <p:pic>
          <p:nvPicPr>
            <p:cNvPr id="41" name="image222.png"/>
            <p:cNvPicPr>
              <a:picLocks noChangeAspect="1"/>
            </p:cNvPicPr>
            <p:nvPr/>
          </p:nvPicPr>
          <p:blipFill>
            <a:blip r:embed="rId36">
              <a:extLst/>
            </a:blip>
            <a:stretch>
              <a:fillRect/>
            </a:stretch>
          </p:blipFill>
          <p:spPr>
            <a:xfrm>
              <a:off x="0" y="956991"/>
              <a:ext cx="878682" cy="160871"/>
            </a:xfrm>
            <a:prstGeom prst="rect">
              <a:avLst/>
            </a:prstGeom>
            <a:ln w="12700" cap="flat">
              <a:noFill/>
              <a:miter lim="400000"/>
            </a:ln>
            <a:effectLst/>
          </p:spPr>
        </p:pic>
        <p:pic>
          <p:nvPicPr>
            <p:cNvPr id="42" name="image223.png"/>
            <p:cNvPicPr>
              <a:picLocks noChangeAspect="1"/>
            </p:cNvPicPr>
            <p:nvPr/>
          </p:nvPicPr>
          <p:blipFill>
            <a:blip r:embed="rId37">
              <a:extLst/>
            </a:blip>
            <a:stretch>
              <a:fillRect/>
            </a:stretch>
          </p:blipFill>
          <p:spPr>
            <a:xfrm>
              <a:off x="0" y="1117861"/>
              <a:ext cx="878682" cy="160871"/>
            </a:xfrm>
            <a:prstGeom prst="rect">
              <a:avLst/>
            </a:prstGeom>
            <a:ln w="12700" cap="flat">
              <a:noFill/>
              <a:miter lim="400000"/>
            </a:ln>
            <a:effectLst/>
          </p:spPr>
        </p:pic>
      </p:grpSp>
      <p:grpSp>
        <p:nvGrpSpPr>
          <p:cNvPr id="43" name="Group 1053"/>
          <p:cNvGrpSpPr/>
          <p:nvPr/>
        </p:nvGrpSpPr>
        <p:grpSpPr>
          <a:xfrm>
            <a:off x="5960269" y="5229521"/>
            <a:ext cx="1756173" cy="791767"/>
            <a:chOff x="0" y="0"/>
            <a:chExt cx="1756172" cy="791765"/>
          </a:xfrm>
        </p:grpSpPr>
        <p:pic>
          <p:nvPicPr>
            <p:cNvPr id="44" name="image224.png"/>
            <p:cNvPicPr>
              <a:picLocks noChangeAspect="1"/>
            </p:cNvPicPr>
            <p:nvPr/>
          </p:nvPicPr>
          <p:blipFill>
            <a:blip r:embed="rId38">
              <a:extLst/>
            </a:blip>
            <a:stretch>
              <a:fillRect/>
            </a:stretch>
          </p:blipFill>
          <p:spPr>
            <a:xfrm>
              <a:off x="0" y="-1"/>
              <a:ext cx="1756173" cy="97087"/>
            </a:xfrm>
            <a:prstGeom prst="rect">
              <a:avLst/>
            </a:prstGeom>
            <a:ln w="12700" cap="flat">
              <a:noFill/>
              <a:miter lim="400000"/>
            </a:ln>
            <a:effectLst/>
          </p:spPr>
        </p:pic>
        <p:pic>
          <p:nvPicPr>
            <p:cNvPr id="45" name="image225.jpg"/>
            <p:cNvPicPr>
              <a:picLocks noChangeAspect="1"/>
            </p:cNvPicPr>
            <p:nvPr/>
          </p:nvPicPr>
          <p:blipFill>
            <a:blip r:embed="rId39">
              <a:extLst/>
            </a:blip>
            <a:stretch>
              <a:fillRect/>
            </a:stretch>
          </p:blipFill>
          <p:spPr>
            <a:xfrm>
              <a:off x="0" y="97085"/>
              <a:ext cx="1756173" cy="97086"/>
            </a:xfrm>
            <a:prstGeom prst="rect">
              <a:avLst/>
            </a:prstGeom>
            <a:ln w="12700" cap="flat">
              <a:noFill/>
              <a:miter lim="400000"/>
            </a:ln>
            <a:effectLst/>
          </p:spPr>
        </p:pic>
        <p:pic>
          <p:nvPicPr>
            <p:cNvPr id="46" name="image226.jpg"/>
            <p:cNvPicPr>
              <a:picLocks noChangeAspect="1"/>
            </p:cNvPicPr>
            <p:nvPr/>
          </p:nvPicPr>
          <p:blipFill>
            <a:blip r:embed="rId40">
              <a:extLst/>
            </a:blip>
            <a:stretch>
              <a:fillRect/>
            </a:stretch>
          </p:blipFill>
          <p:spPr>
            <a:xfrm>
              <a:off x="0" y="194170"/>
              <a:ext cx="1756173" cy="97087"/>
            </a:xfrm>
            <a:prstGeom prst="rect">
              <a:avLst/>
            </a:prstGeom>
            <a:ln w="12700" cap="flat">
              <a:noFill/>
              <a:miter lim="400000"/>
            </a:ln>
            <a:effectLst/>
          </p:spPr>
        </p:pic>
        <p:pic>
          <p:nvPicPr>
            <p:cNvPr id="47" name="image227.jpg"/>
            <p:cNvPicPr>
              <a:picLocks noChangeAspect="1"/>
            </p:cNvPicPr>
            <p:nvPr/>
          </p:nvPicPr>
          <p:blipFill>
            <a:blip r:embed="rId41">
              <a:extLst/>
            </a:blip>
            <a:stretch>
              <a:fillRect/>
            </a:stretch>
          </p:blipFill>
          <p:spPr>
            <a:xfrm>
              <a:off x="0" y="291256"/>
              <a:ext cx="1756173" cy="104627"/>
            </a:xfrm>
            <a:prstGeom prst="rect">
              <a:avLst/>
            </a:prstGeom>
            <a:ln w="12700" cap="flat">
              <a:noFill/>
              <a:miter lim="400000"/>
            </a:ln>
            <a:effectLst/>
          </p:spPr>
        </p:pic>
        <p:pic>
          <p:nvPicPr>
            <p:cNvPr id="48" name="image228.jpg"/>
            <p:cNvPicPr>
              <a:picLocks noChangeAspect="1"/>
            </p:cNvPicPr>
            <p:nvPr/>
          </p:nvPicPr>
          <p:blipFill>
            <a:blip r:embed="rId42">
              <a:extLst/>
            </a:blip>
            <a:stretch>
              <a:fillRect/>
            </a:stretch>
          </p:blipFill>
          <p:spPr>
            <a:xfrm>
              <a:off x="0" y="395882"/>
              <a:ext cx="1756173" cy="97087"/>
            </a:xfrm>
            <a:prstGeom prst="rect">
              <a:avLst/>
            </a:prstGeom>
            <a:ln w="12700" cap="flat">
              <a:noFill/>
              <a:miter lim="400000"/>
            </a:ln>
            <a:effectLst/>
          </p:spPr>
        </p:pic>
        <p:pic>
          <p:nvPicPr>
            <p:cNvPr id="49" name="image229.jpg"/>
            <p:cNvPicPr>
              <a:picLocks noChangeAspect="1"/>
            </p:cNvPicPr>
            <p:nvPr/>
          </p:nvPicPr>
          <p:blipFill>
            <a:blip r:embed="rId43">
              <a:extLst/>
            </a:blip>
            <a:stretch>
              <a:fillRect/>
            </a:stretch>
          </p:blipFill>
          <p:spPr>
            <a:xfrm>
              <a:off x="0" y="492968"/>
              <a:ext cx="1756173" cy="97086"/>
            </a:xfrm>
            <a:prstGeom prst="rect">
              <a:avLst/>
            </a:prstGeom>
            <a:ln w="12700" cap="flat">
              <a:noFill/>
              <a:miter lim="400000"/>
            </a:ln>
            <a:effectLst/>
          </p:spPr>
        </p:pic>
        <p:pic>
          <p:nvPicPr>
            <p:cNvPr id="50" name="image230.jpg"/>
            <p:cNvPicPr>
              <a:picLocks noChangeAspect="1"/>
            </p:cNvPicPr>
            <p:nvPr/>
          </p:nvPicPr>
          <p:blipFill>
            <a:blip r:embed="rId44">
              <a:extLst/>
            </a:blip>
            <a:stretch>
              <a:fillRect/>
            </a:stretch>
          </p:blipFill>
          <p:spPr>
            <a:xfrm>
              <a:off x="0" y="590053"/>
              <a:ext cx="1756173" cy="97087"/>
            </a:xfrm>
            <a:prstGeom prst="rect">
              <a:avLst/>
            </a:prstGeom>
            <a:ln w="12700" cap="flat">
              <a:noFill/>
              <a:miter lim="400000"/>
            </a:ln>
            <a:effectLst/>
          </p:spPr>
        </p:pic>
        <p:pic>
          <p:nvPicPr>
            <p:cNvPr id="51" name="image231.png"/>
            <p:cNvPicPr>
              <a:picLocks noChangeAspect="1"/>
            </p:cNvPicPr>
            <p:nvPr/>
          </p:nvPicPr>
          <p:blipFill>
            <a:blip r:embed="rId45">
              <a:extLst/>
            </a:blip>
            <a:stretch>
              <a:fillRect/>
            </a:stretch>
          </p:blipFill>
          <p:spPr>
            <a:xfrm>
              <a:off x="0" y="687139"/>
              <a:ext cx="1756173" cy="104627"/>
            </a:xfrm>
            <a:prstGeom prst="rect">
              <a:avLst/>
            </a:prstGeom>
            <a:ln w="12700" cap="flat">
              <a:noFill/>
              <a:miter lim="400000"/>
            </a:ln>
            <a:effectLst/>
          </p:spPr>
        </p:pic>
      </p:grpSp>
      <p:grpSp>
        <p:nvGrpSpPr>
          <p:cNvPr id="52" name="Group 1078"/>
          <p:cNvGrpSpPr/>
          <p:nvPr/>
        </p:nvGrpSpPr>
        <p:grpSpPr>
          <a:xfrm>
            <a:off x="3063479" y="3836489"/>
            <a:ext cx="1316832" cy="2070498"/>
            <a:chOff x="0" y="0"/>
            <a:chExt cx="1316831" cy="2070496"/>
          </a:xfrm>
        </p:grpSpPr>
        <p:pic>
          <p:nvPicPr>
            <p:cNvPr id="53" name="image232.png"/>
            <p:cNvPicPr>
              <a:picLocks noChangeAspect="1"/>
            </p:cNvPicPr>
            <p:nvPr/>
          </p:nvPicPr>
          <p:blipFill>
            <a:blip r:embed="rId46">
              <a:extLst/>
            </a:blip>
            <a:stretch>
              <a:fillRect/>
            </a:stretch>
          </p:blipFill>
          <p:spPr>
            <a:xfrm>
              <a:off x="0" y="-1"/>
              <a:ext cx="1316832" cy="125744"/>
            </a:xfrm>
            <a:prstGeom prst="rect">
              <a:avLst/>
            </a:prstGeom>
            <a:ln w="12700" cap="flat">
              <a:noFill/>
              <a:miter lim="400000"/>
            </a:ln>
            <a:effectLst/>
          </p:spPr>
        </p:pic>
        <p:pic>
          <p:nvPicPr>
            <p:cNvPr id="54" name="image233.png"/>
            <p:cNvPicPr>
              <a:picLocks noChangeAspect="1"/>
            </p:cNvPicPr>
            <p:nvPr/>
          </p:nvPicPr>
          <p:blipFill>
            <a:blip r:embed="rId47">
              <a:extLst/>
            </a:blip>
            <a:stretch>
              <a:fillRect/>
            </a:stretch>
          </p:blipFill>
          <p:spPr>
            <a:xfrm>
              <a:off x="0" y="125742"/>
              <a:ext cx="1316832" cy="126810"/>
            </a:xfrm>
            <a:prstGeom prst="rect">
              <a:avLst/>
            </a:prstGeom>
            <a:ln w="12700" cap="flat">
              <a:noFill/>
              <a:miter lim="400000"/>
            </a:ln>
            <a:effectLst/>
          </p:spPr>
        </p:pic>
        <p:pic>
          <p:nvPicPr>
            <p:cNvPr id="55" name="image234.png"/>
            <p:cNvPicPr>
              <a:picLocks noChangeAspect="1"/>
            </p:cNvPicPr>
            <p:nvPr/>
          </p:nvPicPr>
          <p:blipFill>
            <a:blip r:embed="rId48">
              <a:extLst/>
            </a:blip>
            <a:stretch>
              <a:fillRect/>
            </a:stretch>
          </p:blipFill>
          <p:spPr>
            <a:xfrm>
              <a:off x="0" y="252551"/>
              <a:ext cx="1316832" cy="125744"/>
            </a:xfrm>
            <a:prstGeom prst="rect">
              <a:avLst/>
            </a:prstGeom>
            <a:ln w="12700" cap="flat">
              <a:noFill/>
              <a:miter lim="400000"/>
            </a:ln>
            <a:effectLst/>
          </p:spPr>
        </p:pic>
        <p:pic>
          <p:nvPicPr>
            <p:cNvPr id="56" name="image235.png"/>
            <p:cNvPicPr>
              <a:picLocks noChangeAspect="1"/>
            </p:cNvPicPr>
            <p:nvPr/>
          </p:nvPicPr>
          <p:blipFill>
            <a:blip r:embed="rId49">
              <a:extLst/>
            </a:blip>
            <a:stretch>
              <a:fillRect/>
            </a:stretch>
          </p:blipFill>
          <p:spPr>
            <a:xfrm>
              <a:off x="0" y="378294"/>
              <a:ext cx="1316832" cy="135335"/>
            </a:xfrm>
            <a:prstGeom prst="rect">
              <a:avLst/>
            </a:prstGeom>
            <a:ln w="12700" cap="flat">
              <a:noFill/>
              <a:miter lim="400000"/>
            </a:ln>
            <a:effectLst/>
          </p:spPr>
        </p:pic>
        <p:pic>
          <p:nvPicPr>
            <p:cNvPr id="57" name="image236.png"/>
            <p:cNvPicPr>
              <a:picLocks noChangeAspect="1"/>
            </p:cNvPicPr>
            <p:nvPr/>
          </p:nvPicPr>
          <p:blipFill>
            <a:blip r:embed="rId50">
              <a:extLst/>
            </a:blip>
            <a:stretch>
              <a:fillRect/>
            </a:stretch>
          </p:blipFill>
          <p:spPr>
            <a:xfrm>
              <a:off x="0" y="513628"/>
              <a:ext cx="1316832" cy="125744"/>
            </a:xfrm>
            <a:prstGeom prst="rect">
              <a:avLst/>
            </a:prstGeom>
            <a:ln w="12700" cap="flat">
              <a:noFill/>
              <a:miter lim="400000"/>
            </a:ln>
            <a:effectLst/>
          </p:spPr>
        </p:pic>
        <p:pic>
          <p:nvPicPr>
            <p:cNvPr id="58" name="image237.png"/>
            <p:cNvPicPr>
              <a:picLocks noChangeAspect="1"/>
            </p:cNvPicPr>
            <p:nvPr/>
          </p:nvPicPr>
          <p:blipFill>
            <a:blip r:embed="rId51">
              <a:extLst/>
            </a:blip>
            <a:stretch>
              <a:fillRect/>
            </a:stretch>
          </p:blipFill>
          <p:spPr>
            <a:xfrm>
              <a:off x="0" y="639371"/>
              <a:ext cx="1316832" cy="135334"/>
            </a:xfrm>
            <a:prstGeom prst="rect">
              <a:avLst/>
            </a:prstGeom>
            <a:ln w="12700" cap="flat">
              <a:noFill/>
              <a:miter lim="400000"/>
            </a:ln>
            <a:effectLst/>
          </p:spPr>
        </p:pic>
        <p:pic>
          <p:nvPicPr>
            <p:cNvPr id="59" name="image238.png"/>
            <p:cNvPicPr>
              <a:picLocks noChangeAspect="1"/>
            </p:cNvPicPr>
            <p:nvPr/>
          </p:nvPicPr>
          <p:blipFill>
            <a:blip r:embed="rId52">
              <a:extLst/>
            </a:blip>
            <a:stretch>
              <a:fillRect/>
            </a:stretch>
          </p:blipFill>
          <p:spPr>
            <a:xfrm>
              <a:off x="0" y="774704"/>
              <a:ext cx="1316832" cy="125744"/>
            </a:xfrm>
            <a:prstGeom prst="rect">
              <a:avLst/>
            </a:prstGeom>
            <a:ln w="12700" cap="flat">
              <a:noFill/>
              <a:miter lim="400000"/>
            </a:ln>
            <a:effectLst/>
          </p:spPr>
        </p:pic>
        <p:pic>
          <p:nvPicPr>
            <p:cNvPr id="60" name="image239.png"/>
            <p:cNvPicPr>
              <a:picLocks noChangeAspect="1"/>
            </p:cNvPicPr>
            <p:nvPr/>
          </p:nvPicPr>
          <p:blipFill>
            <a:blip r:embed="rId53">
              <a:extLst/>
            </a:blip>
            <a:stretch>
              <a:fillRect/>
            </a:stretch>
          </p:blipFill>
          <p:spPr>
            <a:xfrm>
              <a:off x="0" y="900447"/>
              <a:ext cx="1316832" cy="135335"/>
            </a:xfrm>
            <a:prstGeom prst="rect">
              <a:avLst/>
            </a:prstGeom>
            <a:ln w="12700" cap="flat">
              <a:noFill/>
              <a:miter lim="400000"/>
            </a:ln>
            <a:effectLst/>
          </p:spPr>
        </p:pic>
        <p:pic>
          <p:nvPicPr>
            <p:cNvPr id="61" name="image240.png"/>
            <p:cNvPicPr>
              <a:picLocks noChangeAspect="1"/>
            </p:cNvPicPr>
            <p:nvPr/>
          </p:nvPicPr>
          <p:blipFill>
            <a:blip r:embed="rId54">
              <a:extLst/>
            </a:blip>
            <a:stretch>
              <a:fillRect/>
            </a:stretch>
          </p:blipFill>
          <p:spPr>
            <a:xfrm>
              <a:off x="0" y="1035781"/>
              <a:ext cx="1316832" cy="125744"/>
            </a:xfrm>
            <a:prstGeom prst="rect">
              <a:avLst/>
            </a:prstGeom>
            <a:ln w="12700" cap="flat">
              <a:noFill/>
              <a:miter lim="400000"/>
            </a:ln>
            <a:effectLst/>
          </p:spPr>
        </p:pic>
        <p:pic>
          <p:nvPicPr>
            <p:cNvPr id="62" name="image241.png"/>
            <p:cNvPicPr>
              <a:picLocks noChangeAspect="1"/>
            </p:cNvPicPr>
            <p:nvPr/>
          </p:nvPicPr>
          <p:blipFill>
            <a:blip r:embed="rId55">
              <a:extLst/>
            </a:blip>
            <a:stretch>
              <a:fillRect/>
            </a:stretch>
          </p:blipFill>
          <p:spPr>
            <a:xfrm>
              <a:off x="0" y="1161524"/>
              <a:ext cx="1316832" cy="125744"/>
            </a:xfrm>
            <a:prstGeom prst="rect">
              <a:avLst/>
            </a:prstGeom>
            <a:ln w="12700" cap="flat">
              <a:noFill/>
              <a:miter lim="400000"/>
            </a:ln>
            <a:effectLst/>
          </p:spPr>
        </p:pic>
        <p:pic>
          <p:nvPicPr>
            <p:cNvPr id="63" name="image242.png"/>
            <p:cNvPicPr>
              <a:picLocks noChangeAspect="1"/>
            </p:cNvPicPr>
            <p:nvPr/>
          </p:nvPicPr>
          <p:blipFill>
            <a:blip r:embed="rId56">
              <a:extLst/>
            </a:blip>
            <a:stretch>
              <a:fillRect/>
            </a:stretch>
          </p:blipFill>
          <p:spPr>
            <a:xfrm>
              <a:off x="0" y="1287266"/>
              <a:ext cx="1316832" cy="125744"/>
            </a:xfrm>
            <a:prstGeom prst="rect">
              <a:avLst/>
            </a:prstGeom>
            <a:ln w="12700" cap="flat">
              <a:noFill/>
              <a:miter lim="400000"/>
            </a:ln>
            <a:effectLst/>
          </p:spPr>
        </p:pic>
        <p:pic>
          <p:nvPicPr>
            <p:cNvPr id="64" name="image243.png"/>
            <p:cNvPicPr>
              <a:picLocks noChangeAspect="1"/>
            </p:cNvPicPr>
            <p:nvPr/>
          </p:nvPicPr>
          <p:blipFill>
            <a:blip r:embed="rId57">
              <a:extLst/>
            </a:blip>
            <a:stretch>
              <a:fillRect/>
            </a:stretch>
          </p:blipFill>
          <p:spPr>
            <a:xfrm>
              <a:off x="0" y="1413009"/>
              <a:ext cx="1316832" cy="135335"/>
            </a:xfrm>
            <a:prstGeom prst="rect">
              <a:avLst/>
            </a:prstGeom>
            <a:ln w="12700" cap="flat">
              <a:noFill/>
              <a:miter lim="400000"/>
            </a:ln>
            <a:effectLst/>
          </p:spPr>
        </p:pic>
        <p:pic>
          <p:nvPicPr>
            <p:cNvPr id="65" name="image244.jpg"/>
            <p:cNvPicPr>
              <a:picLocks noChangeAspect="1"/>
            </p:cNvPicPr>
            <p:nvPr/>
          </p:nvPicPr>
          <p:blipFill>
            <a:blip r:embed="rId58">
              <a:extLst/>
            </a:blip>
            <a:stretch>
              <a:fillRect/>
            </a:stretch>
          </p:blipFill>
          <p:spPr>
            <a:xfrm>
              <a:off x="0" y="1548343"/>
              <a:ext cx="1316832" cy="125744"/>
            </a:xfrm>
            <a:prstGeom prst="rect">
              <a:avLst/>
            </a:prstGeom>
            <a:ln w="12700" cap="flat">
              <a:noFill/>
              <a:miter lim="400000"/>
            </a:ln>
            <a:effectLst/>
          </p:spPr>
        </p:pic>
        <p:pic>
          <p:nvPicPr>
            <p:cNvPr id="66" name="image245.jpg"/>
            <p:cNvPicPr>
              <a:picLocks noChangeAspect="1"/>
            </p:cNvPicPr>
            <p:nvPr/>
          </p:nvPicPr>
          <p:blipFill>
            <a:blip r:embed="rId59">
              <a:extLst/>
            </a:blip>
            <a:stretch>
              <a:fillRect/>
            </a:stretch>
          </p:blipFill>
          <p:spPr>
            <a:xfrm>
              <a:off x="0" y="1674086"/>
              <a:ext cx="1316832" cy="135335"/>
            </a:xfrm>
            <a:prstGeom prst="rect">
              <a:avLst/>
            </a:prstGeom>
            <a:ln w="12700" cap="flat">
              <a:noFill/>
              <a:miter lim="400000"/>
            </a:ln>
            <a:effectLst/>
          </p:spPr>
        </p:pic>
        <p:pic>
          <p:nvPicPr>
            <p:cNvPr id="67" name="image246.jpg"/>
            <p:cNvPicPr>
              <a:picLocks noChangeAspect="1"/>
            </p:cNvPicPr>
            <p:nvPr/>
          </p:nvPicPr>
          <p:blipFill>
            <a:blip r:embed="rId60">
              <a:extLst/>
            </a:blip>
            <a:stretch>
              <a:fillRect/>
            </a:stretch>
          </p:blipFill>
          <p:spPr>
            <a:xfrm>
              <a:off x="0" y="1809419"/>
              <a:ext cx="1316832" cy="125744"/>
            </a:xfrm>
            <a:prstGeom prst="rect">
              <a:avLst/>
            </a:prstGeom>
            <a:ln w="12700" cap="flat">
              <a:noFill/>
              <a:miter lim="400000"/>
            </a:ln>
            <a:effectLst/>
          </p:spPr>
        </p:pic>
        <p:pic>
          <p:nvPicPr>
            <p:cNvPr id="68" name="image247.png"/>
            <p:cNvPicPr>
              <a:picLocks noChangeAspect="1"/>
            </p:cNvPicPr>
            <p:nvPr/>
          </p:nvPicPr>
          <p:blipFill>
            <a:blip r:embed="rId61">
              <a:extLst/>
            </a:blip>
            <a:stretch>
              <a:fillRect/>
            </a:stretch>
          </p:blipFill>
          <p:spPr>
            <a:xfrm>
              <a:off x="0" y="1935162"/>
              <a:ext cx="1316832" cy="135335"/>
            </a:xfrm>
            <a:prstGeom prst="rect">
              <a:avLst/>
            </a:prstGeom>
            <a:ln w="12700" cap="flat">
              <a:noFill/>
              <a:miter lim="400000"/>
            </a:ln>
            <a:effectLst/>
          </p:spPr>
        </p:pic>
      </p:grpSp>
      <p:sp>
        <p:nvSpPr>
          <p:cNvPr id="69" name="Shape 1080"/>
          <p:cNvSpPr txBox="1">
            <a:spLocks/>
          </p:cNvSpPr>
          <p:nvPr/>
        </p:nvSpPr>
        <p:spPr>
          <a:xfrm>
            <a:off x="2553320" y="919459"/>
            <a:ext cx="5189887" cy="65555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ormAutofit/>
          </a:bodyPr>
          <a:lstStyle>
            <a:lvl1pPr marL="107442" marR="0" indent="-107442" algn="l" defTabSz="429768" rtl="0" latinLnBrk="0">
              <a:lnSpc>
                <a:spcPct val="90000"/>
              </a:lnSpc>
              <a:spcBef>
                <a:spcPts val="400"/>
              </a:spcBef>
              <a:spcAft>
                <a:spcPts val="0"/>
              </a:spcAft>
              <a:buClrTx/>
              <a:buSzTx/>
              <a:buFont typeface="Arial"/>
              <a:buNone/>
              <a:tabLst/>
              <a:defRPr sz="2585" b="1" i="0" u="none" strike="noStrike" cap="none" spc="0" baseline="0">
                <a:ln>
                  <a:noFill/>
                </a:ln>
                <a:solidFill>
                  <a:srgbClr val="FF0000"/>
                </a:solidFill>
                <a:uFillTx/>
                <a:latin typeface="+mj-lt"/>
                <a:ea typeface="+mj-ea"/>
                <a:cs typeface="+mj-cs"/>
                <a:sym typeface="Calibri"/>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hangingPunct="1"/>
            <a:r>
              <a:rPr lang="tr-TR" smtClean="0"/>
              <a:t>YANGIN SÖNDÜRME EKİPMANLARI</a:t>
            </a:r>
            <a:endParaRPr lang="tr-TR" dirty="0"/>
          </a:p>
        </p:txBody>
      </p:sp>
    </p:spTree>
    <p:extLst>
      <p:ext uri="{BB962C8B-B14F-4D97-AF65-F5344CB8AC3E}">
        <p14:creationId xmlns:p14="http://schemas.microsoft.com/office/powerpoint/2010/main" val="3140958623"/>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137</a:t>
            </a:fld>
            <a:endParaRPr lang="tr-TR" dirty="0"/>
          </a:p>
        </p:txBody>
      </p:sp>
      <p:sp>
        <p:nvSpPr>
          <p:cNvPr id="3" name="Shape 1083"/>
          <p:cNvSpPr txBox="1">
            <a:spLocks/>
          </p:cNvSpPr>
          <p:nvPr/>
        </p:nvSpPr>
        <p:spPr>
          <a:xfrm>
            <a:off x="2114550" y="879946"/>
            <a:ext cx="6343650" cy="685800"/>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FF26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t>Toplanma Bölgesi </a:t>
            </a:r>
            <a:endParaRPr lang="tr-TR" dirty="0"/>
          </a:p>
        </p:txBody>
      </p:sp>
      <p:pic>
        <p:nvPicPr>
          <p:cNvPr id="4" name="image248.jpg" descr="MVC-026S"/>
          <p:cNvPicPr>
            <a:picLocks noChangeAspect="1"/>
          </p:cNvPicPr>
          <p:nvPr/>
        </p:nvPicPr>
        <p:blipFill>
          <a:blip r:embed="rId2">
            <a:extLst/>
          </a:blip>
          <a:stretch>
            <a:fillRect/>
          </a:stretch>
        </p:blipFill>
        <p:spPr>
          <a:xfrm>
            <a:off x="3099792" y="1698462"/>
            <a:ext cx="5648672" cy="4394834"/>
          </a:xfrm>
          <a:prstGeom prst="rect">
            <a:avLst/>
          </a:prstGeom>
          <a:ln w="12700">
            <a:miter lim="400000"/>
          </a:ln>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42379"/>
            <a:ext cx="2097782" cy="291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8341968"/>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138</a:t>
            </a:fld>
            <a:endParaRPr lang="tr-TR" dirty="0"/>
          </a:p>
        </p:txBody>
      </p:sp>
      <p:sp>
        <p:nvSpPr>
          <p:cNvPr id="3" name="Shape 1088"/>
          <p:cNvSpPr txBox="1">
            <a:spLocks/>
          </p:cNvSpPr>
          <p:nvPr/>
        </p:nvSpPr>
        <p:spPr>
          <a:xfrm>
            <a:off x="1592972" y="1967759"/>
            <a:ext cx="5958056" cy="1314451"/>
          </a:xfrm>
          <a:prstGeom prst="rect">
            <a:avLst/>
          </a:prstGeom>
          <a:ln>
            <a:solidFill>
              <a:srgbClr val="000000"/>
            </a:solidFill>
            <a:miter lim="800000"/>
          </a:ln>
        </p:spPr>
        <p:txBody>
          <a:bodyPr/>
          <a:lstStyle>
            <a:lvl1pPr marL="0" marR="0" indent="0" algn="ctr" defTabSz="914400" rtl="0" latinLnBrk="0">
              <a:lnSpc>
                <a:spcPct val="100000"/>
              </a:lnSpc>
              <a:spcBef>
                <a:spcPts val="0"/>
              </a:spcBef>
              <a:spcAft>
                <a:spcPts val="0"/>
              </a:spcAft>
              <a:buClrTx/>
              <a:buSzTx/>
              <a:buFontTx/>
              <a:buNone/>
              <a:tabLst/>
              <a:defRPr sz="2400" b="1" i="0" u="none" strike="noStrike" cap="none" spc="0" baseline="0">
                <a:ln>
                  <a:noFill/>
                </a:ln>
                <a:solidFill>
                  <a:srgbClr val="04617B"/>
                </a:solidFill>
                <a:uFillTx/>
                <a:latin typeface="Tms Rmn"/>
                <a:ea typeface="Tms Rmn"/>
                <a:cs typeface="Tms Rmn"/>
                <a:sym typeface="Tms Rmn"/>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t>Kol aşağı çekildiğinde kilitlenir, kesinlikle kapanmaz. Alarmı susturmak için anahtarla kilit çözülür.</a:t>
            </a:r>
            <a:endParaRPr lang="tr-TR" dirty="0"/>
          </a:p>
        </p:txBody>
      </p:sp>
      <p:pic>
        <p:nvPicPr>
          <p:cNvPr id="4" name="image249.jpg" descr="MVC-008S"/>
          <p:cNvPicPr>
            <a:picLocks noChangeAspect="1"/>
          </p:cNvPicPr>
          <p:nvPr/>
        </p:nvPicPr>
        <p:blipFill>
          <a:blip r:embed="rId2">
            <a:extLst/>
          </a:blip>
          <a:stretch>
            <a:fillRect/>
          </a:stretch>
        </p:blipFill>
        <p:spPr>
          <a:xfrm>
            <a:off x="2835408" y="3392387"/>
            <a:ext cx="2765209" cy="2628901"/>
          </a:xfrm>
          <a:prstGeom prst="rect">
            <a:avLst/>
          </a:prstGeom>
          <a:ln w="12700">
            <a:miter lim="400000"/>
          </a:ln>
        </p:spPr>
      </p:pic>
      <p:sp>
        <p:nvSpPr>
          <p:cNvPr id="5" name="Shape 1091"/>
          <p:cNvSpPr/>
          <p:nvPr/>
        </p:nvSpPr>
        <p:spPr>
          <a:xfrm>
            <a:off x="1995518" y="800132"/>
            <a:ext cx="5152964" cy="627381"/>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3700" b="1">
                <a:solidFill>
                  <a:srgbClr val="FF2600"/>
                </a:solidFill>
                <a:latin typeface="Tms Rmn"/>
                <a:ea typeface="Tms Rmn"/>
                <a:cs typeface="Tms Rmn"/>
                <a:sym typeface="Tms Rmn"/>
              </a:defRPr>
            </a:lvl1pPr>
          </a:lstStyle>
          <a:p>
            <a:r>
              <a:rPr dirty="0"/>
              <a:t>Yangın alarm butonu</a:t>
            </a:r>
          </a:p>
        </p:txBody>
      </p:sp>
    </p:spTree>
    <p:extLst>
      <p:ext uri="{BB962C8B-B14F-4D97-AF65-F5344CB8AC3E}">
        <p14:creationId xmlns:p14="http://schemas.microsoft.com/office/powerpoint/2010/main" val="4034851925"/>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139</a:t>
            </a:fld>
            <a:endParaRPr lang="tr-TR" dirty="0"/>
          </a:p>
        </p:txBody>
      </p:sp>
      <p:pic>
        <p:nvPicPr>
          <p:cNvPr id="3" name="image142.png"/>
          <p:cNvPicPr>
            <a:picLocks noChangeAspect="1"/>
          </p:cNvPicPr>
          <p:nvPr/>
        </p:nvPicPr>
        <p:blipFill>
          <a:blip r:embed="rId2">
            <a:extLst/>
          </a:blip>
          <a:stretch>
            <a:fillRect/>
          </a:stretch>
        </p:blipFill>
        <p:spPr>
          <a:xfrm>
            <a:off x="1277634" y="1394774"/>
            <a:ext cx="3141325" cy="2106234"/>
          </a:xfrm>
          <a:prstGeom prst="rect">
            <a:avLst/>
          </a:prstGeom>
          <a:ln w="12700">
            <a:miter lim="400000"/>
          </a:ln>
        </p:spPr>
      </p:pic>
      <p:pic>
        <p:nvPicPr>
          <p:cNvPr id="4" name="image143.png"/>
          <p:cNvPicPr>
            <a:picLocks noChangeAspect="1"/>
          </p:cNvPicPr>
          <p:nvPr/>
        </p:nvPicPr>
        <p:blipFill>
          <a:blip r:embed="rId3">
            <a:extLst/>
          </a:blip>
          <a:stretch>
            <a:fillRect/>
          </a:stretch>
        </p:blipFill>
        <p:spPr>
          <a:xfrm>
            <a:off x="4729333" y="1394774"/>
            <a:ext cx="3132349" cy="2106234"/>
          </a:xfrm>
          <a:prstGeom prst="rect">
            <a:avLst/>
          </a:prstGeom>
          <a:ln w="12700">
            <a:miter lim="400000"/>
          </a:ln>
        </p:spPr>
      </p:pic>
      <p:pic>
        <p:nvPicPr>
          <p:cNvPr id="5" name="image144.png"/>
          <p:cNvPicPr>
            <a:picLocks noChangeAspect="1"/>
          </p:cNvPicPr>
          <p:nvPr/>
        </p:nvPicPr>
        <p:blipFill>
          <a:blip r:embed="rId4">
            <a:extLst/>
          </a:blip>
          <a:stretch>
            <a:fillRect/>
          </a:stretch>
        </p:blipFill>
        <p:spPr>
          <a:xfrm>
            <a:off x="1288602" y="3717031"/>
            <a:ext cx="3141325" cy="2376265"/>
          </a:xfrm>
          <a:prstGeom prst="rect">
            <a:avLst/>
          </a:prstGeom>
          <a:ln w="12700">
            <a:miter lim="400000"/>
          </a:ln>
        </p:spPr>
      </p:pic>
      <p:pic>
        <p:nvPicPr>
          <p:cNvPr id="6" name="image145.jpg"/>
          <p:cNvPicPr>
            <a:picLocks noChangeAspect="1"/>
          </p:cNvPicPr>
          <p:nvPr/>
        </p:nvPicPr>
        <p:blipFill>
          <a:blip r:embed="rId5">
            <a:extLst/>
          </a:blip>
          <a:stretch>
            <a:fillRect/>
          </a:stretch>
        </p:blipFill>
        <p:spPr>
          <a:xfrm>
            <a:off x="4785925" y="3717031"/>
            <a:ext cx="3075758" cy="2376265"/>
          </a:xfrm>
          <a:prstGeom prst="rect">
            <a:avLst/>
          </a:prstGeom>
          <a:ln w="12700">
            <a:miter lim="400000"/>
          </a:ln>
        </p:spPr>
      </p:pic>
    </p:spTree>
    <p:extLst>
      <p:ext uri="{BB962C8B-B14F-4D97-AF65-F5344CB8AC3E}">
        <p14:creationId xmlns:p14="http://schemas.microsoft.com/office/powerpoint/2010/main" val="412291493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 name="Shape 311"/>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 ÜÇGENİ NEDİR?</a:t>
            </a:r>
          </a:p>
        </p:txBody>
      </p:sp>
      <p:sp>
        <p:nvSpPr>
          <p:cNvPr id="313" name="Shape 313"/>
          <p:cNvSpPr/>
          <p:nvPr/>
        </p:nvSpPr>
        <p:spPr>
          <a:xfrm>
            <a:off x="3626977" y="1440180"/>
            <a:ext cx="4967288" cy="16927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73050" indent="-273050" algn="ctr">
              <a:spcBef>
                <a:spcPts val="600"/>
              </a:spcBef>
              <a:defRPr sz="2400" b="1"/>
            </a:pPr>
            <a:r>
              <a:rPr i="1" dirty="0"/>
              <a:t>	− </a:t>
            </a:r>
            <a:r>
              <a:rPr sz="2600" i="1" dirty="0"/>
              <a:t>Yanıcı madde; ısı karşısında yanıcı buhar veya gaz çıkartabilen yada kolaylıkla korlaşabilen maddelerdir.</a:t>
            </a:r>
          </a:p>
        </p:txBody>
      </p:sp>
      <p:pic>
        <p:nvPicPr>
          <p:cNvPr id="314" name="ODDDDD.png" descr="C:\Users\isguvenligi1\Desktop\ODDDDD.png"/>
          <p:cNvPicPr>
            <a:picLocks noChangeAspect="1"/>
          </p:cNvPicPr>
          <p:nvPr/>
        </p:nvPicPr>
        <p:blipFill>
          <a:blip r:embed="rId2">
            <a:extLst/>
          </a:blip>
          <a:stretch>
            <a:fillRect/>
          </a:stretch>
        </p:blipFill>
        <p:spPr>
          <a:xfrm>
            <a:off x="250825" y="2349500"/>
            <a:ext cx="3529087" cy="2927350"/>
          </a:xfrm>
          <a:prstGeom prst="rect">
            <a:avLst/>
          </a:prstGeom>
          <a:ln w="12700">
            <a:miter lim="400000"/>
          </a:ln>
        </p:spPr>
      </p:pic>
      <p:pic>
        <p:nvPicPr>
          <p:cNvPr id="315" name="imagesX0E2COTI.jpg" descr="C:\Users\isguvenligi1\Desktop\imagesX0E2COTI.jpg"/>
          <p:cNvPicPr>
            <a:picLocks noChangeAspect="1"/>
          </p:cNvPicPr>
          <p:nvPr/>
        </p:nvPicPr>
        <p:blipFill>
          <a:blip r:embed="rId3">
            <a:extLst/>
          </a:blip>
          <a:srcRect l="16667" r="33332" b="28601"/>
          <a:stretch>
            <a:fillRect/>
          </a:stretch>
        </p:blipFill>
        <p:spPr>
          <a:xfrm>
            <a:off x="5292080" y="3573016"/>
            <a:ext cx="3269308" cy="2951609"/>
          </a:xfrm>
          <a:prstGeom prst="rect">
            <a:avLst/>
          </a:prstGeom>
          <a:ln w="12700">
            <a:miter lim="400000"/>
          </a:ln>
        </p:spPr>
      </p:pic>
      <p:sp>
        <p:nvSpPr>
          <p:cNvPr id="316" name="Shape 316"/>
          <p:cNvSpPr/>
          <p:nvPr/>
        </p:nvSpPr>
        <p:spPr>
          <a:xfrm>
            <a:off x="331787" y="1645533"/>
            <a:ext cx="8229601" cy="6309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4100" b="1">
                <a:solidFill>
                  <a:srgbClr val="FF0000"/>
                </a:solidFill>
                <a:latin typeface="+mj-lt"/>
                <a:ea typeface="+mj-ea"/>
                <a:cs typeface="+mj-cs"/>
                <a:sym typeface="Calibri"/>
              </a:defRPr>
            </a:lvl1pPr>
          </a:lstStyle>
          <a:p>
            <a:r>
              <a:rPr dirty="0"/>
              <a:t>Yanıcı Madde;</a:t>
            </a: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14</a:t>
            </a:fld>
            <a:endParaRPr lang="tr-TR" dirty="0"/>
          </a:p>
        </p:txBody>
      </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140</a:t>
            </a:fld>
            <a:endParaRPr lang="tr-TR" dirty="0"/>
          </a:p>
        </p:txBody>
      </p:sp>
      <p:sp>
        <p:nvSpPr>
          <p:cNvPr id="3" name="Shape 1100"/>
          <p:cNvSpPr txBox="1">
            <a:spLocks/>
          </p:cNvSpPr>
          <p:nvPr/>
        </p:nvSpPr>
        <p:spPr>
          <a:xfrm>
            <a:off x="501650" y="1123897"/>
            <a:ext cx="7886700" cy="994174"/>
          </a:xfrm>
          <a:prstGeom prst="rect">
            <a:avLst/>
          </a:prstGeom>
        </p:spPr>
        <p:txBody>
          <a:bodyPr/>
          <a:lstStyle>
            <a:lvl1pPr marL="0" marR="0" indent="0" algn="ctr" defTabSz="649223" rtl="0" latinLnBrk="0">
              <a:lnSpc>
                <a:spcPct val="100000"/>
              </a:lnSpc>
              <a:spcBef>
                <a:spcPts val="0"/>
              </a:spcBef>
              <a:spcAft>
                <a:spcPts val="0"/>
              </a:spcAft>
              <a:buClrTx/>
              <a:buSzTx/>
              <a:buFontTx/>
              <a:buNone/>
              <a:tabLst/>
              <a:defRPr sz="3124" b="1" i="0" u="none" strike="noStrike" cap="none" spc="0" baseline="0">
                <a:ln>
                  <a:noFill/>
                </a:ln>
                <a:solidFill>
                  <a:srgbClr val="FF3300"/>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t>YANGIN ACİL DURUM TAHLİYE PLANI  </a:t>
            </a:r>
            <a:endParaRPr lang="tr-TR" dirty="0"/>
          </a:p>
        </p:txBody>
      </p:sp>
      <p:pic>
        <p:nvPicPr>
          <p:cNvPr id="4" name="image251.png" descr="C:\Users\pc\Desktop\tah_plan.gif"/>
          <p:cNvPicPr>
            <a:picLocks noChangeAspect="1"/>
          </p:cNvPicPr>
          <p:nvPr/>
        </p:nvPicPr>
        <p:blipFill>
          <a:blip r:embed="rId2">
            <a:extLst/>
          </a:blip>
          <a:stretch>
            <a:fillRect/>
          </a:stretch>
        </p:blipFill>
        <p:spPr>
          <a:xfrm>
            <a:off x="996229" y="2432504"/>
            <a:ext cx="7279057" cy="3012720"/>
          </a:xfrm>
          <a:prstGeom prst="rect">
            <a:avLst/>
          </a:prstGeom>
          <a:ln w="12700">
            <a:miter lim="400000"/>
          </a:ln>
        </p:spPr>
      </p:pic>
    </p:spTree>
    <p:extLst>
      <p:ext uri="{BB962C8B-B14F-4D97-AF65-F5344CB8AC3E}">
        <p14:creationId xmlns:p14="http://schemas.microsoft.com/office/powerpoint/2010/main" val="796527078"/>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141</a:t>
            </a:fld>
            <a:endParaRPr lang="tr-TR" dirty="0"/>
          </a:p>
        </p:txBody>
      </p:sp>
      <p:pic>
        <p:nvPicPr>
          <p:cNvPr id="3" name="image.png"/>
          <p:cNvPicPr>
            <a:picLocks noChangeAspect="1"/>
          </p:cNvPicPr>
          <p:nvPr/>
        </p:nvPicPr>
        <p:blipFill>
          <a:blip r:embed="rId2">
            <a:extLst/>
          </a:blip>
          <a:stretch>
            <a:fillRect/>
          </a:stretch>
        </p:blipFill>
        <p:spPr>
          <a:xfrm>
            <a:off x="976312" y="908719"/>
            <a:ext cx="7340104" cy="774749"/>
          </a:xfrm>
          <a:prstGeom prst="rect">
            <a:avLst/>
          </a:prstGeom>
          <a:ln w="12700">
            <a:miter lim="400000"/>
          </a:ln>
        </p:spPr>
      </p:pic>
      <p:sp>
        <p:nvSpPr>
          <p:cNvPr id="4" name="Shape 1105"/>
          <p:cNvSpPr txBox="1">
            <a:spLocks/>
          </p:cNvSpPr>
          <p:nvPr/>
        </p:nvSpPr>
        <p:spPr>
          <a:xfrm>
            <a:off x="304800" y="1683468"/>
            <a:ext cx="8534400" cy="4659573"/>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0" tIns="0" rIns="0" bIns="0">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0" indent="0" hangingPunct="1">
              <a:buSzTx/>
              <a:buFont typeface="Wingdings 2"/>
              <a:buNone/>
              <a:defRPr sz="4400"/>
            </a:pPr>
            <a:endParaRPr lang="tr-TR" sz="4400" dirty="0" smtClean="0"/>
          </a:p>
          <a:p>
            <a:pPr marL="0" indent="0" hangingPunct="1">
              <a:buSzTx/>
              <a:buFont typeface="Wingdings 2"/>
              <a:buNone/>
              <a:defRPr sz="2800" b="1">
                <a:latin typeface="Comic Sans MS"/>
                <a:ea typeface="Comic Sans MS"/>
                <a:cs typeface="Comic Sans MS"/>
                <a:sym typeface="Comic Sans MS"/>
              </a:defRPr>
            </a:pPr>
            <a:r>
              <a:rPr lang="tr-TR" sz="2800" b="1" dirty="0" smtClean="0">
                <a:latin typeface="Comic Sans MS"/>
                <a:ea typeface="Comic Sans MS"/>
                <a:cs typeface="Comic Sans MS"/>
                <a:sym typeface="Comic Sans MS"/>
              </a:rPr>
              <a:t>Elde taşınabilenler            Arabalı cihazlar</a:t>
            </a:r>
            <a:endParaRPr lang="tr-TR" sz="2800" b="1" dirty="0">
              <a:latin typeface="Comic Sans MS"/>
              <a:ea typeface="Comic Sans MS"/>
              <a:cs typeface="Comic Sans MS"/>
              <a:sym typeface="Comic Sans MS"/>
            </a:endParaRPr>
          </a:p>
        </p:txBody>
      </p:sp>
      <p:pic>
        <p:nvPicPr>
          <p:cNvPr id="5" name="image.png"/>
          <p:cNvPicPr>
            <a:picLocks noChangeAspect="1"/>
          </p:cNvPicPr>
          <p:nvPr/>
        </p:nvPicPr>
        <p:blipFill>
          <a:blip r:embed="rId3">
            <a:extLst/>
          </a:blip>
          <a:stretch>
            <a:fillRect/>
          </a:stretch>
        </p:blipFill>
        <p:spPr>
          <a:xfrm>
            <a:off x="335625" y="2924944"/>
            <a:ext cx="3804327" cy="3341102"/>
          </a:xfrm>
          <a:prstGeom prst="rect">
            <a:avLst/>
          </a:prstGeom>
          <a:ln w="12700">
            <a:miter lim="400000"/>
          </a:ln>
        </p:spPr>
      </p:pic>
      <p:pic>
        <p:nvPicPr>
          <p:cNvPr id="6" name="image.png"/>
          <p:cNvPicPr>
            <a:picLocks noChangeAspect="1"/>
          </p:cNvPicPr>
          <p:nvPr/>
        </p:nvPicPr>
        <p:blipFill>
          <a:blip r:embed="rId4">
            <a:extLst/>
          </a:blip>
          <a:stretch>
            <a:fillRect/>
          </a:stretch>
        </p:blipFill>
        <p:spPr>
          <a:xfrm>
            <a:off x="5076056" y="2924944"/>
            <a:ext cx="3240360" cy="3418097"/>
          </a:xfrm>
          <a:prstGeom prst="rect">
            <a:avLst/>
          </a:prstGeom>
          <a:ln w="12700">
            <a:miter lim="400000"/>
          </a:ln>
        </p:spPr>
      </p:pic>
    </p:spTree>
    <p:extLst>
      <p:ext uri="{BB962C8B-B14F-4D97-AF65-F5344CB8AC3E}">
        <p14:creationId xmlns:p14="http://schemas.microsoft.com/office/powerpoint/2010/main" val="1256601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5"/>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P spid="6" grpId="0"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142</a:t>
            </a:fld>
            <a:endParaRPr lang="tr-TR" dirty="0"/>
          </a:p>
        </p:txBody>
      </p:sp>
      <p:sp>
        <p:nvSpPr>
          <p:cNvPr id="3" name="Shape 1116"/>
          <p:cNvSpPr txBox="1">
            <a:spLocks/>
          </p:cNvSpPr>
          <p:nvPr/>
        </p:nvSpPr>
        <p:spPr>
          <a:xfrm>
            <a:off x="457200" y="908074"/>
            <a:ext cx="8229600" cy="11572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t>Yangın söndürme cihazlarının yerleştirilmesi</a:t>
            </a:r>
            <a:endParaRPr lang="tr-TR" dirty="0"/>
          </a:p>
        </p:txBody>
      </p:sp>
      <p:sp>
        <p:nvSpPr>
          <p:cNvPr id="4" name="Shape 1117"/>
          <p:cNvSpPr txBox="1">
            <a:spLocks/>
          </p:cNvSpPr>
          <p:nvPr/>
        </p:nvSpPr>
        <p:spPr>
          <a:xfrm>
            <a:off x="214312" y="2492896"/>
            <a:ext cx="8715376" cy="338455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245745" indent="-245745" defTabSz="822959" hangingPunct="1">
              <a:defRPr sz="2520">
                <a:solidFill>
                  <a:srgbClr val="002060"/>
                </a:solidFill>
              </a:defRPr>
            </a:pPr>
            <a:r>
              <a:rPr lang="tr-TR" sz="2520" dirty="0" smtClean="0">
                <a:solidFill>
                  <a:srgbClr val="002060"/>
                </a:solidFill>
              </a:rPr>
              <a:t>	</a:t>
            </a:r>
            <a:r>
              <a:rPr lang="tr-TR" sz="2520" b="1" dirty="0" smtClean="0">
                <a:solidFill>
                  <a:srgbClr val="002060"/>
                </a:solidFill>
                <a:latin typeface="+mj-lt"/>
                <a:ea typeface="+mj-ea"/>
                <a:cs typeface="+mj-cs"/>
                <a:sym typeface="Calibri"/>
              </a:rPr>
              <a:t>1-</a:t>
            </a:r>
            <a:r>
              <a:rPr lang="tr-TR" sz="2520" dirty="0" smtClean="0">
                <a:solidFill>
                  <a:srgbClr val="002060"/>
                </a:solidFill>
              </a:rPr>
              <a:t> </a:t>
            </a:r>
            <a:r>
              <a:rPr lang="tr-TR" sz="2520" b="1" dirty="0" smtClean="0">
                <a:solidFill>
                  <a:srgbClr val="002060"/>
                </a:solidFill>
              </a:rPr>
              <a:t>Taşınabilir söndürme cihazlarının tipi ve sayısı, mekânlarda var olan durum ve risklere göre belirlenir. Buna göre; </a:t>
            </a:r>
          </a:p>
          <a:p>
            <a:pPr marL="245745" indent="-245745" defTabSz="822959" hangingPunct="1">
              <a:spcBef>
                <a:spcPts val="500"/>
              </a:spcBef>
              <a:defRPr sz="2159">
                <a:solidFill>
                  <a:srgbClr val="002060"/>
                </a:solidFill>
              </a:defRPr>
            </a:pPr>
            <a:r>
              <a:rPr lang="tr-TR" sz="2159" dirty="0" smtClean="0">
                <a:solidFill>
                  <a:srgbClr val="002060"/>
                </a:solidFill>
              </a:rPr>
              <a:t>a) A sınıfı yangın çok maksatlı </a:t>
            </a:r>
            <a:r>
              <a:rPr lang="tr-TR" sz="2159" b="1" i="1" dirty="0" smtClean="0">
                <a:solidFill>
                  <a:srgbClr val="002060"/>
                </a:solidFill>
              </a:rPr>
              <a:t>kuru kimyevi tozlu </a:t>
            </a:r>
            <a:r>
              <a:rPr lang="tr-TR" sz="2159" dirty="0" smtClean="0">
                <a:solidFill>
                  <a:srgbClr val="002060"/>
                </a:solidFill>
              </a:rPr>
              <a:t>veya sulu, </a:t>
            </a:r>
          </a:p>
          <a:p>
            <a:pPr marL="245745" indent="-245745" defTabSz="822959" hangingPunct="1">
              <a:spcBef>
                <a:spcPts val="500"/>
              </a:spcBef>
              <a:defRPr sz="2159">
                <a:solidFill>
                  <a:srgbClr val="002060"/>
                </a:solidFill>
              </a:defRPr>
            </a:pPr>
            <a:r>
              <a:rPr lang="tr-TR" sz="2159" dirty="0" smtClean="0">
                <a:solidFill>
                  <a:srgbClr val="002060"/>
                </a:solidFill>
              </a:rPr>
              <a:t>b) B sınıfı yangın </a:t>
            </a:r>
            <a:r>
              <a:rPr lang="tr-TR" sz="2159" b="1" i="1" dirty="0" smtClean="0">
                <a:solidFill>
                  <a:srgbClr val="002060"/>
                </a:solidFill>
              </a:rPr>
              <a:t>kuru kimyevi tozlu, karbondioksitli veya köpüklü</a:t>
            </a:r>
            <a:r>
              <a:rPr lang="tr-TR" sz="2159" dirty="0" smtClean="0">
                <a:solidFill>
                  <a:srgbClr val="002060"/>
                </a:solidFill>
              </a:rPr>
              <a:t>, </a:t>
            </a:r>
          </a:p>
          <a:p>
            <a:pPr marL="245745" indent="-245745" defTabSz="822959" hangingPunct="1">
              <a:spcBef>
                <a:spcPts val="500"/>
              </a:spcBef>
              <a:defRPr sz="2159">
                <a:solidFill>
                  <a:srgbClr val="002060"/>
                </a:solidFill>
              </a:defRPr>
            </a:pPr>
            <a:r>
              <a:rPr lang="tr-TR" sz="2159" dirty="0" smtClean="0">
                <a:solidFill>
                  <a:srgbClr val="002060"/>
                </a:solidFill>
              </a:rPr>
              <a:t>c) C sınıfı yangın </a:t>
            </a:r>
            <a:r>
              <a:rPr lang="tr-TR" sz="2159" b="1" i="1" dirty="0" smtClean="0">
                <a:solidFill>
                  <a:srgbClr val="002060"/>
                </a:solidFill>
              </a:rPr>
              <a:t>kuru kimyevi tozlu veya karbondioksitli</a:t>
            </a:r>
            <a:r>
              <a:rPr lang="tr-TR" sz="2159" dirty="0" smtClean="0">
                <a:solidFill>
                  <a:srgbClr val="002060"/>
                </a:solidFill>
              </a:rPr>
              <a:t>, </a:t>
            </a:r>
          </a:p>
          <a:p>
            <a:pPr marL="245745" indent="-245745" defTabSz="822959" hangingPunct="1">
              <a:spcBef>
                <a:spcPts val="500"/>
              </a:spcBef>
              <a:defRPr sz="2159">
                <a:solidFill>
                  <a:srgbClr val="002060"/>
                </a:solidFill>
              </a:defRPr>
            </a:pPr>
            <a:r>
              <a:rPr lang="tr-TR" sz="2159" dirty="0" smtClean="0">
                <a:solidFill>
                  <a:srgbClr val="002060"/>
                </a:solidFill>
              </a:rPr>
              <a:t>ç) D sınıfı yangın </a:t>
            </a:r>
            <a:r>
              <a:rPr lang="tr-TR" sz="2159" b="1" i="1" dirty="0" smtClean="0">
                <a:solidFill>
                  <a:srgbClr val="002060"/>
                </a:solidFill>
              </a:rPr>
              <a:t>kuru metal tozlu, </a:t>
            </a:r>
            <a:endParaRPr lang="tr-TR" sz="2159" b="1" i="1" dirty="0">
              <a:solidFill>
                <a:srgbClr val="002060"/>
              </a:solidFill>
            </a:endParaRPr>
          </a:p>
        </p:txBody>
      </p:sp>
    </p:spTree>
    <p:extLst>
      <p:ext uri="{BB962C8B-B14F-4D97-AF65-F5344CB8AC3E}">
        <p14:creationId xmlns:p14="http://schemas.microsoft.com/office/powerpoint/2010/main" val="4057394062"/>
      </p:ext>
    </p:extLst>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143</a:t>
            </a:fld>
            <a:endParaRPr lang="tr-TR" dirty="0"/>
          </a:p>
        </p:txBody>
      </p:sp>
      <p:sp>
        <p:nvSpPr>
          <p:cNvPr id="3" name="Shape 1120"/>
          <p:cNvSpPr txBox="1">
            <a:spLocks/>
          </p:cNvSpPr>
          <p:nvPr/>
        </p:nvSpPr>
        <p:spPr>
          <a:xfrm>
            <a:off x="323850" y="1268412"/>
            <a:ext cx="8713788" cy="454183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0" indent="0" hangingPunct="1">
              <a:spcBef>
                <a:spcPts val="500"/>
              </a:spcBef>
              <a:buSzTx/>
              <a:buFont typeface="Wingdings 2"/>
              <a:buNone/>
              <a:defRPr sz="2000" b="1">
                <a:solidFill>
                  <a:srgbClr val="0070C0"/>
                </a:solidFill>
              </a:defRPr>
            </a:pPr>
            <a:r>
              <a:rPr lang="tr-TR" sz="2000" b="1" dirty="0" smtClean="0">
                <a:solidFill>
                  <a:srgbClr val="0070C0"/>
                </a:solidFill>
              </a:rPr>
              <a:t>(2) </a:t>
            </a:r>
            <a:r>
              <a:rPr lang="tr-TR" sz="2000" b="1" dirty="0" smtClean="0"/>
              <a:t>Düşük tehlike sınıfında her </a:t>
            </a:r>
            <a:r>
              <a:rPr lang="tr-TR" sz="2000" b="1" dirty="0" smtClean="0">
                <a:latin typeface="+mj-lt"/>
                <a:ea typeface="+mj-ea"/>
                <a:cs typeface="+mj-cs"/>
                <a:sym typeface="Calibri"/>
              </a:rPr>
              <a:t>500</a:t>
            </a:r>
            <a:r>
              <a:rPr lang="tr-TR" sz="2000" b="1" dirty="0" smtClean="0"/>
              <a:t> m², orta tehlike ve yüksek tehlike sınıfında her </a:t>
            </a:r>
            <a:r>
              <a:rPr lang="tr-TR" sz="2000" b="1" dirty="0" smtClean="0">
                <a:latin typeface="+mj-lt"/>
                <a:ea typeface="+mj-ea"/>
                <a:cs typeface="+mj-cs"/>
                <a:sym typeface="Calibri"/>
              </a:rPr>
              <a:t>250 m² </a:t>
            </a:r>
            <a:r>
              <a:rPr lang="tr-TR" sz="2000" b="1" dirty="0" smtClean="0"/>
              <a:t>yapı inşaat alanı için </a:t>
            </a:r>
            <a:r>
              <a:rPr lang="tr-TR" sz="2000" b="1" dirty="0" smtClean="0">
                <a:latin typeface="+mj-lt"/>
                <a:ea typeface="+mj-ea"/>
                <a:cs typeface="+mj-cs"/>
                <a:sym typeface="Calibri"/>
              </a:rPr>
              <a:t>1 </a:t>
            </a:r>
            <a:r>
              <a:rPr lang="tr-TR" sz="2000" b="1" dirty="0" smtClean="0"/>
              <a:t>adet olmak üzere, uygun tipte </a:t>
            </a:r>
            <a:r>
              <a:rPr lang="tr-TR" sz="2400" b="1" dirty="0" smtClean="0">
                <a:solidFill>
                  <a:srgbClr val="FF0000"/>
                </a:solidFill>
              </a:rPr>
              <a:t>6 kg’lık kuru kimyevî tozlu </a:t>
            </a:r>
            <a:r>
              <a:rPr lang="tr-TR" sz="2000" b="1" dirty="0" smtClean="0"/>
              <a:t>veya eşdeğeri gazlı yangın söndürme cihazları bulundurulması gerekir. </a:t>
            </a:r>
          </a:p>
          <a:p>
            <a:pPr marL="0" indent="0" hangingPunct="1">
              <a:spcBef>
                <a:spcPts val="500"/>
              </a:spcBef>
              <a:buSzTx/>
              <a:buFont typeface="Wingdings 2"/>
              <a:buNone/>
              <a:defRPr sz="2400" b="1">
                <a:solidFill>
                  <a:srgbClr val="083763"/>
                </a:solidFill>
              </a:defRPr>
            </a:pPr>
            <a:r>
              <a:rPr lang="tr-TR" sz="2400" b="1" dirty="0" smtClean="0">
                <a:solidFill>
                  <a:srgbClr val="083763"/>
                </a:solidFill>
              </a:rPr>
              <a:t>(3) Otoparklarda, depolarda, tesisat dairelerinde ve benzeri yerlerde ayrıca tekerlekli tip söndürme cihazı bulundurulması mecburidir. </a:t>
            </a:r>
          </a:p>
          <a:p>
            <a:pPr marL="0" indent="0" hangingPunct="1">
              <a:spcBef>
                <a:spcPts val="500"/>
              </a:spcBef>
              <a:buSzTx/>
              <a:buFont typeface="Wingdings 2"/>
              <a:buNone/>
              <a:defRPr sz="2400">
                <a:solidFill>
                  <a:srgbClr val="0070C0"/>
                </a:solidFill>
              </a:defRPr>
            </a:pPr>
            <a:r>
              <a:rPr lang="tr-TR" sz="2400" dirty="0" smtClean="0">
                <a:solidFill>
                  <a:srgbClr val="0070C0"/>
                </a:solidFill>
              </a:rPr>
              <a:t>(</a:t>
            </a:r>
            <a:r>
              <a:rPr lang="tr-TR" sz="2400" b="1" dirty="0" smtClean="0">
                <a:solidFill>
                  <a:srgbClr val="0070C0"/>
                </a:solidFill>
              </a:rPr>
              <a:t>4) </a:t>
            </a:r>
            <a:r>
              <a:rPr lang="tr-TR" sz="2400" b="1" dirty="0" smtClean="0"/>
              <a:t>Söndürme cihazları dışarıya doğru</a:t>
            </a:r>
            <a:r>
              <a:rPr lang="tr-TR" sz="2400" dirty="0" smtClean="0"/>
              <a:t>, geçiş boşluklarının yakınına ve </a:t>
            </a:r>
            <a:r>
              <a:rPr lang="tr-TR" sz="2400" b="1" dirty="0" smtClean="0">
                <a:solidFill>
                  <a:srgbClr val="083763"/>
                </a:solidFill>
              </a:rPr>
              <a:t>dengeli dağıtılarak, </a:t>
            </a:r>
            <a:r>
              <a:rPr lang="tr-TR" sz="2400" dirty="0" smtClean="0"/>
              <a:t>görülebilecek şekilde </a:t>
            </a:r>
            <a:r>
              <a:rPr lang="tr-TR" sz="2400" b="1" dirty="0" smtClean="0"/>
              <a:t>işaretlenir ve her durumda kolayca girilebilir yerlere</a:t>
            </a:r>
            <a:r>
              <a:rPr lang="tr-TR" sz="2400" dirty="0" smtClean="0"/>
              <a:t>, yangın dolaplarının içine veya yakınına yerleştirilir. </a:t>
            </a:r>
            <a:endParaRPr lang="tr-TR" sz="2400" dirty="0"/>
          </a:p>
        </p:txBody>
      </p:sp>
    </p:spTree>
    <p:extLst>
      <p:ext uri="{BB962C8B-B14F-4D97-AF65-F5344CB8AC3E}">
        <p14:creationId xmlns:p14="http://schemas.microsoft.com/office/powerpoint/2010/main" val="3071233358"/>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144</a:t>
            </a:fld>
            <a:endParaRPr lang="tr-TR" dirty="0"/>
          </a:p>
        </p:txBody>
      </p:sp>
      <p:sp>
        <p:nvSpPr>
          <p:cNvPr id="3" name="Shape 1123"/>
          <p:cNvSpPr txBox="1">
            <a:spLocks/>
          </p:cNvSpPr>
          <p:nvPr/>
        </p:nvSpPr>
        <p:spPr>
          <a:xfrm>
            <a:off x="317500" y="1196429"/>
            <a:ext cx="8507413" cy="49688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0" indent="0" defTabSz="896111" hangingPunct="1">
              <a:spcBef>
                <a:spcPts val="500"/>
              </a:spcBef>
              <a:buSzTx/>
              <a:buFont typeface="Wingdings 2"/>
              <a:buNone/>
              <a:defRPr sz="2352"/>
            </a:pPr>
            <a:r>
              <a:rPr lang="tr-TR" sz="2352" smtClean="0"/>
              <a:t>	Söndürme cihazlarına </a:t>
            </a:r>
            <a:r>
              <a:rPr lang="tr-TR" sz="2352" b="1" smtClean="0"/>
              <a:t>ulaşma mesafesi en fazla 25 m olur.</a:t>
            </a:r>
            <a:r>
              <a:rPr lang="tr-TR" sz="2352" smtClean="0"/>
              <a:t> </a:t>
            </a:r>
          </a:p>
          <a:p>
            <a:pPr marL="0" indent="0" defTabSz="896111" hangingPunct="1">
              <a:spcBef>
                <a:spcPts val="500"/>
              </a:spcBef>
              <a:buSzTx/>
              <a:buFont typeface="Wingdings 2"/>
              <a:buNone/>
              <a:defRPr sz="2352"/>
            </a:pPr>
            <a:r>
              <a:rPr lang="tr-TR" sz="2352" smtClean="0"/>
              <a:t>            Söndürme cihazlarının, </a:t>
            </a:r>
            <a:r>
              <a:rPr lang="tr-TR" sz="2352" b="1" smtClean="0"/>
              <a:t>kapı arkasında, yangın dolapları hariç kapalı dolaplarda ve derin duvar girintilerinde bulundurulmaması</a:t>
            </a:r>
            <a:r>
              <a:rPr lang="tr-TR" sz="2352" smtClean="0"/>
              <a:t> ve</a:t>
            </a:r>
          </a:p>
          <a:p>
            <a:pPr marL="0" indent="0" defTabSz="896111" hangingPunct="1">
              <a:spcBef>
                <a:spcPts val="500"/>
              </a:spcBef>
              <a:buSzTx/>
              <a:buFont typeface="Wingdings 2"/>
              <a:buNone/>
              <a:defRPr sz="2352" b="1">
                <a:solidFill>
                  <a:srgbClr val="083763"/>
                </a:solidFill>
              </a:defRPr>
            </a:pPr>
            <a:r>
              <a:rPr lang="tr-TR" sz="2352" b="1" smtClean="0">
                <a:solidFill>
                  <a:srgbClr val="083763"/>
                </a:solidFill>
              </a:rPr>
              <a:t>           ısıtma cihazlarının üstüne veya yakınına konulmaması gerekir. </a:t>
            </a:r>
          </a:p>
          <a:p>
            <a:pPr marL="0" indent="0" algn="ctr" defTabSz="896111" hangingPunct="1">
              <a:spcBef>
                <a:spcPts val="700"/>
              </a:spcBef>
              <a:buSzTx/>
              <a:buFont typeface="Wingdings 2"/>
              <a:buNone/>
              <a:defRPr sz="3136" b="1">
                <a:solidFill>
                  <a:srgbClr val="FF0000"/>
                </a:solidFill>
              </a:defRPr>
            </a:pPr>
            <a:r>
              <a:rPr lang="tr-TR" sz="3136" b="1" smtClean="0">
                <a:solidFill>
                  <a:srgbClr val="FF0000"/>
                </a:solidFill>
              </a:rPr>
              <a:t>Ancak, </a:t>
            </a:r>
          </a:p>
          <a:p>
            <a:pPr marL="0" indent="0" defTabSz="896111" hangingPunct="1">
              <a:spcBef>
                <a:spcPts val="500"/>
              </a:spcBef>
              <a:buSzTx/>
              <a:buFont typeface="Wingdings 2"/>
              <a:buNone/>
              <a:defRPr sz="2352" b="1"/>
            </a:pPr>
            <a:r>
              <a:rPr lang="tr-TR" sz="2352" b="1" smtClean="0"/>
              <a:t>          herhangi bir sebeple söndürme cihazlarının doğrudan görünmesini engelleyen yerlere konulması halinde, yerlerinin uygun fosforlu işaretler ile gösterilmesi şarttır. </a:t>
            </a:r>
            <a:endParaRPr lang="tr-TR" sz="2352" b="1" dirty="0"/>
          </a:p>
        </p:txBody>
      </p:sp>
    </p:spTree>
    <p:extLst>
      <p:ext uri="{BB962C8B-B14F-4D97-AF65-F5344CB8AC3E}">
        <p14:creationId xmlns:p14="http://schemas.microsoft.com/office/powerpoint/2010/main" val="3452379987"/>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145</a:t>
            </a:fld>
            <a:endParaRPr lang="tr-TR" dirty="0"/>
          </a:p>
        </p:txBody>
      </p:sp>
      <p:sp>
        <p:nvSpPr>
          <p:cNvPr id="3" name="Shape 1126"/>
          <p:cNvSpPr txBox="1">
            <a:spLocks/>
          </p:cNvSpPr>
          <p:nvPr/>
        </p:nvSpPr>
        <p:spPr>
          <a:xfrm>
            <a:off x="3959225" y="1125537"/>
            <a:ext cx="5184775" cy="504031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267588" indent="-267588" algn="ctr" defTabSz="896111" hangingPunct="1">
              <a:spcBef>
                <a:spcPts val="500"/>
              </a:spcBef>
              <a:defRPr sz="2352" b="1"/>
            </a:pPr>
            <a:r>
              <a:rPr lang="tr-TR" sz="2352" b="1" smtClean="0"/>
              <a:t>Yangın söndürme cihazları tehlike sahasının içerisine konulmamalıdır.</a:t>
            </a:r>
          </a:p>
          <a:p>
            <a:pPr marL="267588" indent="-267588" algn="ctr" defTabSz="896111" hangingPunct="1">
              <a:spcBef>
                <a:spcPts val="500"/>
              </a:spcBef>
              <a:defRPr sz="2352" b="1">
                <a:solidFill>
                  <a:srgbClr val="0070C0"/>
                </a:solidFill>
              </a:defRPr>
            </a:pPr>
            <a:r>
              <a:rPr lang="tr-TR" sz="2352" b="1" smtClean="0">
                <a:solidFill>
                  <a:srgbClr val="0070C0"/>
                </a:solidFill>
              </a:rPr>
              <a:t>Yangın söndürme cihazları çok yükseğe konulmamalıdır. (yerden en fazla 90 cm yükseğe)</a:t>
            </a:r>
          </a:p>
          <a:p>
            <a:pPr marL="267588" indent="-267588" algn="ctr" defTabSz="896111" hangingPunct="1">
              <a:spcBef>
                <a:spcPts val="500"/>
              </a:spcBef>
              <a:defRPr sz="2352" b="1"/>
            </a:pPr>
            <a:r>
              <a:rPr lang="tr-TR" sz="2352" b="1" smtClean="0"/>
              <a:t>Yangın söndürme cihazlarının konulduğu yerler işaretlenmeli    okla cihazın bulunduğu yer gösterilmelidir</a:t>
            </a:r>
          </a:p>
          <a:p>
            <a:pPr marL="267588" indent="-267588" algn="ctr" defTabSz="896111" hangingPunct="1">
              <a:spcBef>
                <a:spcPts val="500"/>
              </a:spcBef>
              <a:defRPr sz="2352" b="1">
                <a:solidFill>
                  <a:srgbClr val="0070C0"/>
                </a:solidFill>
              </a:defRPr>
            </a:pPr>
            <a:r>
              <a:rPr lang="tr-TR" sz="2352" b="1" smtClean="0">
                <a:solidFill>
                  <a:srgbClr val="0070C0"/>
                </a:solidFill>
              </a:rPr>
              <a:t>Yangın söndürme cihazlarının çevresi kapatılmamalıdır</a:t>
            </a:r>
            <a:endParaRPr lang="tr-TR" sz="2352" b="1" dirty="0">
              <a:solidFill>
                <a:srgbClr val="0070C0"/>
              </a:solidFill>
            </a:endParaRPr>
          </a:p>
        </p:txBody>
      </p:sp>
      <p:pic>
        <p:nvPicPr>
          <p:cNvPr id="4" name="image.png"/>
          <p:cNvPicPr>
            <a:picLocks noChangeAspect="1"/>
          </p:cNvPicPr>
          <p:nvPr/>
        </p:nvPicPr>
        <p:blipFill>
          <a:blip r:embed="rId2">
            <a:extLst/>
          </a:blip>
          <a:stretch>
            <a:fillRect/>
          </a:stretch>
        </p:blipFill>
        <p:spPr>
          <a:xfrm>
            <a:off x="0" y="2852737"/>
            <a:ext cx="3779838" cy="3240088"/>
          </a:xfrm>
          <a:prstGeom prst="rect">
            <a:avLst/>
          </a:prstGeom>
          <a:ln w="12700">
            <a:miter lim="400000"/>
          </a:ln>
        </p:spPr>
      </p:pic>
      <p:pic>
        <p:nvPicPr>
          <p:cNvPr id="5" name="image.png"/>
          <p:cNvPicPr>
            <a:picLocks noChangeAspect="1"/>
          </p:cNvPicPr>
          <p:nvPr/>
        </p:nvPicPr>
        <p:blipFill>
          <a:blip r:embed="rId3">
            <a:extLst/>
          </a:blip>
          <a:stretch>
            <a:fillRect/>
          </a:stretch>
        </p:blipFill>
        <p:spPr>
          <a:xfrm>
            <a:off x="395287" y="1268412"/>
            <a:ext cx="3313113" cy="1512888"/>
          </a:xfrm>
          <a:prstGeom prst="rect">
            <a:avLst/>
          </a:prstGeom>
          <a:ln w="12700">
            <a:miter lim="400000"/>
          </a:ln>
        </p:spPr>
      </p:pic>
    </p:spTree>
    <p:extLst>
      <p:ext uri="{BB962C8B-B14F-4D97-AF65-F5344CB8AC3E}">
        <p14:creationId xmlns:p14="http://schemas.microsoft.com/office/powerpoint/2010/main" val="1990942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146</a:t>
            </a:fld>
            <a:endParaRPr lang="tr-TR" dirty="0"/>
          </a:p>
        </p:txBody>
      </p:sp>
      <p:sp>
        <p:nvSpPr>
          <p:cNvPr id="3" name="Shape 1136"/>
          <p:cNvSpPr/>
          <p:nvPr/>
        </p:nvSpPr>
        <p:spPr>
          <a:xfrm>
            <a:off x="474662" y="744220"/>
            <a:ext cx="8194676" cy="908051"/>
          </a:xfrm>
          <a:prstGeom prst="rect">
            <a:avLst/>
          </a:prstGeom>
          <a:solidFill>
            <a:srgbClr val="FF0000"/>
          </a:solidFill>
          <a:ln>
            <a:solidFill>
              <a:srgbClr val="000000"/>
            </a:solidFill>
          </a:ln>
        </p:spPr>
        <p:txBody>
          <a:bodyPr lIns="45719" rIns="45719" anchor="ctr"/>
          <a:lstStyle/>
          <a:p>
            <a:pPr>
              <a:defRPr sz="1800"/>
            </a:pPr>
            <a:endParaRPr dirty="0"/>
          </a:p>
        </p:txBody>
      </p:sp>
      <p:sp>
        <p:nvSpPr>
          <p:cNvPr id="4" name="Shape 1137"/>
          <p:cNvSpPr/>
          <p:nvPr/>
        </p:nvSpPr>
        <p:spPr>
          <a:xfrm>
            <a:off x="796925" y="682625"/>
            <a:ext cx="7113588"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600"/>
              </a:spcBef>
              <a:defRPr sz="2800" b="1">
                <a:solidFill>
                  <a:srgbClr val="FFFFFF"/>
                </a:solidFill>
              </a:defRPr>
            </a:lvl1pPr>
          </a:lstStyle>
          <a:p>
            <a:r>
              <a:rPr dirty="0"/>
              <a:t>Bir Yangın Söndürme Tüpü                       Nasıl Kullanılır?</a:t>
            </a:r>
          </a:p>
        </p:txBody>
      </p:sp>
      <p:grpSp>
        <p:nvGrpSpPr>
          <p:cNvPr id="5" name="Group 1143"/>
          <p:cNvGrpSpPr/>
          <p:nvPr/>
        </p:nvGrpSpPr>
        <p:grpSpPr>
          <a:xfrm>
            <a:off x="344487" y="2362199"/>
            <a:ext cx="8494713" cy="2941639"/>
            <a:chOff x="0" y="0"/>
            <a:chExt cx="8494712" cy="2941637"/>
          </a:xfrm>
        </p:grpSpPr>
        <p:sp>
          <p:nvSpPr>
            <p:cNvPr id="6" name="Shape 1138"/>
            <p:cNvSpPr/>
            <p:nvPr/>
          </p:nvSpPr>
          <p:spPr>
            <a:xfrm>
              <a:off x="51054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sp>
          <p:nvSpPr>
            <p:cNvPr id="7" name="Shape 1139"/>
            <p:cNvSpPr/>
            <p:nvPr/>
          </p:nvSpPr>
          <p:spPr>
            <a:xfrm>
              <a:off x="60960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pic>
          <p:nvPicPr>
            <p:cNvPr id="8" name="image.png"/>
            <p:cNvPicPr>
              <a:picLocks noChangeAspect="1"/>
            </p:cNvPicPr>
            <p:nvPr/>
          </p:nvPicPr>
          <p:blipFill>
            <a:blip r:embed="rId2">
              <a:extLst/>
            </a:blip>
            <a:stretch>
              <a:fillRect/>
            </a:stretch>
          </p:blipFill>
          <p:spPr>
            <a:xfrm>
              <a:off x="0" y="541337"/>
              <a:ext cx="8494713" cy="2400301"/>
            </a:xfrm>
            <a:prstGeom prst="rect">
              <a:avLst/>
            </a:prstGeom>
            <a:ln w="12700" cap="flat">
              <a:noFill/>
              <a:miter lim="400000"/>
            </a:ln>
            <a:effectLst/>
          </p:spPr>
        </p:pic>
        <p:pic>
          <p:nvPicPr>
            <p:cNvPr id="9" name="flame2.png" descr="flame2"/>
            <p:cNvPicPr>
              <a:picLocks noChangeAspect="1"/>
            </p:cNvPicPr>
            <p:nvPr/>
          </p:nvPicPr>
          <p:blipFill>
            <a:blip r:embed="rId3">
              <a:extLst/>
            </a:blip>
            <a:stretch>
              <a:fillRect/>
            </a:stretch>
          </p:blipFill>
          <p:spPr>
            <a:xfrm>
              <a:off x="228600" y="1417637"/>
              <a:ext cx="2590800" cy="1255713"/>
            </a:xfrm>
            <a:prstGeom prst="rect">
              <a:avLst/>
            </a:prstGeom>
            <a:ln w="12700" cap="flat">
              <a:noFill/>
              <a:miter lim="400000"/>
            </a:ln>
            <a:effectLst/>
          </p:spPr>
        </p:pic>
        <p:pic>
          <p:nvPicPr>
            <p:cNvPr id="10" name="flame2.png" descr="flame2"/>
            <p:cNvPicPr>
              <a:picLocks noChangeAspect="1"/>
            </p:cNvPicPr>
            <p:nvPr/>
          </p:nvPicPr>
          <p:blipFill>
            <a:blip r:embed="rId3">
              <a:extLst/>
            </a:blip>
            <a:stretch>
              <a:fillRect/>
            </a:stretch>
          </p:blipFill>
          <p:spPr>
            <a:xfrm>
              <a:off x="6324600" y="1570037"/>
              <a:ext cx="1524000" cy="1174751"/>
            </a:xfrm>
            <a:prstGeom prst="rect">
              <a:avLst/>
            </a:prstGeom>
            <a:ln w="12700" cap="flat">
              <a:noFill/>
              <a:miter lim="400000"/>
            </a:ln>
            <a:effectLst/>
          </p:spPr>
        </p:pic>
      </p:grpSp>
      <p:sp>
        <p:nvSpPr>
          <p:cNvPr id="11" name="Shape 1144"/>
          <p:cNvSpPr/>
          <p:nvPr/>
        </p:nvSpPr>
        <p:spPr>
          <a:xfrm>
            <a:off x="457200" y="5562600"/>
            <a:ext cx="8153400" cy="6248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dirty="0"/>
              <a:t>RÜZGARI ARKANA AL</a:t>
            </a:r>
          </a:p>
        </p:txBody>
      </p:sp>
    </p:spTree>
    <p:extLst>
      <p:ext uri="{BB962C8B-B14F-4D97-AF65-F5344CB8AC3E}">
        <p14:creationId xmlns:p14="http://schemas.microsoft.com/office/powerpoint/2010/main" val="3350312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1+#ppt_w/2"/>
                                          </p:val>
                                        </p:tav>
                                        <p:tav tm="100000">
                                          <p:val>
                                            <p:strVal val="#ppt_x"/>
                                          </p:val>
                                        </p:tav>
                                      </p:tavLst>
                                    </p:anim>
                                    <p:anim calcmode="lin" valueType="num">
                                      <p:cBhvr>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p:tmAbs val="0"/>
                                  </p:iterate>
                                  <p:childTnLst>
                                    <p:set>
                                      <p:cBhvr>
                                        <p:cTn id="11" fill="hold"/>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2" presetClass="entr" presetSubtype="8" fill="hold" grpId="0" nodeType="afterEffect">
                                  <p:stCondLst>
                                    <p:cond delay="0"/>
                                  </p:stCondLst>
                                  <p:iterate>
                                    <p:tmAbs val="0"/>
                                  </p:iterate>
                                  <p:childTnLst>
                                    <p:set>
                                      <p:cBhvr>
                                        <p:cTn id="15" fill="hold"/>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0-#ppt_w/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P spid="11" grpId="0"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147</a:t>
            </a:fld>
            <a:endParaRPr lang="tr-TR" dirty="0"/>
          </a:p>
        </p:txBody>
      </p:sp>
      <p:grpSp>
        <p:nvGrpSpPr>
          <p:cNvPr id="3" name="Group 1156"/>
          <p:cNvGrpSpPr/>
          <p:nvPr/>
        </p:nvGrpSpPr>
        <p:grpSpPr>
          <a:xfrm>
            <a:off x="101600" y="1173162"/>
            <a:ext cx="8399463" cy="2941638"/>
            <a:chOff x="0" y="0"/>
            <a:chExt cx="8399462" cy="2941637"/>
          </a:xfrm>
        </p:grpSpPr>
        <p:grpSp>
          <p:nvGrpSpPr>
            <p:cNvPr id="4" name="Group 1150"/>
            <p:cNvGrpSpPr/>
            <p:nvPr/>
          </p:nvGrpSpPr>
          <p:grpSpPr>
            <a:xfrm>
              <a:off x="609600" y="-1"/>
              <a:ext cx="7162801" cy="624842"/>
              <a:chOff x="0" y="0"/>
              <a:chExt cx="7162800" cy="624840"/>
            </a:xfrm>
          </p:grpSpPr>
          <p:sp>
            <p:nvSpPr>
              <p:cNvPr id="10" name="Shape 1148"/>
              <p:cNvSpPr/>
              <p:nvPr/>
            </p:nvSpPr>
            <p:spPr>
              <a:xfrm>
                <a:off x="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sp>
            <p:nvSpPr>
              <p:cNvPr id="11" name="Shape 1149"/>
              <p:cNvSpPr/>
              <p:nvPr/>
            </p:nvSpPr>
            <p:spPr>
              <a:xfrm>
                <a:off x="44958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grpSp>
        <p:pic>
          <p:nvPicPr>
            <p:cNvPr id="5" name="image.png"/>
            <p:cNvPicPr>
              <a:picLocks noChangeAspect="1"/>
            </p:cNvPicPr>
            <p:nvPr/>
          </p:nvPicPr>
          <p:blipFill>
            <a:blip r:embed="rId2">
              <a:extLst/>
            </a:blip>
            <a:stretch>
              <a:fillRect/>
            </a:stretch>
          </p:blipFill>
          <p:spPr>
            <a:xfrm>
              <a:off x="0" y="579437"/>
              <a:ext cx="8399463" cy="2362201"/>
            </a:xfrm>
            <a:prstGeom prst="rect">
              <a:avLst/>
            </a:prstGeom>
            <a:ln w="12700" cap="flat">
              <a:noFill/>
              <a:miter lim="400000"/>
            </a:ln>
            <a:effectLst/>
          </p:spPr>
        </p:pic>
        <p:pic>
          <p:nvPicPr>
            <p:cNvPr id="6" name="flame2.png" descr="flame2"/>
            <p:cNvPicPr>
              <a:picLocks noChangeAspect="1"/>
            </p:cNvPicPr>
            <p:nvPr/>
          </p:nvPicPr>
          <p:blipFill>
            <a:blip r:embed="rId3">
              <a:extLst/>
            </a:blip>
            <a:stretch>
              <a:fillRect/>
            </a:stretch>
          </p:blipFill>
          <p:spPr>
            <a:xfrm>
              <a:off x="6629400" y="1525587"/>
              <a:ext cx="1524000" cy="1174751"/>
            </a:xfrm>
            <a:prstGeom prst="rect">
              <a:avLst/>
            </a:prstGeom>
            <a:ln w="12700" cap="flat">
              <a:noFill/>
              <a:miter lim="400000"/>
            </a:ln>
            <a:effectLst/>
          </p:spPr>
        </p:pic>
        <p:pic>
          <p:nvPicPr>
            <p:cNvPr id="7" name="flame2.png" descr="flame2"/>
            <p:cNvPicPr>
              <a:picLocks noChangeAspect="1"/>
            </p:cNvPicPr>
            <p:nvPr/>
          </p:nvPicPr>
          <p:blipFill>
            <a:blip r:embed="rId3">
              <a:extLst/>
            </a:blip>
            <a:stretch>
              <a:fillRect/>
            </a:stretch>
          </p:blipFill>
          <p:spPr>
            <a:xfrm>
              <a:off x="2286000" y="1538287"/>
              <a:ext cx="1524000" cy="1174751"/>
            </a:xfrm>
            <a:prstGeom prst="rect">
              <a:avLst/>
            </a:prstGeom>
            <a:ln w="12700" cap="flat">
              <a:noFill/>
              <a:miter lim="400000"/>
            </a:ln>
            <a:effectLst/>
          </p:spPr>
        </p:pic>
        <p:sp>
          <p:nvSpPr>
            <p:cNvPr id="8" name="Shape 1154"/>
            <p:cNvSpPr/>
            <p:nvPr/>
          </p:nvSpPr>
          <p:spPr>
            <a:xfrm>
              <a:off x="2019300" y="1570037"/>
              <a:ext cx="1943100" cy="1"/>
            </a:xfrm>
            <a:prstGeom prst="line">
              <a:avLst/>
            </a:prstGeom>
            <a:noFill/>
            <a:ln w="76200" cap="flat">
              <a:solidFill>
                <a:srgbClr val="FFFFFF"/>
              </a:solidFill>
              <a:prstDash val="solid"/>
              <a:round/>
            </a:ln>
            <a:effectLst/>
          </p:spPr>
          <p:txBody>
            <a:bodyPr wrap="square" lIns="45719" tIns="45719" rIns="45719" bIns="45719" numCol="1" anchor="t">
              <a:noAutofit/>
            </a:bodyPr>
            <a:lstStyle/>
            <a:p>
              <a:endParaRPr dirty="0"/>
            </a:p>
          </p:txBody>
        </p:sp>
        <p:sp>
          <p:nvSpPr>
            <p:cNvPr id="9" name="Shape 1155"/>
            <p:cNvSpPr/>
            <p:nvPr/>
          </p:nvSpPr>
          <p:spPr>
            <a:xfrm>
              <a:off x="6286500" y="1493837"/>
              <a:ext cx="1943100" cy="1"/>
            </a:xfrm>
            <a:prstGeom prst="line">
              <a:avLst/>
            </a:prstGeom>
            <a:noFill/>
            <a:ln w="88900" cap="flat">
              <a:solidFill>
                <a:srgbClr val="FFFFFF"/>
              </a:solidFill>
              <a:prstDash val="solid"/>
              <a:round/>
            </a:ln>
            <a:effectLst/>
          </p:spPr>
          <p:txBody>
            <a:bodyPr wrap="square" lIns="45719" tIns="45719" rIns="45719" bIns="45719" numCol="1" anchor="t">
              <a:noAutofit/>
            </a:bodyPr>
            <a:lstStyle/>
            <a:p>
              <a:endParaRPr dirty="0"/>
            </a:p>
          </p:txBody>
        </p:sp>
      </p:grpSp>
      <p:sp>
        <p:nvSpPr>
          <p:cNvPr id="12" name="Shape 1157"/>
          <p:cNvSpPr/>
          <p:nvPr/>
        </p:nvSpPr>
        <p:spPr>
          <a:xfrm>
            <a:off x="353218" y="4813300"/>
            <a:ext cx="8153401" cy="6248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dirty="0"/>
              <a:t>CİHAZI ALEVİN DİBİNE TUT</a:t>
            </a:r>
          </a:p>
        </p:txBody>
      </p:sp>
    </p:spTree>
    <p:extLst>
      <p:ext uri="{BB962C8B-B14F-4D97-AF65-F5344CB8AC3E}">
        <p14:creationId xmlns:p14="http://schemas.microsoft.com/office/powerpoint/2010/main" val="268085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fill="hold"/>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0-#ppt_w/2"/>
                                          </p:val>
                                        </p:tav>
                                        <p:tav tm="100000">
                                          <p:val>
                                            <p:strVal val="#ppt_x"/>
                                          </p:val>
                                        </p:tav>
                                      </p:tavLst>
                                    </p:anim>
                                    <p:anim calcmode="lin" valueType="num">
                                      <p:cBhvr>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12" grpId="0"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148</a:t>
            </a:fld>
            <a:endParaRPr lang="tr-TR" dirty="0"/>
          </a:p>
        </p:txBody>
      </p:sp>
      <p:sp>
        <p:nvSpPr>
          <p:cNvPr id="3" name="Shape 1160"/>
          <p:cNvSpPr/>
          <p:nvPr/>
        </p:nvSpPr>
        <p:spPr>
          <a:xfrm>
            <a:off x="426243" y="4803298"/>
            <a:ext cx="829151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dirty="0"/>
              <a:t>CİHAZI YANGININ DOĞDUĞU YERE TUT</a:t>
            </a:r>
          </a:p>
        </p:txBody>
      </p:sp>
      <p:grpSp>
        <p:nvGrpSpPr>
          <p:cNvPr id="4" name="Group 1169"/>
          <p:cNvGrpSpPr/>
          <p:nvPr/>
        </p:nvGrpSpPr>
        <p:grpSpPr>
          <a:xfrm>
            <a:off x="375443" y="1338262"/>
            <a:ext cx="8393114" cy="2941638"/>
            <a:chOff x="0" y="0"/>
            <a:chExt cx="8393112" cy="2941637"/>
          </a:xfrm>
        </p:grpSpPr>
        <p:grpSp>
          <p:nvGrpSpPr>
            <p:cNvPr id="5" name="Group 1163"/>
            <p:cNvGrpSpPr/>
            <p:nvPr/>
          </p:nvGrpSpPr>
          <p:grpSpPr>
            <a:xfrm>
              <a:off x="538162" y="-1"/>
              <a:ext cx="7162801" cy="624842"/>
              <a:chOff x="0" y="0"/>
              <a:chExt cx="7162800" cy="624840"/>
            </a:xfrm>
          </p:grpSpPr>
          <p:sp>
            <p:nvSpPr>
              <p:cNvPr id="11" name="Shape 1161"/>
              <p:cNvSpPr/>
              <p:nvPr/>
            </p:nvSpPr>
            <p:spPr>
              <a:xfrm>
                <a:off x="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sp>
            <p:nvSpPr>
              <p:cNvPr id="12" name="Shape 1162"/>
              <p:cNvSpPr/>
              <p:nvPr/>
            </p:nvSpPr>
            <p:spPr>
              <a:xfrm>
                <a:off x="44958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grpSp>
        <p:pic>
          <p:nvPicPr>
            <p:cNvPr id="6" name="image.png"/>
            <p:cNvPicPr>
              <a:picLocks noChangeAspect="1"/>
            </p:cNvPicPr>
            <p:nvPr/>
          </p:nvPicPr>
          <p:blipFill>
            <a:blip r:embed="rId2">
              <a:extLst/>
            </a:blip>
            <a:stretch>
              <a:fillRect/>
            </a:stretch>
          </p:blipFill>
          <p:spPr>
            <a:xfrm>
              <a:off x="0" y="579437"/>
              <a:ext cx="8393113" cy="2362201"/>
            </a:xfrm>
            <a:prstGeom prst="rect">
              <a:avLst/>
            </a:prstGeom>
            <a:ln w="12700" cap="flat">
              <a:noFill/>
              <a:miter lim="400000"/>
            </a:ln>
            <a:effectLst/>
          </p:spPr>
        </p:pic>
        <p:pic>
          <p:nvPicPr>
            <p:cNvPr id="7" name="flame2.png" descr="flame2"/>
            <p:cNvPicPr>
              <a:picLocks noChangeAspect="1"/>
            </p:cNvPicPr>
            <p:nvPr/>
          </p:nvPicPr>
          <p:blipFill>
            <a:blip r:embed="rId3">
              <a:extLst/>
            </a:blip>
            <a:stretch>
              <a:fillRect/>
            </a:stretch>
          </p:blipFill>
          <p:spPr>
            <a:xfrm>
              <a:off x="6481762" y="1995487"/>
              <a:ext cx="1219201" cy="717551"/>
            </a:xfrm>
            <a:prstGeom prst="rect">
              <a:avLst/>
            </a:prstGeom>
            <a:ln w="12700" cap="flat">
              <a:noFill/>
              <a:miter lim="400000"/>
            </a:ln>
            <a:effectLst/>
          </p:spPr>
        </p:pic>
        <p:pic>
          <p:nvPicPr>
            <p:cNvPr id="8" name="flame2.png" descr="flame2"/>
            <p:cNvPicPr>
              <a:picLocks noChangeAspect="1"/>
            </p:cNvPicPr>
            <p:nvPr/>
          </p:nvPicPr>
          <p:blipFill>
            <a:blip r:embed="rId3">
              <a:extLst/>
            </a:blip>
            <a:stretch>
              <a:fillRect/>
            </a:stretch>
          </p:blipFill>
          <p:spPr>
            <a:xfrm>
              <a:off x="2290762" y="1951037"/>
              <a:ext cx="1143001" cy="793751"/>
            </a:xfrm>
            <a:prstGeom prst="rect">
              <a:avLst/>
            </a:prstGeom>
            <a:ln w="12700" cap="flat">
              <a:noFill/>
              <a:miter lim="400000"/>
            </a:ln>
            <a:effectLst/>
          </p:spPr>
        </p:pic>
        <p:sp>
          <p:nvSpPr>
            <p:cNvPr id="9" name="Shape 1167"/>
            <p:cNvSpPr/>
            <p:nvPr/>
          </p:nvSpPr>
          <p:spPr>
            <a:xfrm>
              <a:off x="1490662" y="1951037"/>
              <a:ext cx="1943101" cy="1"/>
            </a:xfrm>
            <a:prstGeom prst="line">
              <a:avLst/>
            </a:prstGeom>
            <a:noFill/>
            <a:ln w="28575" cap="flat">
              <a:solidFill>
                <a:srgbClr val="FFFFFF"/>
              </a:solidFill>
              <a:prstDash val="solid"/>
              <a:round/>
            </a:ln>
            <a:effectLst/>
          </p:spPr>
          <p:txBody>
            <a:bodyPr wrap="square" lIns="45719" tIns="45719" rIns="45719" bIns="45719" numCol="1" anchor="t">
              <a:noAutofit/>
            </a:bodyPr>
            <a:lstStyle/>
            <a:p>
              <a:endParaRPr dirty="0"/>
            </a:p>
          </p:txBody>
        </p:sp>
        <p:sp>
          <p:nvSpPr>
            <p:cNvPr id="10" name="Shape 1168"/>
            <p:cNvSpPr/>
            <p:nvPr/>
          </p:nvSpPr>
          <p:spPr>
            <a:xfrm>
              <a:off x="6481762" y="2027237"/>
              <a:ext cx="1219201" cy="1"/>
            </a:xfrm>
            <a:prstGeom prst="line">
              <a:avLst/>
            </a:prstGeom>
            <a:noFill/>
            <a:ln w="88900" cap="flat">
              <a:solidFill>
                <a:srgbClr val="FFFFFF"/>
              </a:solidFill>
              <a:prstDash val="solid"/>
              <a:round/>
            </a:ln>
            <a:effectLst/>
          </p:spPr>
          <p:txBody>
            <a:bodyPr wrap="square" lIns="45719" tIns="45719" rIns="45719" bIns="45719" numCol="1" anchor="t">
              <a:noAutofit/>
            </a:bodyPr>
            <a:lstStyle/>
            <a:p>
              <a:endParaRPr dirty="0"/>
            </a:p>
          </p:txBody>
        </p:sp>
      </p:grpSp>
    </p:spTree>
    <p:extLst>
      <p:ext uri="{BB962C8B-B14F-4D97-AF65-F5344CB8AC3E}">
        <p14:creationId xmlns:p14="http://schemas.microsoft.com/office/powerpoint/2010/main" val="4198859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fill="hold"/>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0-#ppt_w/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149</a:t>
            </a:fld>
            <a:endParaRPr lang="tr-TR" dirty="0"/>
          </a:p>
        </p:txBody>
      </p:sp>
      <p:sp>
        <p:nvSpPr>
          <p:cNvPr id="3" name="Shape 1172"/>
          <p:cNvSpPr/>
          <p:nvPr/>
        </p:nvSpPr>
        <p:spPr>
          <a:xfrm>
            <a:off x="495300" y="4559300"/>
            <a:ext cx="8153400" cy="6248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dirty="0"/>
              <a:t>EVVELA ÖNÜ SONRA İLERİYİ SÖNDÜR</a:t>
            </a:r>
          </a:p>
        </p:txBody>
      </p:sp>
      <p:grpSp>
        <p:nvGrpSpPr>
          <p:cNvPr id="4" name="Group 1181"/>
          <p:cNvGrpSpPr/>
          <p:nvPr/>
        </p:nvGrpSpPr>
        <p:grpSpPr>
          <a:xfrm>
            <a:off x="375443" y="1033462"/>
            <a:ext cx="8393114" cy="2865438"/>
            <a:chOff x="0" y="0"/>
            <a:chExt cx="8393112" cy="2865437"/>
          </a:xfrm>
        </p:grpSpPr>
        <p:grpSp>
          <p:nvGrpSpPr>
            <p:cNvPr id="5" name="Group 1175"/>
            <p:cNvGrpSpPr/>
            <p:nvPr/>
          </p:nvGrpSpPr>
          <p:grpSpPr>
            <a:xfrm>
              <a:off x="538162" y="-1"/>
              <a:ext cx="7162801" cy="624842"/>
              <a:chOff x="0" y="0"/>
              <a:chExt cx="7162800" cy="624840"/>
            </a:xfrm>
          </p:grpSpPr>
          <p:sp>
            <p:nvSpPr>
              <p:cNvPr id="11" name="Shape 1173"/>
              <p:cNvSpPr/>
              <p:nvPr/>
            </p:nvSpPr>
            <p:spPr>
              <a:xfrm>
                <a:off x="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sp>
            <p:nvSpPr>
              <p:cNvPr id="12" name="Shape 1174"/>
              <p:cNvSpPr/>
              <p:nvPr/>
            </p:nvSpPr>
            <p:spPr>
              <a:xfrm>
                <a:off x="44958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grpSp>
        <p:pic>
          <p:nvPicPr>
            <p:cNvPr id="6" name="image.png"/>
            <p:cNvPicPr>
              <a:picLocks noChangeAspect="1"/>
            </p:cNvPicPr>
            <p:nvPr/>
          </p:nvPicPr>
          <p:blipFill>
            <a:blip r:embed="rId2">
              <a:extLst/>
            </a:blip>
            <a:stretch>
              <a:fillRect/>
            </a:stretch>
          </p:blipFill>
          <p:spPr>
            <a:xfrm>
              <a:off x="0" y="579437"/>
              <a:ext cx="8393113" cy="2286001"/>
            </a:xfrm>
            <a:prstGeom prst="rect">
              <a:avLst/>
            </a:prstGeom>
            <a:ln w="12700" cap="flat">
              <a:noFill/>
              <a:miter lim="400000"/>
            </a:ln>
            <a:effectLst/>
          </p:spPr>
        </p:pic>
        <p:pic>
          <p:nvPicPr>
            <p:cNvPr id="7" name="flame2.png" descr="flame2"/>
            <p:cNvPicPr>
              <a:picLocks noChangeAspect="1"/>
            </p:cNvPicPr>
            <p:nvPr/>
          </p:nvPicPr>
          <p:blipFill>
            <a:blip r:embed="rId3">
              <a:extLst/>
            </a:blip>
            <a:stretch>
              <a:fillRect/>
            </a:stretch>
          </p:blipFill>
          <p:spPr>
            <a:xfrm>
              <a:off x="6405562" y="1646237"/>
              <a:ext cx="1676401" cy="946151"/>
            </a:xfrm>
            <a:prstGeom prst="rect">
              <a:avLst/>
            </a:prstGeom>
            <a:ln w="12700" cap="flat">
              <a:noFill/>
              <a:miter lim="400000"/>
            </a:ln>
            <a:effectLst/>
          </p:spPr>
        </p:pic>
        <p:pic>
          <p:nvPicPr>
            <p:cNvPr id="8" name="flame2.png" descr="flame2"/>
            <p:cNvPicPr>
              <a:picLocks noChangeAspect="1"/>
            </p:cNvPicPr>
            <p:nvPr/>
          </p:nvPicPr>
          <p:blipFill>
            <a:blip r:embed="rId3">
              <a:extLst/>
            </a:blip>
            <a:stretch>
              <a:fillRect/>
            </a:stretch>
          </p:blipFill>
          <p:spPr>
            <a:xfrm>
              <a:off x="2214562" y="1462087"/>
              <a:ext cx="1524001" cy="1174751"/>
            </a:xfrm>
            <a:prstGeom prst="rect">
              <a:avLst/>
            </a:prstGeom>
            <a:ln w="12700" cap="flat">
              <a:noFill/>
              <a:miter lim="400000"/>
            </a:ln>
            <a:effectLst/>
          </p:spPr>
        </p:pic>
        <p:sp>
          <p:nvSpPr>
            <p:cNvPr id="9" name="Shape 1179"/>
            <p:cNvSpPr/>
            <p:nvPr/>
          </p:nvSpPr>
          <p:spPr>
            <a:xfrm>
              <a:off x="1947862" y="1493837"/>
              <a:ext cx="1943101" cy="1"/>
            </a:xfrm>
            <a:prstGeom prst="line">
              <a:avLst/>
            </a:prstGeom>
            <a:noFill/>
            <a:ln w="57150" cap="flat">
              <a:solidFill>
                <a:srgbClr val="FFFFFF"/>
              </a:solidFill>
              <a:prstDash val="solid"/>
              <a:round/>
            </a:ln>
            <a:effectLst/>
          </p:spPr>
          <p:txBody>
            <a:bodyPr wrap="square" lIns="45719" tIns="45719" rIns="45719" bIns="45719" numCol="1" anchor="t">
              <a:noAutofit/>
            </a:bodyPr>
            <a:lstStyle/>
            <a:p>
              <a:endParaRPr dirty="0"/>
            </a:p>
          </p:txBody>
        </p:sp>
        <p:sp>
          <p:nvSpPr>
            <p:cNvPr id="10" name="Shape 1180"/>
            <p:cNvSpPr/>
            <p:nvPr/>
          </p:nvSpPr>
          <p:spPr>
            <a:xfrm>
              <a:off x="6253162" y="1646237"/>
              <a:ext cx="1943101" cy="1"/>
            </a:xfrm>
            <a:prstGeom prst="line">
              <a:avLst/>
            </a:prstGeom>
            <a:noFill/>
            <a:ln w="28575" cap="flat">
              <a:solidFill>
                <a:srgbClr val="FFFFFF"/>
              </a:solidFill>
              <a:prstDash val="solid"/>
              <a:round/>
            </a:ln>
            <a:effectLst/>
          </p:spPr>
          <p:txBody>
            <a:bodyPr wrap="square" lIns="45719" tIns="45719" rIns="45719" bIns="45719" numCol="1" anchor="t">
              <a:noAutofit/>
            </a:bodyPr>
            <a:lstStyle/>
            <a:p>
              <a:endParaRPr dirty="0"/>
            </a:p>
          </p:txBody>
        </p:sp>
      </p:grpSp>
    </p:spTree>
    <p:extLst>
      <p:ext uri="{BB962C8B-B14F-4D97-AF65-F5344CB8AC3E}">
        <p14:creationId xmlns:p14="http://schemas.microsoft.com/office/powerpoint/2010/main" val="1711187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fill="hold"/>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0-#ppt_w/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1280949"/>
            <a:ext cx="7704856" cy="3970318"/>
          </a:xfrm>
          <a:prstGeom prst="rect">
            <a:avLst/>
          </a:prstGeom>
          <a:noFill/>
        </p:spPr>
        <p:txBody>
          <a:bodyPr wrap="square">
            <a:spAutoFit/>
          </a:bodyPr>
          <a:lstStyle/>
          <a:p>
            <a:pPr marL="285750" indent="-285750" fontAlgn="auto">
              <a:lnSpc>
                <a:spcPct val="150000"/>
              </a:lnSpc>
              <a:spcBef>
                <a:spcPts val="0"/>
              </a:spcBef>
              <a:spcAft>
                <a:spcPts val="0"/>
              </a:spcAft>
              <a:buFont typeface="Arial" pitchFamily="34" charset="0"/>
              <a:buChar char="•"/>
              <a:defRPr/>
            </a:pPr>
            <a:r>
              <a:rPr lang="tr-TR" sz="2800" b="1" dirty="0" smtClean="0">
                <a:latin typeface="Arial" pitchFamily="34" charset="0"/>
                <a:cs typeface="Arial" pitchFamily="34" charset="0"/>
              </a:rPr>
              <a:t>Katı maddelerin ısı enerjisi ile yanıcı gazlar çıkarmaya başladığı sıcaklık derecesi </a:t>
            </a:r>
            <a:r>
              <a:rPr lang="tr-TR" sz="2800" b="1" dirty="0" smtClean="0">
                <a:solidFill>
                  <a:srgbClr val="FF0000"/>
                </a:solidFill>
                <a:latin typeface="Arial" pitchFamily="34" charset="0"/>
                <a:cs typeface="Arial" pitchFamily="34" charset="0"/>
              </a:rPr>
              <a:t>«tutuşma noktası»</a:t>
            </a:r>
            <a:r>
              <a:rPr lang="tr-TR" sz="2800" b="1" dirty="0" smtClean="0">
                <a:latin typeface="Arial" pitchFamily="34" charset="0"/>
                <a:cs typeface="Arial" pitchFamily="34" charset="0"/>
              </a:rPr>
              <a:t>dır.</a:t>
            </a:r>
          </a:p>
          <a:p>
            <a:pPr marL="285750" indent="-285750" fontAlgn="auto">
              <a:lnSpc>
                <a:spcPct val="150000"/>
              </a:lnSpc>
              <a:spcBef>
                <a:spcPts val="0"/>
              </a:spcBef>
              <a:spcAft>
                <a:spcPts val="0"/>
              </a:spcAft>
              <a:buFont typeface="Arial" pitchFamily="34" charset="0"/>
              <a:buChar char="•"/>
              <a:defRPr/>
            </a:pPr>
            <a:r>
              <a:rPr lang="tr-TR" sz="2800" b="1" dirty="0" smtClean="0">
                <a:latin typeface="Arial" pitchFamily="34" charset="0"/>
                <a:cs typeface="Arial" pitchFamily="34" charset="0"/>
              </a:rPr>
              <a:t>Yanma, gaz fazında meydana gelir.</a:t>
            </a:r>
          </a:p>
          <a:p>
            <a:pPr marL="285750" indent="-285750" fontAlgn="auto">
              <a:lnSpc>
                <a:spcPct val="150000"/>
              </a:lnSpc>
              <a:spcBef>
                <a:spcPts val="0"/>
              </a:spcBef>
              <a:spcAft>
                <a:spcPts val="0"/>
              </a:spcAft>
              <a:buFont typeface="Arial" pitchFamily="34" charset="0"/>
              <a:buChar char="•"/>
              <a:defRPr/>
            </a:pPr>
            <a:r>
              <a:rPr lang="tr-TR" sz="2800" b="1" dirty="0" smtClean="0">
                <a:latin typeface="Arial" pitchFamily="34" charset="0"/>
                <a:cs typeface="Arial" pitchFamily="34" charset="0"/>
              </a:rPr>
              <a:t>Maddenin değişmeyen kütlesine göre yüzeyi arttıkça tutuşma daha kolay olur.</a:t>
            </a:r>
          </a:p>
        </p:txBody>
      </p:sp>
      <p:sp>
        <p:nvSpPr>
          <p:cNvPr id="3" name="Shape 318"/>
          <p:cNvSpPr txBox="1">
            <a:spLocks/>
          </p:cNvSpPr>
          <p:nvPr/>
        </p:nvSpPr>
        <p:spPr>
          <a:xfrm>
            <a:off x="179387" y="260895"/>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pic>
        <p:nvPicPr>
          <p:cNvPr id="4" name="Picture 3" descr="stacks"/>
          <p:cNvPicPr>
            <a:picLocks noChangeArrowheads="1"/>
          </p:cNvPicPr>
          <p:nvPr/>
        </p:nvPicPr>
        <p:blipFill>
          <a:blip r:embed="rId2"/>
          <a:srcRect/>
          <a:stretch>
            <a:fillRect/>
          </a:stretch>
        </p:blipFill>
        <p:spPr bwMode="auto">
          <a:xfrm>
            <a:off x="7164288" y="1484784"/>
            <a:ext cx="1800000" cy="1080000"/>
          </a:xfrm>
          <a:prstGeom prst="rect">
            <a:avLst/>
          </a:prstGeom>
          <a:noFill/>
          <a:ln w="9525">
            <a:noFill/>
            <a:miter lim="800000"/>
            <a:headEnd/>
            <a:tailEnd/>
          </a:ln>
        </p:spPr>
      </p:pic>
      <p:pic>
        <p:nvPicPr>
          <p:cNvPr id="5" name="Picture 4" descr="talash"/>
          <p:cNvPicPr>
            <a:picLocks noChangeArrowheads="1"/>
          </p:cNvPicPr>
          <p:nvPr/>
        </p:nvPicPr>
        <p:blipFill>
          <a:blip r:embed="rId3"/>
          <a:srcRect/>
          <a:stretch>
            <a:fillRect/>
          </a:stretch>
        </p:blipFill>
        <p:spPr bwMode="auto">
          <a:xfrm>
            <a:off x="7164288" y="2564904"/>
            <a:ext cx="1800000" cy="1080000"/>
          </a:xfrm>
          <a:prstGeom prst="rect">
            <a:avLst/>
          </a:prstGeom>
          <a:noFill/>
          <a:ln w="9525">
            <a:noFill/>
            <a:miter lim="800000"/>
            <a:headEnd/>
            <a:tailEnd/>
          </a:ln>
        </p:spPr>
      </p:pic>
      <p:pic>
        <p:nvPicPr>
          <p:cNvPr id="6" name="Picture 5" descr="patlama"/>
          <p:cNvPicPr>
            <a:picLocks noChangeArrowheads="1"/>
          </p:cNvPicPr>
          <p:nvPr/>
        </p:nvPicPr>
        <p:blipFill>
          <a:blip r:embed="rId4"/>
          <a:srcRect/>
          <a:stretch>
            <a:fillRect/>
          </a:stretch>
        </p:blipFill>
        <p:spPr bwMode="auto">
          <a:xfrm>
            <a:off x="7164288" y="3645024"/>
            <a:ext cx="1800000" cy="1080000"/>
          </a:xfrm>
          <a:prstGeom prst="rect">
            <a:avLst/>
          </a:prstGeom>
          <a:noFill/>
          <a:ln w="9525">
            <a:noFill/>
            <a:miter lim="800000"/>
            <a:headEnd/>
            <a:tailEnd/>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9" name="Slayt Numarası Yer Tutucusu 8"/>
          <p:cNvSpPr>
            <a:spLocks noGrp="1"/>
          </p:cNvSpPr>
          <p:nvPr>
            <p:ph type="sldNum" sz="quarter" idx="2"/>
          </p:nvPr>
        </p:nvSpPr>
        <p:spPr/>
        <p:txBody>
          <a:bodyPr/>
          <a:lstStyle/>
          <a:p>
            <a:fld id="{86CB4B4D-7CA3-9044-876B-883B54F8677D}" type="slidenum">
              <a:rPr lang="tr-TR" smtClean="0"/>
              <a:t>15</a:t>
            </a:fld>
            <a:endParaRPr lang="tr-TR" dirty="0"/>
          </a:p>
        </p:txBody>
      </p:sp>
    </p:spTree>
    <p:extLst>
      <p:ext uri="{BB962C8B-B14F-4D97-AF65-F5344CB8AC3E}">
        <p14:creationId xmlns:p14="http://schemas.microsoft.com/office/powerpoint/2010/main" val="3200304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150</a:t>
            </a:fld>
            <a:endParaRPr lang="tr-TR" dirty="0"/>
          </a:p>
        </p:txBody>
      </p:sp>
      <p:sp>
        <p:nvSpPr>
          <p:cNvPr id="3" name="Shape 1184"/>
          <p:cNvSpPr/>
          <p:nvPr/>
        </p:nvSpPr>
        <p:spPr>
          <a:xfrm>
            <a:off x="495300" y="4503007"/>
            <a:ext cx="8153400"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dirty="0"/>
              <a:t>YANGIN TAMAMEN SÖNMEDEN AYRILMA</a:t>
            </a:r>
          </a:p>
        </p:txBody>
      </p:sp>
      <p:grpSp>
        <p:nvGrpSpPr>
          <p:cNvPr id="4" name="Group 1192"/>
          <p:cNvGrpSpPr/>
          <p:nvPr/>
        </p:nvGrpSpPr>
        <p:grpSpPr>
          <a:xfrm>
            <a:off x="522287" y="1027969"/>
            <a:ext cx="8380413" cy="2865439"/>
            <a:chOff x="0" y="0"/>
            <a:chExt cx="8380412" cy="2865437"/>
          </a:xfrm>
        </p:grpSpPr>
        <p:grpSp>
          <p:nvGrpSpPr>
            <p:cNvPr id="5" name="Group 1187"/>
            <p:cNvGrpSpPr/>
            <p:nvPr/>
          </p:nvGrpSpPr>
          <p:grpSpPr>
            <a:xfrm>
              <a:off x="531812" y="-1"/>
              <a:ext cx="7162801" cy="624842"/>
              <a:chOff x="0" y="0"/>
              <a:chExt cx="7162800" cy="624840"/>
            </a:xfrm>
          </p:grpSpPr>
          <p:sp>
            <p:nvSpPr>
              <p:cNvPr id="10" name="Shape 1185"/>
              <p:cNvSpPr/>
              <p:nvPr/>
            </p:nvSpPr>
            <p:spPr>
              <a:xfrm>
                <a:off x="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sp>
            <p:nvSpPr>
              <p:cNvPr id="11" name="Shape 1186"/>
              <p:cNvSpPr/>
              <p:nvPr/>
            </p:nvSpPr>
            <p:spPr>
              <a:xfrm>
                <a:off x="44958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grpSp>
        <p:pic>
          <p:nvPicPr>
            <p:cNvPr id="6" name="image.png"/>
            <p:cNvPicPr>
              <a:picLocks noChangeAspect="1"/>
            </p:cNvPicPr>
            <p:nvPr/>
          </p:nvPicPr>
          <p:blipFill>
            <a:blip r:embed="rId2">
              <a:extLst/>
            </a:blip>
            <a:stretch>
              <a:fillRect/>
            </a:stretch>
          </p:blipFill>
          <p:spPr>
            <a:xfrm>
              <a:off x="0" y="579437"/>
              <a:ext cx="8380413" cy="2286001"/>
            </a:xfrm>
            <a:prstGeom prst="rect">
              <a:avLst/>
            </a:prstGeom>
            <a:ln w="12700" cap="flat">
              <a:noFill/>
              <a:miter lim="400000"/>
            </a:ln>
            <a:effectLst/>
          </p:spPr>
        </p:pic>
        <p:pic>
          <p:nvPicPr>
            <p:cNvPr id="7" name="flame2.png" descr="flame2"/>
            <p:cNvPicPr>
              <a:picLocks noChangeAspect="1"/>
            </p:cNvPicPr>
            <p:nvPr/>
          </p:nvPicPr>
          <p:blipFill>
            <a:blip r:embed="rId3">
              <a:extLst/>
            </a:blip>
            <a:stretch>
              <a:fillRect/>
            </a:stretch>
          </p:blipFill>
          <p:spPr>
            <a:xfrm>
              <a:off x="6551612" y="2484437"/>
              <a:ext cx="1524001" cy="107951"/>
            </a:xfrm>
            <a:prstGeom prst="rect">
              <a:avLst/>
            </a:prstGeom>
            <a:ln w="12700" cap="flat">
              <a:noFill/>
              <a:miter lim="400000"/>
            </a:ln>
            <a:effectLst/>
          </p:spPr>
        </p:pic>
        <p:pic>
          <p:nvPicPr>
            <p:cNvPr id="8" name="flame2.png" descr="flame2"/>
            <p:cNvPicPr>
              <a:picLocks noChangeAspect="1"/>
            </p:cNvPicPr>
            <p:nvPr/>
          </p:nvPicPr>
          <p:blipFill>
            <a:blip r:embed="rId3">
              <a:extLst/>
            </a:blip>
            <a:stretch>
              <a:fillRect/>
            </a:stretch>
          </p:blipFill>
          <p:spPr>
            <a:xfrm>
              <a:off x="303212" y="2255837"/>
              <a:ext cx="1143001" cy="381001"/>
            </a:xfrm>
            <a:prstGeom prst="rect">
              <a:avLst/>
            </a:prstGeom>
            <a:ln w="12700" cap="flat">
              <a:noFill/>
              <a:miter lim="400000"/>
            </a:ln>
            <a:effectLst/>
          </p:spPr>
        </p:pic>
        <p:sp>
          <p:nvSpPr>
            <p:cNvPr id="9" name="Shape 1191"/>
            <p:cNvSpPr/>
            <p:nvPr/>
          </p:nvSpPr>
          <p:spPr>
            <a:xfrm>
              <a:off x="227012" y="2255837"/>
              <a:ext cx="1295401" cy="1"/>
            </a:xfrm>
            <a:prstGeom prst="line">
              <a:avLst/>
            </a:prstGeom>
            <a:noFill/>
            <a:ln w="28575" cap="flat">
              <a:solidFill>
                <a:srgbClr val="FFFFFF"/>
              </a:solidFill>
              <a:prstDash val="solid"/>
              <a:round/>
            </a:ln>
            <a:effectLst/>
          </p:spPr>
          <p:txBody>
            <a:bodyPr wrap="square" lIns="45719" tIns="45719" rIns="45719" bIns="45719" numCol="1" anchor="t">
              <a:noAutofit/>
            </a:bodyPr>
            <a:lstStyle/>
            <a:p>
              <a:endParaRPr dirty="0"/>
            </a:p>
          </p:txBody>
        </p:sp>
      </p:grpSp>
    </p:spTree>
    <p:extLst>
      <p:ext uri="{BB962C8B-B14F-4D97-AF65-F5344CB8AC3E}">
        <p14:creationId xmlns:p14="http://schemas.microsoft.com/office/powerpoint/2010/main" val="2350846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fill="hold"/>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0-#ppt_w/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151</a:t>
            </a:fld>
            <a:endParaRPr lang="tr-TR" dirty="0"/>
          </a:p>
        </p:txBody>
      </p:sp>
      <p:grpSp>
        <p:nvGrpSpPr>
          <p:cNvPr id="3" name="Group 1199"/>
          <p:cNvGrpSpPr/>
          <p:nvPr/>
        </p:nvGrpSpPr>
        <p:grpSpPr>
          <a:xfrm>
            <a:off x="356393" y="1855514"/>
            <a:ext cx="8431214" cy="2941638"/>
            <a:chOff x="0" y="0"/>
            <a:chExt cx="8431212" cy="2941637"/>
          </a:xfrm>
        </p:grpSpPr>
        <p:grpSp>
          <p:nvGrpSpPr>
            <p:cNvPr id="4" name="Group 1197"/>
            <p:cNvGrpSpPr/>
            <p:nvPr/>
          </p:nvGrpSpPr>
          <p:grpSpPr>
            <a:xfrm>
              <a:off x="557212" y="-1"/>
              <a:ext cx="7162801" cy="624842"/>
              <a:chOff x="0" y="0"/>
              <a:chExt cx="7162800" cy="624840"/>
            </a:xfrm>
          </p:grpSpPr>
          <p:sp>
            <p:nvSpPr>
              <p:cNvPr id="6" name="Shape 1195"/>
              <p:cNvSpPr/>
              <p:nvPr/>
            </p:nvSpPr>
            <p:spPr>
              <a:xfrm>
                <a:off x="0" y="0"/>
                <a:ext cx="28956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FF3300"/>
                    </a:solidFill>
                  </a:defRPr>
                </a:lvl1pPr>
              </a:lstStyle>
              <a:p>
                <a:r>
                  <a:rPr dirty="0"/>
                  <a:t>YANLIŞ</a:t>
                </a:r>
              </a:p>
            </p:txBody>
          </p:sp>
          <p:sp>
            <p:nvSpPr>
              <p:cNvPr id="7" name="Shape 1196"/>
              <p:cNvSpPr/>
              <p:nvPr/>
            </p:nvSpPr>
            <p:spPr>
              <a:xfrm>
                <a:off x="4495800" y="0"/>
                <a:ext cx="2667000" cy="624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0CC00"/>
                    </a:solidFill>
                  </a:defRPr>
                </a:lvl1pPr>
              </a:lstStyle>
              <a:p>
                <a:r>
                  <a:rPr dirty="0"/>
                  <a:t>DOĞRU</a:t>
                </a:r>
              </a:p>
            </p:txBody>
          </p:sp>
        </p:grpSp>
        <p:pic>
          <p:nvPicPr>
            <p:cNvPr id="5" name="image.png"/>
            <p:cNvPicPr>
              <a:picLocks noChangeAspect="1"/>
            </p:cNvPicPr>
            <p:nvPr/>
          </p:nvPicPr>
          <p:blipFill>
            <a:blip r:embed="rId2">
              <a:extLst/>
            </a:blip>
            <a:stretch>
              <a:fillRect/>
            </a:stretch>
          </p:blipFill>
          <p:spPr>
            <a:xfrm>
              <a:off x="0" y="579437"/>
              <a:ext cx="8431213" cy="2362201"/>
            </a:xfrm>
            <a:prstGeom prst="rect">
              <a:avLst/>
            </a:prstGeom>
            <a:ln w="12700" cap="flat">
              <a:noFill/>
              <a:miter lim="400000"/>
            </a:ln>
            <a:effectLst/>
          </p:spPr>
        </p:pic>
      </p:grpSp>
    </p:spTree>
    <p:extLst>
      <p:ext uri="{BB962C8B-B14F-4D97-AF65-F5344CB8AC3E}">
        <p14:creationId xmlns:p14="http://schemas.microsoft.com/office/powerpoint/2010/main" val="2522881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152</a:t>
            </a:fld>
            <a:endParaRPr lang="tr-TR" dirty="0"/>
          </a:p>
        </p:txBody>
      </p:sp>
      <p:sp>
        <p:nvSpPr>
          <p:cNvPr id="3" name="Shape 1203"/>
          <p:cNvSpPr/>
          <p:nvPr/>
        </p:nvSpPr>
        <p:spPr>
          <a:xfrm>
            <a:off x="753227" y="785306"/>
            <a:ext cx="8064501" cy="13208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1900"/>
              </a:spcBef>
              <a:defRPr sz="3200" b="1">
                <a:solidFill>
                  <a:srgbClr val="546422"/>
                </a:solidFill>
              </a:defRPr>
            </a:pPr>
            <a:r>
              <a:rPr dirty="0"/>
              <a:t>	Yangın Söndürme Cihazları;</a:t>
            </a:r>
          </a:p>
          <a:p>
            <a:pPr algn="just">
              <a:spcBef>
                <a:spcPts val="1900"/>
              </a:spcBef>
              <a:defRPr sz="3200" b="1">
                <a:solidFill>
                  <a:srgbClr val="546422"/>
                </a:solidFill>
              </a:defRPr>
            </a:pPr>
            <a:r>
              <a:rPr dirty="0"/>
              <a:t>2 - Yangın Dolapları;</a:t>
            </a:r>
          </a:p>
        </p:txBody>
      </p:sp>
      <p:sp>
        <p:nvSpPr>
          <p:cNvPr id="5" name="Shape 1205"/>
          <p:cNvSpPr/>
          <p:nvPr/>
        </p:nvSpPr>
        <p:spPr>
          <a:xfrm>
            <a:off x="3788741" y="2153879"/>
            <a:ext cx="5364164" cy="34163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pPr>
            <a:r>
              <a:rPr dirty="0"/>
              <a:t>- Yangın muslukları yangın dolabı denilen ve duvara gömülü bir saç dolabın içerisindedir</a:t>
            </a:r>
          </a:p>
          <a:p>
            <a:pPr>
              <a:defRPr sz="2400"/>
            </a:pPr>
            <a:r>
              <a:rPr dirty="0"/>
              <a:t>- Bina içinde yangına karşı korunmayı sağlamak amacıyla inşa edilen musluklardır. </a:t>
            </a:r>
          </a:p>
          <a:p>
            <a:pPr>
              <a:buSzPct val="100000"/>
              <a:buChar char="-"/>
              <a:defRPr sz="2400">
                <a:solidFill>
                  <a:srgbClr val="002060"/>
                </a:solidFill>
              </a:defRPr>
            </a:pPr>
            <a:r>
              <a:rPr dirty="0"/>
              <a:t>Yangın pompaları tarafında gönderilen basınçlı suyun hortum vasıtasıyla yangının söndürülmesinde kullanılır.</a:t>
            </a:r>
          </a:p>
        </p:txBody>
      </p:sp>
      <p:pic>
        <p:nvPicPr>
          <p:cNvPr id="14338" name="Picture 2" descr="Tüp Bölmeli Yangın Dolabı Sıva Üstü | Standart Yangın Söndürme Cihazlar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69418"/>
            <a:ext cx="3446253" cy="25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30465"/>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153</a:t>
            </a:fld>
            <a:endParaRPr lang="tr-TR" dirty="0"/>
          </a:p>
        </p:txBody>
      </p:sp>
      <p:sp>
        <p:nvSpPr>
          <p:cNvPr id="4" name="Shape 1209"/>
          <p:cNvSpPr/>
          <p:nvPr/>
        </p:nvSpPr>
        <p:spPr>
          <a:xfrm>
            <a:off x="4067945" y="921975"/>
            <a:ext cx="4985568"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3200" b="1">
                <a:solidFill>
                  <a:srgbClr val="002060"/>
                </a:solidFill>
              </a:defRPr>
            </a:pPr>
            <a:r>
              <a:rPr dirty="0"/>
              <a:t>- </a:t>
            </a:r>
            <a:r>
              <a:rPr dirty="0">
                <a:solidFill>
                  <a:srgbClr val="000000"/>
                </a:solidFill>
              </a:rPr>
              <a:t>Bu dolabın içerisinde ayrıca 20-25 metre uzunluğunda hortum ve lans bulunur. </a:t>
            </a:r>
          </a:p>
          <a:p>
            <a:pPr algn="ctr">
              <a:defRPr sz="3200" b="1">
                <a:solidFill>
                  <a:srgbClr val="002060"/>
                </a:solidFill>
              </a:defRPr>
            </a:pPr>
            <a:r>
              <a:rPr dirty="0"/>
              <a:t>- Dolaplarda ayrıca </a:t>
            </a:r>
            <a:endParaRPr lang="tr-TR" dirty="0" smtClean="0"/>
          </a:p>
          <a:p>
            <a:pPr algn="ctr">
              <a:defRPr sz="3200" b="1">
                <a:solidFill>
                  <a:srgbClr val="002060"/>
                </a:solidFill>
              </a:defRPr>
            </a:pPr>
            <a:r>
              <a:rPr dirty="0" smtClean="0"/>
              <a:t>6 </a:t>
            </a:r>
            <a:r>
              <a:rPr dirty="0"/>
              <a:t>kg lık yangın </a:t>
            </a:r>
            <a:endParaRPr lang="tr-TR" dirty="0" smtClean="0"/>
          </a:p>
          <a:p>
            <a:pPr algn="ctr">
              <a:defRPr sz="3200" b="1">
                <a:solidFill>
                  <a:srgbClr val="002060"/>
                </a:solidFill>
              </a:defRPr>
            </a:pPr>
            <a:r>
              <a:rPr dirty="0" smtClean="0"/>
              <a:t>söndürme </a:t>
            </a:r>
            <a:r>
              <a:rPr dirty="0"/>
              <a:t>cihazı vardır.</a:t>
            </a:r>
          </a:p>
        </p:txBody>
      </p:sp>
      <p:sp>
        <p:nvSpPr>
          <p:cNvPr id="5" name="Shape 1210"/>
          <p:cNvSpPr/>
          <p:nvPr/>
        </p:nvSpPr>
        <p:spPr>
          <a:xfrm>
            <a:off x="3851274" y="4711614"/>
            <a:ext cx="5041901" cy="12741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80000"/>
              </a:lnSpc>
              <a:buSzPct val="100000"/>
              <a:buBlip>
                <a:blip r:embed="rId2"/>
              </a:buBlip>
              <a:defRPr sz="3200" b="1">
                <a:solidFill>
                  <a:srgbClr val="C00000"/>
                </a:solidFill>
                <a:latin typeface="+mj-lt"/>
                <a:ea typeface="+mj-ea"/>
                <a:cs typeface="+mj-cs"/>
                <a:sym typeface="Calibri"/>
              </a:defRPr>
            </a:lvl1pPr>
          </a:lstStyle>
          <a:p>
            <a:r>
              <a:rPr dirty="0"/>
              <a:t> Yangın dolapları kırmızı boyalı ve üzerinde ‘YANGIN’ yazısı bulunmalıdır. </a:t>
            </a:r>
          </a:p>
        </p:txBody>
      </p:sp>
      <p:pic>
        <p:nvPicPr>
          <p:cNvPr id="13314" name="Picture 2" descr="671-1 Dolaplar - Alev Yangın Söndür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0001"/>
            <a:ext cx="4175818" cy="417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68058"/>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154</a:t>
            </a:fld>
            <a:endParaRPr lang="tr-TR" dirty="0"/>
          </a:p>
        </p:txBody>
      </p:sp>
      <p:sp>
        <p:nvSpPr>
          <p:cNvPr id="3" name="Shape 1214"/>
          <p:cNvSpPr/>
          <p:nvPr/>
        </p:nvSpPr>
        <p:spPr>
          <a:xfrm>
            <a:off x="395287" y="1163199"/>
            <a:ext cx="8208963"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900"/>
              </a:spcBef>
              <a:defRPr sz="3200" b="1">
                <a:solidFill>
                  <a:srgbClr val="387026"/>
                </a:solidFill>
              </a:defRPr>
            </a:lvl1pPr>
          </a:lstStyle>
          <a:p>
            <a:r>
              <a:rPr dirty="0"/>
              <a:t>	3–Yangın Sprinkler Sistemleri;</a:t>
            </a:r>
          </a:p>
        </p:txBody>
      </p:sp>
      <p:sp>
        <p:nvSpPr>
          <p:cNvPr id="4" name="Shape 1215"/>
          <p:cNvSpPr/>
          <p:nvPr/>
        </p:nvSpPr>
        <p:spPr>
          <a:xfrm>
            <a:off x="3203884" y="1900116"/>
            <a:ext cx="5947546" cy="378565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400" b="1">
                <a:solidFill>
                  <a:srgbClr val="002060"/>
                </a:solidFill>
              </a:defRPr>
            </a:pPr>
            <a:r>
              <a:rPr dirty="0"/>
              <a:t>- Yangın kimsenin olmadığı anda çıkarsa tüm tesiste bulunan ve yangın tesisatına bağlı nozullar vasıtasıyla yangının çıktığı bölgeye basınçlı su fışkırtarak söndürmeyi sağlar.</a:t>
            </a:r>
          </a:p>
          <a:p>
            <a:pPr algn="ctr">
              <a:defRPr sz="2400" b="1">
                <a:solidFill>
                  <a:srgbClr val="002060"/>
                </a:solidFill>
              </a:defRPr>
            </a:pPr>
            <a:r>
              <a:rPr dirty="0"/>
              <a:t>- </a:t>
            </a:r>
            <a:r>
              <a:rPr dirty="0">
                <a:solidFill>
                  <a:srgbClr val="000000"/>
                </a:solidFill>
              </a:rPr>
              <a:t>Yangın anında suyun yağmurlama veya pulvarize sistem şeklinde boşaltılması esasına dayanan sprinkler tesisatları en yaygın kullanma sahası olan söndürme sistemleridir.</a:t>
            </a:r>
          </a:p>
        </p:txBody>
      </p:sp>
      <p:pic>
        <p:nvPicPr>
          <p:cNvPr id="5" name="sprinkler yangın söndürme sistemleri ile ilgili görsel sonucu.jpg" descr="sprinkler yangın söndürme sistemleri ile ilgili görsel sonucu"/>
          <p:cNvPicPr>
            <a:picLocks noChangeAspect="1"/>
          </p:cNvPicPr>
          <p:nvPr/>
        </p:nvPicPr>
        <p:blipFill>
          <a:blip r:embed="rId2">
            <a:extLst/>
          </a:blip>
          <a:stretch>
            <a:fillRect/>
          </a:stretch>
        </p:blipFill>
        <p:spPr>
          <a:xfrm>
            <a:off x="50206" y="2064750"/>
            <a:ext cx="3153678" cy="3456384"/>
          </a:xfrm>
          <a:prstGeom prst="rect">
            <a:avLst/>
          </a:prstGeom>
          <a:ln w="12700">
            <a:miter lim="400000"/>
          </a:ln>
        </p:spPr>
      </p:pic>
    </p:spTree>
    <p:extLst>
      <p:ext uri="{BB962C8B-B14F-4D97-AF65-F5344CB8AC3E}">
        <p14:creationId xmlns:p14="http://schemas.microsoft.com/office/powerpoint/2010/main" val="3507911665"/>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155</a:t>
            </a:fld>
            <a:endParaRPr lang="tr-TR" dirty="0"/>
          </a:p>
        </p:txBody>
      </p:sp>
      <p:sp>
        <p:nvSpPr>
          <p:cNvPr id="3" name="Shape 1219"/>
          <p:cNvSpPr/>
          <p:nvPr/>
        </p:nvSpPr>
        <p:spPr>
          <a:xfrm>
            <a:off x="3527870" y="1495812"/>
            <a:ext cx="5508626" cy="409342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600" b="1">
                <a:solidFill>
                  <a:srgbClr val="002060"/>
                </a:solidFill>
              </a:defRPr>
            </a:pPr>
            <a:r>
              <a:rPr dirty="0"/>
              <a:t>-</a:t>
            </a:r>
            <a:r>
              <a:rPr dirty="0">
                <a:solidFill>
                  <a:srgbClr val="000000"/>
                </a:solidFill>
                <a:latin typeface="+mj-lt"/>
                <a:ea typeface="+mj-ea"/>
                <a:cs typeface="+mj-cs"/>
                <a:sym typeface="Calibri"/>
              </a:rPr>
              <a:t>Birden fazla katlı bir bina içerisindeki yatılan oda sayısı 100’ü veya yatak sayısı 200’ü geçen otellerde</a:t>
            </a:r>
            <a:r>
              <a:rPr b="0" dirty="0">
                <a:solidFill>
                  <a:srgbClr val="000000"/>
                </a:solidFill>
                <a:latin typeface="+mj-lt"/>
                <a:ea typeface="+mj-ea"/>
                <a:cs typeface="+mj-cs"/>
                <a:sym typeface="Calibri"/>
              </a:rPr>
              <a:t>, </a:t>
            </a:r>
            <a:r>
              <a:rPr b="0" dirty="0">
                <a:solidFill>
                  <a:srgbClr val="FF0000"/>
                </a:solidFill>
                <a:latin typeface="+mj-lt"/>
                <a:ea typeface="+mj-ea"/>
                <a:cs typeface="+mj-cs"/>
                <a:sym typeface="Calibri"/>
              </a:rPr>
              <a:t>yurtlarda, pansiyonlarda</a:t>
            </a:r>
            <a:r>
              <a:rPr b="0" dirty="0">
                <a:solidFill>
                  <a:srgbClr val="000000"/>
                </a:solidFill>
                <a:latin typeface="+mj-lt"/>
                <a:ea typeface="+mj-ea"/>
                <a:cs typeface="+mj-cs"/>
                <a:sym typeface="Calibri"/>
              </a:rPr>
              <a:t>, </a:t>
            </a:r>
            <a:r>
              <a:rPr dirty="0">
                <a:solidFill>
                  <a:srgbClr val="000000"/>
                </a:solidFill>
                <a:latin typeface="+mj-lt"/>
                <a:ea typeface="+mj-ea"/>
                <a:cs typeface="+mj-cs"/>
                <a:sym typeface="Calibri"/>
              </a:rPr>
              <a:t>misafirhanelerde ve yapı yüksekliği </a:t>
            </a:r>
            <a:r>
              <a:rPr dirty="0">
                <a:solidFill>
                  <a:srgbClr val="387026"/>
                </a:solidFill>
                <a:latin typeface="+mj-lt"/>
                <a:ea typeface="+mj-ea"/>
                <a:cs typeface="+mj-cs"/>
                <a:sym typeface="Calibri"/>
              </a:rPr>
              <a:t>21.50 m’den </a:t>
            </a:r>
            <a:r>
              <a:rPr dirty="0">
                <a:solidFill>
                  <a:srgbClr val="000000"/>
                </a:solidFill>
                <a:latin typeface="+mj-lt"/>
                <a:ea typeface="+mj-ea"/>
                <a:cs typeface="+mj-cs"/>
                <a:sym typeface="Calibri"/>
              </a:rPr>
              <a:t>fazla olan bütün yataklı tesislerde,</a:t>
            </a:r>
            <a:endParaRPr dirty="0">
              <a:latin typeface="+mj-lt"/>
              <a:ea typeface="+mj-ea"/>
              <a:cs typeface="+mj-cs"/>
              <a:sym typeface="Calibri"/>
            </a:endParaRPr>
          </a:p>
          <a:p>
            <a:pPr algn="ctr">
              <a:defRPr sz="2600">
                <a:latin typeface="+mj-lt"/>
                <a:ea typeface="+mj-ea"/>
                <a:cs typeface="+mj-cs"/>
                <a:sym typeface="Calibri"/>
              </a:defRPr>
            </a:pPr>
            <a:r>
              <a:rPr dirty="0"/>
              <a:t>- Toplam alanı 2000 m2’nin üzerinde olan katlı mağazalarda, alışveriş, ticaret ve eğlence yerlerinde sprink sistemleri  kurulacaktır. </a:t>
            </a:r>
          </a:p>
        </p:txBody>
      </p:sp>
      <p:pic>
        <p:nvPicPr>
          <p:cNvPr id="4" name="sprinkler yangın söndürme sistemleri ile ilgili görsel sonucu.jpg" descr="sprinkler yangın söndürme sistemleri ile ilgili görsel sonucu"/>
          <p:cNvPicPr>
            <a:picLocks noChangeAspect="1"/>
          </p:cNvPicPr>
          <p:nvPr/>
        </p:nvPicPr>
        <p:blipFill>
          <a:blip r:embed="rId2">
            <a:extLst/>
          </a:blip>
          <a:stretch>
            <a:fillRect/>
          </a:stretch>
        </p:blipFill>
        <p:spPr>
          <a:xfrm>
            <a:off x="135791" y="2150339"/>
            <a:ext cx="3440113" cy="3024188"/>
          </a:xfrm>
          <a:prstGeom prst="rect">
            <a:avLst/>
          </a:prstGeom>
          <a:ln w="12700">
            <a:miter lim="400000"/>
          </a:ln>
        </p:spPr>
      </p:pic>
    </p:spTree>
    <p:extLst>
      <p:ext uri="{BB962C8B-B14F-4D97-AF65-F5344CB8AC3E}">
        <p14:creationId xmlns:p14="http://schemas.microsoft.com/office/powerpoint/2010/main" val="3773654914"/>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156</a:t>
            </a:fld>
            <a:endParaRPr lang="tr-TR" dirty="0"/>
          </a:p>
        </p:txBody>
      </p:sp>
      <p:sp>
        <p:nvSpPr>
          <p:cNvPr id="3" name="Shape 1184"/>
          <p:cNvSpPr/>
          <p:nvPr/>
        </p:nvSpPr>
        <p:spPr>
          <a:xfrm>
            <a:off x="473028" y="1700808"/>
            <a:ext cx="8153400" cy="1569660"/>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lang="tr-TR" dirty="0" smtClean="0">
                <a:solidFill>
                  <a:srgbClr val="FF0000"/>
                </a:solidFill>
                <a:latin typeface="Arial" pitchFamily="34" charset="0"/>
                <a:cs typeface="Arial" pitchFamily="34" charset="0"/>
              </a:rPr>
              <a:t>ÖĞRENDİKLERİMİZİ HATIRLAYALIM VE YANGINLARA KARŞI TAVRIMIZI BELİRLEYELİM</a:t>
            </a:r>
            <a:endParaRPr dirty="0">
              <a:solidFill>
                <a:srgbClr val="FF0000"/>
              </a:solidFill>
              <a:latin typeface="Arial" pitchFamily="34" charset="0"/>
              <a:cs typeface="Arial" pitchFamily="34" charset="0"/>
            </a:endParaRPr>
          </a:p>
        </p:txBody>
      </p:sp>
      <p:sp>
        <p:nvSpPr>
          <p:cNvPr id="4" name="Shape 1184"/>
          <p:cNvSpPr/>
          <p:nvPr/>
        </p:nvSpPr>
        <p:spPr>
          <a:xfrm>
            <a:off x="453672" y="4005064"/>
            <a:ext cx="8153400" cy="584775"/>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lang="tr-TR" dirty="0" smtClean="0">
                <a:solidFill>
                  <a:srgbClr val="FF0000"/>
                </a:solidFill>
                <a:latin typeface="Arial" pitchFamily="34" charset="0"/>
                <a:cs typeface="Arial" pitchFamily="34" charset="0"/>
              </a:rPr>
              <a:t>KONUYU ÖZETLEYELİM</a:t>
            </a:r>
            <a:endParaRPr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44864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0-#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157</a:t>
            </a:fld>
            <a:endParaRPr lang="tr-TR" dirty="0"/>
          </a:p>
        </p:txBody>
      </p:sp>
      <p:pic>
        <p:nvPicPr>
          <p:cNvPr id="3" name="Picture 2" descr="C:\Users\USER\Desktop\photo_2017-03-29_11-2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25" y="827239"/>
            <a:ext cx="7539699" cy="564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55559"/>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158</a:t>
            </a:fld>
            <a:endParaRPr lang="tr-TR" dirty="0"/>
          </a:p>
        </p:txBody>
      </p:sp>
      <p:pic>
        <p:nvPicPr>
          <p:cNvPr id="3" name="Picture 2" descr="C:\Users\USER\Desktop\photo_2017-03-29_11-2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74086"/>
            <a:ext cx="7668344" cy="575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19877"/>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159</a:t>
            </a:fld>
            <a:endParaRPr lang="tr-TR" dirty="0"/>
          </a:p>
        </p:txBody>
      </p:sp>
      <p:sp>
        <p:nvSpPr>
          <p:cNvPr id="3" name="Metin kutusu 2"/>
          <p:cNvSpPr txBox="1"/>
          <p:nvPr/>
        </p:nvSpPr>
        <p:spPr>
          <a:xfrm>
            <a:off x="683568" y="1844824"/>
            <a:ext cx="7992888" cy="3046988"/>
          </a:xfrm>
          <a:prstGeom prst="rect">
            <a:avLst/>
          </a:prstGeom>
          <a:solidFill>
            <a:schemeClr val="accent2">
              <a:lumMod val="40000"/>
              <a:lumOff val="6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FF0000"/>
                </a:solidFill>
                <a:effectLst/>
                <a:uLnTx/>
                <a:uFillTx/>
              </a:rPr>
              <a:t>Devamlı kontrol altında olması koşuluyla «Ateş»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FF0000"/>
                </a:solidFill>
                <a:effectLst/>
                <a:uLnTx/>
                <a:uFillTx/>
              </a:rPr>
              <a:t>en iyi hizmetkardır,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a:ln>
                  <a:noFill/>
                </a:ln>
                <a:solidFill>
                  <a:srgbClr val="FF0000"/>
                </a:solidFill>
                <a:effectLst/>
                <a:uLnTx/>
                <a:uFillTx/>
              </a:rPr>
              <a:t>i</a:t>
            </a:r>
            <a:r>
              <a:rPr kumimoji="0" lang="tr-TR" sz="4800" b="1" i="0" u="none" strike="noStrike" kern="0" cap="none" spc="0" normalizeH="0" baseline="0" noProof="0" dirty="0" smtClean="0">
                <a:ln>
                  <a:noFill/>
                </a:ln>
                <a:solidFill>
                  <a:srgbClr val="FF0000"/>
                </a:solidFill>
                <a:effectLst/>
                <a:uLnTx/>
                <a:uFillTx/>
              </a:rPr>
              <a:t>syan ederse vay halinize !</a:t>
            </a:r>
            <a:endParaRPr kumimoji="0" lang="tr-TR" sz="4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1090641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3" name="Metin kutusu 2"/>
          <p:cNvSpPr txBox="1"/>
          <p:nvPr/>
        </p:nvSpPr>
        <p:spPr>
          <a:xfrm>
            <a:off x="203064" y="817081"/>
            <a:ext cx="7128792" cy="4524315"/>
          </a:xfrm>
          <a:prstGeom prst="rect">
            <a:avLst/>
          </a:prstGeom>
          <a:noFill/>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Parlayıcı sıvılar</a:t>
            </a:r>
          </a:p>
          <a:p>
            <a:pPr marL="742950" marR="0" lvl="1"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Parlayıcı sıvıların güvensiz koşullarda kullanılması, taşınması, depolanması yangın ve patlamaların </a:t>
            </a: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birincil nedenidir</a:t>
            </a: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t>
            </a:r>
          </a:p>
          <a:p>
            <a:pPr marL="742950" marR="0" lvl="1"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Üzerinde kırmızı alev etiketi olan aerosol kutuları (spreyler) içindeki madde tehlikeli olmasa da itici gaz olarak kullanılan butan ve propan nedeniyle tehlikelidir.</a:t>
            </a:r>
          </a:p>
        </p:txBody>
      </p:sp>
      <p:pic>
        <p:nvPicPr>
          <p:cNvPr id="4" name="Picture 10" descr="PIC00008"/>
          <p:cNvPicPr>
            <a:picLocks noChangeAspect="1" noChangeArrowheads="1"/>
          </p:cNvPicPr>
          <p:nvPr/>
        </p:nvPicPr>
        <p:blipFill>
          <a:blip r:embed="rId3"/>
          <a:srcRect l="19922" r="27344"/>
          <a:stretch>
            <a:fillRect/>
          </a:stretch>
        </p:blipFill>
        <p:spPr bwMode="auto">
          <a:xfrm>
            <a:off x="6964851" y="1196752"/>
            <a:ext cx="2071645" cy="2160240"/>
          </a:xfrm>
          <a:prstGeom prst="rect">
            <a:avLst/>
          </a:prstGeom>
          <a:noFill/>
          <a:ln w="9525">
            <a:solidFill>
              <a:sysClr val="window" lastClr="FFFFFF"/>
            </a:solidFill>
            <a:miter lim="800000"/>
            <a:headEnd/>
            <a:tailEnd/>
          </a:ln>
        </p:spPr>
      </p:pic>
      <p:graphicFrame>
        <p:nvGraphicFramePr>
          <p:cNvPr id="5" name="Nesne 4"/>
          <p:cNvGraphicFramePr>
            <a:graphicFrameLocks noGrp="1" noChangeAspect="1"/>
          </p:cNvGraphicFramePr>
          <p:nvPr>
            <p:extLst>
              <p:ext uri="{D42A27DB-BD31-4B8C-83A1-F6EECF244321}">
                <p14:modId xmlns:p14="http://schemas.microsoft.com/office/powerpoint/2010/main" val="3376061626"/>
              </p:ext>
            </p:extLst>
          </p:nvPr>
        </p:nvGraphicFramePr>
        <p:xfrm>
          <a:off x="7092280" y="3652867"/>
          <a:ext cx="1872208" cy="2762477"/>
        </p:xfrm>
        <a:graphic>
          <a:graphicData uri="http://schemas.openxmlformats.org/presentationml/2006/ole">
            <mc:AlternateContent xmlns:mc="http://schemas.openxmlformats.org/markup-compatibility/2006">
              <mc:Choice xmlns:v="urn:schemas-microsoft-com:vml" Requires="v">
                <p:oleObj spid="_x0000_s12384" name="Bitmap Image" r:id="rId4" imgW="771429" imgH="895238" progId="">
                  <p:embed/>
                </p:oleObj>
              </mc:Choice>
              <mc:Fallback>
                <p:oleObj name="Bitmap Image" r:id="rId4" imgW="771429" imgH="895238"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652867"/>
                        <a:ext cx="1872208" cy="2762477"/>
                      </a:xfrm>
                      <a:prstGeom prst="rect">
                        <a:avLst/>
                      </a:prstGeom>
                      <a:noFill/>
                      <a:ln>
                        <a:noFill/>
                      </a:ln>
                    </p:spPr>
                  </p:pic>
                </p:oleObj>
              </mc:Fallback>
            </mc:AlternateContent>
          </a:graphicData>
        </a:graphic>
      </p:graphicFrame>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8" name="Slayt Numarası Yer Tutucusu 7"/>
          <p:cNvSpPr>
            <a:spLocks noGrp="1"/>
          </p:cNvSpPr>
          <p:nvPr>
            <p:ph type="sldNum" sz="quarter" idx="2"/>
          </p:nvPr>
        </p:nvSpPr>
        <p:spPr/>
        <p:txBody>
          <a:bodyPr/>
          <a:lstStyle/>
          <a:p>
            <a:fld id="{86CB4B4D-7CA3-9044-876B-883B54F8677D}" type="slidenum">
              <a:rPr lang="tr-TR" smtClean="0"/>
              <a:t>16</a:t>
            </a:fld>
            <a:endParaRPr lang="tr-TR" dirty="0"/>
          </a:p>
        </p:txBody>
      </p:sp>
    </p:spTree>
    <p:extLst>
      <p:ext uri="{BB962C8B-B14F-4D97-AF65-F5344CB8AC3E}">
        <p14:creationId xmlns:p14="http://schemas.microsoft.com/office/powerpoint/2010/main" val="40650694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160</a:t>
            </a:fld>
            <a:endParaRPr lang="tr-TR" dirty="0"/>
          </a:p>
        </p:txBody>
      </p:sp>
      <p:sp>
        <p:nvSpPr>
          <p:cNvPr id="4" name="Shape 1184"/>
          <p:cNvSpPr/>
          <p:nvPr/>
        </p:nvSpPr>
        <p:spPr>
          <a:xfrm>
            <a:off x="641498" y="2780928"/>
            <a:ext cx="8153400" cy="1107996"/>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900"/>
              </a:spcBef>
              <a:defRPr sz="3200" b="1"/>
            </a:lvl1pPr>
          </a:lstStyle>
          <a:p>
            <a:r>
              <a:rPr lang="tr-TR" sz="6600" dirty="0" smtClean="0">
                <a:solidFill>
                  <a:srgbClr val="FF0000"/>
                </a:solidFill>
                <a:latin typeface="Arial" pitchFamily="34" charset="0"/>
                <a:cs typeface="Arial" pitchFamily="34" charset="0"/>
              </a:rPr>
              <a:t>TEŞEKKÜRLER</a:t>
            </a:r>
            <a:endParaRPr sz="66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058252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161</a:t>
            </a:fld>
            <a:endParaRPr lang="tr-TR" dirty="0"/>
          </a:p>
        </p:txBody>
      </p:sp>
    </p:spTree>
    <p:extLst>
      <p:ext uri="{BB962C8B-B14F-4D97-AF65-F5344CB8AC3E}">
        <p14:creationId xmlns:p14="http://schemas.microsoft.com/office/powerpoint/2010/main" val="21940627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30831" y="1340768"/>
            <a:ext cx="8820472" cy="1015663"/>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Sıvı yanıcı maddelerin buhar vermeye başladığı sıcaklık derecesi </a:t>
            </a:r>
            <a:r>
              <a:rPr kumimoji="0" lang="tr-TR" sz="2000" b="1" i="0" u="none" strike="noStrike" kern="0" cap="none" spc="0" normalizeH="0" baseline="0" noProof="0" dirty="0" smtClean="0">
                <a:ln>
                  <a:noFill/>
                </a:ln>
                <a:solidFill>
                  <a:srgbClr val="FF0000"/>
                </a:solidFill>
                <a:effectLst/>
                <a:uLnTx/>
                <a:uFillTx/>
                <a:latin typeface="Arial" pitchFamily="34" charset="0"/>
                <a:cs typeface="Arial" pitchFamily="34" charset="0"/>
              </a:rPr>
              <a:t>«Parlama Noktası» </a:t>
            </a: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dır.</a:t>
            </a:r>
          </a:p>
        </p:txBody>
      </p:sp>
      <p:grpSp>
        <p:nvGrpSpPr>
          <p:cNvPr id="3" name="Grup 2"/>
          <p:cNvGrpSpPr/>
          <p:nvPr/>
        </p:nvGrpSpPr>
        <p:grpSpPr>
          <a:xfrm>
            <a:off x="665198" y="2977427"/>
            <a:ext cx="3834795" cy="2409393"/>
            <a:chOff x="4818185" y="4538626"/>
            <a:chExt cx="3107001" cy="1442789"/>
          </a:xfrm>
        </p:grpSpPr>
        <p:pic>
          <p:nvPicPr>
            <p:cNvPr id="4" name="Picture 3" descr="vapour&amp;O2"/>
            <p:cNvPicPr>
              <a:picLocks noChangeAspect="1" noChangeArrowheads="1"/>
            </p:cNvPicPr>
            <p:nvPr/>
          </p:nvPicPr>
          <p:blipFill>
            <a:blip r:embed="rId2">
              <a:lum contrast="16000"/>
            </a:blip>
            <a:srcRect l="4440" t="2280" r="35522"/>
            <a:stretch>
              <a:fillRect/>
            </a:stretch>
          </p:blipFill>
          <p:spPr bwMode="auto">
            <a:xfrm>
              <a:off x="4818185" y="4538626"/>
              <a:ext cx="1365661" cy="1442789"/>
            </a:xfrm>
            <a:prstGeom prst="rect">
              <a:avLst/>
            </a:prstGeom>
            <a:noFill/>
            <a:ln w="9525">
              <a:noFill/>
              <a:miter lim="800000"/>
              <a:headEnd/>
              <a:tailEnd/>
            </a:ln>
          </p:spPr>
        </p:pic>
        <p:sp>
          <p:nvSpPr>
            <p:cNvPr id="5" name="Metin kutusu 4"/>
            <p:cNvSpPr txBox="1"/>
            <p:nvPr/>
          </p:nvSpPr>
          <p:spPr>
            <a:xfrm>
              <a:off x="6136953" y="4557790"/>
              <a:ext cx="1788233" cy="23959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Buhar + oksijen</a:t>
              </a:r>
              <a:endParaRPr kumimoji="0" lang="tr-TR" sz="2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 name="Metin kutusu 5"/>
            <p:cNvSpPr txBox="1"/>
            <p:nvPr/>
          </p:nvSpPr>
          <p:spPr>
            <a:xfrm>
              <a:off x="6136953" y="5034081"/>
              <a:ext cx="1663167" cy="23959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rPr>
                <a:t>Buhar</a:t>
              </a:r>
              <a:endParaRPr kumimoji="0" lang="tr-TR" sz="2000" b="1" i="0" u="none" strike="noStrike" kern="0" cap="none" spc="0" normalizeH="0" baseline="0" noProof="0" dirty="0">
                <a:ln>
                  <a:noFill/>
                </a:ln>
                <a:solidFill>
                  <a:sysClr val="windowText" lastClr="000000"/>
                </a:solidFill>
                <a:effectLst/>
                <a:uLnTx/>
                <a:uFillTx/>
              </a:endParaRPr>
            </a:p>
          </p:txBody>
        </p:sp>
        <p:sp>
          <p:nvSpPr>
            <p:cNvPr id="7" name="Metin kutusu 6"/>
            <p:cNvSpPr txBox="1"/>
            <p:nvPr/>
          </p:nvSpPr>
          <p:spPr>
            <a:xfrm>
              <a:off x="6136953" y="5453623"/>
              <a:ext cx="1663167" cy="23959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rPr>
                <a:t>Sıvı</a:t>
              </a:r>
              <a:endParaRPr kumimoji="0" lang="tr-TR" sz="2000" b="1" i="0" u="none" strike="noStrike" kern="0" cap="none" spc="0" normalizeH="0" baseline="0" noProof="0" dirty="0">
                <a:ln>
                  <a:noFill/>
                </a:ln>
                <a:solidFill>
                  <a:sysClr val="windowText" lastClr="000000"/>
                </a:solidFill>
                <a:effectLst/>
                <a:uLnTx/>
                <a:uFillTx/>
              </a:endParaRPr>
            </a:p>
          </p:txBody>
        </p:sp>
      </p:grpSp>
      <p:pic>
        <p:nvPicPr>
          <p:cNvPr id="8" name="Picture 1027" descr="flashpoint"/>
          <p:cNvPicPr>
            <a:picLocks noChangeAspect="1" noChangeArrowheads="1"/>
          </p:cNvPicPr>
          <p:nvPr/>
        </p:nvPicPr>
        <p:blipFill>
          <a:blip r:embed="rId3">
            <a:lum bright="-2000" contrast="2000"/>
          </a:blip>
          <a:srcRect/>
          <a:stretch>
            <a:fillRect/>
          </a:stretch>
        </p:blipFill>
        <p:spPr bwMode="auto">
          <a:xfrm>
            <a:off x="4644008" y="2972382"/>
            <a:ext cx="863233" cy="2561038"/>
          </a:xfrm>
          <a:prstGeom prst="rect">
            <a:avLst/>
          </a:prstGeom>
          <a:noFill/>
          <a:ln w="9525">
            <a:noFill/>
            <a:miter lim="800000"/>
            <a:headEnd/>
            <a:tailEnd/>
          </a:ln>
        </p:spPr>
      </p:pic>
      <p:sp>
        <p:nvSpPr>
          <p:cNvPr id="9" name="Metin kutusu 8"/>
          <p:cNvSpPr txBox="1"/>
          <p:nvPr/>
        </p:nvSpPr>
        <p:spPr>
          <a:xfrm>
            <a:off x="5508103" y="3068960"/>
            <a:ext cx="354319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rPr>
              <a:t>38 ºC’de kerosin (gaz yağı) parlar</a:t>
            </a:r>
            <a:endParaRPr kumimoji="0" lang="tr-TR" sz="2000" b="1" i="0" u="none" strike="noStrike" kern="0" cap="none" spc="0" normalizeH="0" baseline="0" noProof="0" dirty="0">
              <a:ln>
                <a:noFill/>
              </a:ln>
              <a:solidFill>
                <a:sysClr val="windowText" lastClr="000000"/>
              </a:solidFill>
              <a:effectLst/>
              <a:uLnTx/>
              <a:uFillTx/>
            </a:endParaRPr>
          </a:p>
        </p:txBody>
      </p:sp>
      <p:sp>
        <p:nvSpPr>
          <p:cNvPr id="10" name="Metin kutusu 9"/>
          <p:cNvSpPr txBox="1"/>
          <p:nvPr/>
        </p:nvSpPr>
        <p:spPr>
          <a:xfrm>
            <a:off x="5508104" y="4077072"/>
            <a:ext cx="29281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0 ºC’de su donar</a:t>
            </a:r>
            <a:endParaRPr kumimoji="0" lang="tr-TR" sz="2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1" name="Metin kutusu 10"/>
          <p:cNvSpPr txBox="1"/>
          <p:nvPr/>
        </p:nvSpPr>
        <p:spPr>
          <a:xfrm>
            <a:off x="5553897" y="5013176"/>
            <a:ext cx="305055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000" b="1" dirty="0">
                <a:solidFill>
                  <a:sysClr val="windowText" lastClr="000000"/>
                </a:solidFill>
              </a:rPr>
              <a:t>-</a:t>
            </a:r>
            <a:r>
              <a:rPr kumimoji="0" lang="tr-TR" sz="2000" b="1" i="0" u="none" strike="noStrike" kern="0" cap="none" spc="0" normalizeH="0" baseline="0" noProof="0" dirty="0" smtClean="0">
                <a:ln>
                  <a:noFill/>
                </a:ln>
                <a:solidFill>
                  <a:sysClr val="windowText" lastClr="000000"/>
                </a:solidFill>
                <a:effectLst/>
                <a:uLnTx/>
                <a:uFillTx/>
              </a:rPr>
              <a:t>42 ºC’de benzin parlar</a:t>
            </a:r>
            <a:endParaRPr kumimoji="0" lang="tr-TR" sz="2000" b="1" i="0" u="none" strike="noStrike" kern="0" cap="none" spc="0" normalizeH="0" baseline="0" noProof="0" dirty="0">
              <a:ln>
                <a:noFill/>
              </a:ln>
              <a:solidFill>
                <a:sysClr val="windowText" lastClr="000000"/>
              </a:solidFill>
              <a:effectLst/>
              <a:uLnTx/>
              <a:uFillTx/>
            </a:endParaRPr>
          </a:p>
        </p:txBody>
      </p:sp>
      <p:sp>
        <p:nvSpPr>
          <p:cNvPr id="12"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13"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15" name="Slayt Numarası Yer Tutucusu 14"/>
          <p:cNvSpPr>
            <a:spLocks noGrp="1"/>
          </p:cNvSpPr>
          <p:nvPr>
            <p:ph type="sldNum" sz="quarter" idx="2"/>
          </p:nvPr>
        </p:nvSpPr>
        <p:spPr/>
        <p:txBody>
          <a:bodyPr/>
          <a:lstStyle/>
          <a:p>
            <a:fld id="{86CB4B4D-7CA3-9044-876B-883B54F8677D}" type="slidenum">
              <a:rPr lang="tr-TR" smtClean="0"/>
              <a:t>17</a:t>
            </a:fld>
            <a:endParaRPr lang="tr-TR" dirty="0"/>
          </a:p>
        </p:txBody>
      </p:sp>
    </p:spTree>
    <p:extLst>
      <p:ext uri="{BB962C8B-B14F-4D97-AF65-F5344CB8AC3E}">
        <p14:creationId xmlns:p14="http://schemas.microsoft.com/office/powerpoint/2010/main" val="406506947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3" name="Metin kutusu 2"/>
          <p:cNvSpPr txBox="1"/>
          <p:nvPr/>
        </p:nvSpPr>
        <p:spPr>
          <a:xfrm>
            <a:off x="539552" y="1052736"/>
            <a:ext cx="8136904" cy="2308324"/>
          </a:xfrm>
          <a:prstGeom prst="rect">
            <a:avLst/>
          </a:prstGeom>
          <a:solidFill>
            <a:srgbClr val="FFFF00"/>
          </a:solidFill>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Parlayıcı sıvıların buharları çok ciddi tehlike yaratır.</a:t>
            </a:r>
          </a:p>
          <a:p>
            <a:pPr marL="742950" marR="0" lvl="1"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Buharlar, kolaylıkla alevlenir veya patlar.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Buharlar, havadan ağır olması nedeniyle çukurlarda birikebilir veya kaynağından uzak yerlere yayılabilir.</a:t>
            </a:r>
          </a:p>
        </p:txBody>
      </p:sp>
      <p:pic>
        <p:nvPicPr>
          <p:cNvPr id="4" name="Picture 9" descr="flashovers(1)"/>
          <p:cNvPicPr>
            <a:picLocks noChangeAspect="1" noChangeArrowheads="1"/>
          </p:cNvPicPr>
          <p:nvPr/>
        </p:nvPicPr>
        <p:blipFill>
          <a:blip r:embed="rId2"/>
          <a:srcRect/>
          <a:stretch>
            <a:fillRect/>
          </a:stretch>
        </p:blipFill>
        <p:spPr bwMode="auto">
          <a:xfrm>
            <a:off x="1907704" y="3361060"/>
            <a:ext cx="4968552" cy="3242458"/>
          </a:xfrm>
          <a:prstGeom prst="rect">
            <a:avLst/>
          </a:prstGeom>
          <a:noFill/>
          <a:ln w="9525">
            <a:noFill/>
            <a:miter lim="800000"/>
            <a:headEnd/>
            <a:tailEnd/>
          </a:ln>
        </p:spPr>
      </p:pic>
      <p:sp>
        <p:nvSpPr>
          <p:cNvPr id="5" name="Shape 204"/>
          <p:cNvSpPr/>
          <p:nvPr/>
        </p:nvSpPr>
        <p:spPr>
          <a:xfrm>
            <a:off x="-1" y="6557282"/>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18</a:t>
            </a:fld>
            <a:endParaRPr lang="tr-TR" dirty="0"/>
          </a:p>
        </p:txBody>
      </p:sp>
    </p:spTree>
    <p:extLst>
      <p:ext uri="{BB962C8B-B14F-4D97-AF65-F5344CB8AC3E}">
        <p14:creationId xmlns:p14="http://schemas.microsoft.com/office/powerpoint/2010/main" val="406506947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30832" y="980728"/>
            <a:ext cx="8661648" cy="3724096"/>
          </a:xfrm>
          <a:prstGeom prst="rect">
            <a:avLst/>
          </a:prstGeom>
          <a:solidFill>
            <a:srgbClr val="FFFF00"/>
          </a:solidFill>
        </p:spPr>
        <p:txBody>
          <a:bodyPr wrap="square">
            <a:spAutoFit/>
          </a:bodyPr>
          <a:lstStyle/>
          <a:p>
            <a:pPr marR="0" lvl="0" algn="ctr" defTabSz="914400" eaLnBrk="1" fontAlgn="auto" latinLnBrk="0" hangingPunct="1">
              <a:spcBef>
                <a:spcPts val="0"/>
              </a:spcBef>
              <a:spcAft>
                <a:spcPts val="0"/>
              </a:spcAft>
              <a:buClrTx/>
              <a:buSzTx/>
              <a:tabLst/>
              <a:defRPr/>
            </a:pPr>
            <a:r>
              <a:rPr kumimoji="0" lang="tr-TR" sz="3600" b="1" i="0" u="none" strike="noStrike" kern="0" cap="none" spc="0" normalizeH="0" baseline="0" noProof="0" dirty="0" smtClean="0">
                <a:ln>
                  <a:noFill/>
                </a:ln>
                <a:solidFill>
                  <a:schemeClr val="tx1"/>
                </a:solidFill>
                <a:effectLst/>
                <a:uLnTx/>
                <a:uFillTx/>
                <a:latin typeface="Arial" pitchFamily="34" charset="0"/>
                <a:cs typeface="Arial" pitchFamily="34" charset="0"/>
              </a:rPr>
              <a:t>  </a:t>
            </a:r>
            <a:r>
              <a:rPr kumimoji="0" lang="tr-TR" sz="4000" b="1" i="0" u="none" strike="noStrike" kern="0" cap="none" spc="0" normalizeH="0" baseline="0" noProof="0" dirty="0" smtClean="0">
                <a:ln>
                  <a:noFill/>
                </a:ln>
                <a:solidFill>
                  <a:schemeClr val="tx1"/>
                </a:solidFill>
                <a:effectLst/>
                <a:uLnTx/>
                <a:uFillTx/>
                <a:latin typeface="Arial" pitchFamily="34" charset="0"/>
                <a:cs typeface="Arial" pitchFamily="34" charset="0"/>
              </a:rPr>
              <a:t>Yanıcı Gazlar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800" b="1" i="0" u="none" strike="noStrike" kern="0" cap="none" spc="0" normalizeH="0" baseline="0" noProof="0" dirty="0" smtClean="0">
                <a:ln>
                  <a:noFill/>
                </a:ln>
                <a:solidFill>
                  <a:schemeClr val="tx1"/>
                </a:solidFill>
                <a:effectLst/>
                <a:uLnTx/>
                <a:uFillTx/>
                <a:latin typeface="Arial" pitchFamily="34" charset="0"/>
                <a:cs typeface="Arial" pitchFamily="34" charset="0"/>
              </a:rPr>
              <a:t>LPG</a:t>
            </a:r>
            <a:r>
              <a:rPr kumimoji="0" lang="tr-TR" sz="2800" b="1" i="0" u="none" strike="noStrike" kern="0" cap="none" spc="0" normalizeH="0" baseline="0" noProof="0" dirty="0" smtClean="0">
                <a:ln>
                  <a:noFill/>
                </a:ln>
                <a:solidFill>
                  <a:srgbClr val="FF0000"/>
                </a:solidFill>
                <a:effectLst/>
                <a:uLnTx/>
                <a:uFillTx/>
                <a:latin typeface="Arial" pitchFamily="34" charset="0"/>
                <a:cs typeface="Arial" pitchFamily="34" charset="0"/>
              </a:rPr>
              <a:t>, </a:t>
            </a:r>
            <a:r>
              <a:rPr kumimoji="0" lang="tr-TR" sz="2800" b="1" i="0" u="none" strike="noStrike" kern="0" cap="none" spc="0" normalizeH="0" baseline="0" noProof="0" dirty="0" smtClean="0">
                <a:ln>
                  <a:noFill/>
                </a:ln>
                <a:solidFill>
                  <a:srgbClr val="FF00FF"/>
                </a:solidFill>
                <a:effectLst/>
                <a:uLnTx/>
                <a:uFillTx/>
                <a:latin typeface="Arial" pitchFamily="34" charset="0"/>
                <a:cs typeface="Arial" pitchFamily="34" charset="0"/>
              </a:rPr>
              <a:t>asetilen</a:t>
            </a:r>
            <a:r>
              <a:rPr kumimoji="0" lang="tr-TR" sz="2800" b="1" i="0" u="none" strike="noStrike" kern="0" cap="none" spc="0" normalizeH="0" baseline="0" noProof="0" dirty="0" smtClean="0">
                <a:ln>
                  <a:noFill/>
                </a:ln>
                <a:solidFill>
                  <a:srgbClr val="FF0000"/>
                </a:solidFill>
                <a:effectLst/>
                <a:uLnTx/>
                <a:uFillTx/>
                <a:latin typeface="Arial" pitchFamily="34" charset="0"/>
                <a:cs typeface="Arial" pitchFamily="34" charset="0"/>
              </a:rPr>
              <a:t>, </a:t>
            </a:r>
            <a:r>
              <a:rPr kumimoji="0" lang="tr-TR" sz="2800" b="1" i="0" u="none" strike="noStrike" kern="0" cap="none" spc="0" normalizeH="0" baseline="0" noProof="0" dirty="0" smtClean="0">
                <a:ln>
                  <a:noFill/>
                </a:ln>
                <a:solidFill>
                  <a:schemeClr val="accent2">
                    <a:lumMod val="75000"/>
                  </a:schemeClr>
                </a:solidFill>
                <a:effectLst/>
                <a:uLnTx/>
                <a:uFillTx/>
                <a:latin typeface="Arial" pitchFamily="34" charset="0"/>
                <a:cs typeface="Arial" pitchFamily="34" charset="0"/>
              </a:rPr>
              <a:t>hidrojen</a:t>
            </a:r>
            <a:r>
              <a:rPr kumimoji="0" lang="tr-TR" sz="2800" b="1" i="0" u="none" strike="noStrike" kern="0" cap="none" spc="0" normalizeH="0" baseline="0" noProof="0" dirty="0" smtClean="0">
                <a:ln>
                  <a:noFill/>
                </a:ln>
                <a:solidFill>
                  <a:srgbClr val="FF0000"/>
                </a:solidFill>
                <a:effectLst/>
                <a:uLnTx/>
                <a:uFillTx/>
                <a:latin typeface="Arial" pitchFamily="34" charset="0"/>
                <a:cs typeface="Arial" pitchFamily="34" charset="0"/>
              </a:rPr>
              <a:t> gibi tüplerde veya tanklarda depolanan gazların belli oranda havaya yaptıkları karışımlar patlamaya ve yangına neden olurlar.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800" b="1" i="0" u="none" strike="noStrike" kern="0" cap="none" spc="0" normalizeH="0" baseline="0" noProof="0" dirty="0" smtClean="0">
                <a:ln>
                  <a:noFill/>
                </a:ln>
                <a:solidFill>
                  <a:srgbClr val="FF0000"/>
                </a:solidFill>
                <a:effectLst/>
                <a:uLnTx/>
                <a:uFillTx/>
                <a:latin typeface="Arial" pitchFamily="34" charset="0"/>
                <a:cs typeface="Arial" pitchFamily="34" charset="0"/>
              </a:rPr>
              <a:t>Bu gibi gazların depolanması ve kullanılması özel kurallara uyularak güvenlikli koşullarda yapılmalıdır.</a:t>
            </a:r>
          </a:p>
        </p:txBody>
      </p:sp>
      <p:sp>
        <p:nvSpPr>
          <p:cNvPr id="4"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5"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6" name="Slayt Numarası Yer Tutucusu 5"/>
          <p:cNvSpPr>
            <a:spLocks noGrp="1"/>
          </p:cNvSpPr>
          <p:nvPr>
            <p:ph type="sldNum" sz="quarter" idx="2"/>
          </p:nvPr>
        </p:nvSpPr>
        <p:spPr/>
        <p:txBody>
          <a:bodyPr/>
          <a:lstStyle/>
          <a:p>
            <a:fld id="{86CB4B4D-7CA3-9044-876B-883B54F8677D}" type="slidenum">
              <a:rPr lang="tr-TR" smtClean="0"/>
              <a:t>19</a:t>
            </a:fld>
            <a:endParaRPr lang="tr-TR" dirty="0"/>
          </a:p>
        </p:txBody>
      </p:sp>
    </p:spTree>
    <p:extLst>
      <p:ext uri="{BB962C8B-B14F-4D97-AF65-F5344CB8AC3E}">
        <p14:creationId xmlns:p14="http://schemas.microsoft.com/office/powerpoint/2010/main" val="381999418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4"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225" name="Shape 225"/>
          <p:cNvSpPr/>
          <p:nvPr/>
        </p:nvSpPr>
        <p:spPr>
          <a:xfrm>
            <a:off x="179387" y="1341437"/>
            <a:ext cx="8640763" cy="35394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dirty="0"/>
              <a:t>Okul/Kurumlar İçin Yangın Güvenlik Eğitiminin Amacı</a:t>
            </a:r>
          </a:p>
          <a:p>
            <a:pPr algn="just">
              <a:defRPr sz="2800"/>
            </a:pPr>
            <a:r>
              <a:rPr dirty="0"/>
              <a:t>	</a:t>
            </a:r>
            <a:r>
              <a:rPr sz="2400" dirty="0"/>
              <a:t> </a:t>
            </a:r>
            <a:r>
              <a:rPr dirty="0"/>
              <a:t>Bu eğitimin amacı, acil durumlarda, yangına müdahale, tahliye veya kurtarmayı gerektiren olaylarda </a:t>
            </a:r>
            <a:r>
              <a:rPr u="sng" dirty="0">
                <a:solidFill>
                  <a:srgbClr val="FF0000"/>
                </a:solidFill>
              </a:rPr>
              <a:t>süratli ve doğru karar</a:t>
            </a:r>
            <a:r>
              <a:rPr dirty="0"/>
              <a:t> alınmasını sağlayacak verilerin toplanması, çalışma planının oluşturulması, can ve mal koruma önlemlerinin alınması, acil müdahale ve kurtarma ekiplerinin faaliyetlerinin organize edilmesi, olası kayıpların en aza indirilmesidir.</a:t>
            </a:r>
          </a:p>
        </p:txBody>
      </p:sp>
      <p:sp>
        <p:nvSpPr>
          <p:cNvPr id="3" name="Slayt Numarası Yer Tutucusu 2"/>
          <p:cNvSpPr>
            <a:spLocks noGrp="1"/>
          </p:cNvSpPr>
          <p:nvPr>
            <p:ph type="sldNum" sz="quarter" idx="2"/>
          </p:nvPr>
        </p:nvSpPr>
        <p:spPr/>
        <p:txBody>
          <a:bodyPr/>
          <a:lstStyle/>
          <a:p>
            <a:fld id="{86CB4B4D-7CA3-9044-876B-883B54F8677D}" type="slidenum">
              <a:rPr lang="tr-TR" smtClean="0"/>
              <a:t>2</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2621112"/>
            <a:ext cx="7399194" cy="1569660"/>
          </a:xfrm>
          <a:prstGeom prst="rect">
            <a:avLst/>
          </a:prstGeom>
          <a:solidFill>
            <a:srgbClr val="FFFF00"/>
          </a:solidFill>
        </p:spPr>
        <p:txBody>
          <a:bodyPr wrap="square">
            <a:spAutoFit/>
          </a:bodyPr>
          <a:lstStyle/>
          <a:p>
            <a:pPr marL="285750" marR="0" lvl="0" indent="-285750" defTabSz="914400" eaLnBrk="1" fontAlgn="auto" latinLnBrk="0" hangingPunct="1">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Yanıcı Gazlar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Basınçla sıvı haline dönüşebilir.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Havadan ağır veya hafif olabilir.</a:t>
            </a:r>
          </a:p>
          <a:p>
            <a:pPr marL="742950" marR="0" lvl="1" indent="-285750" defTabSz="914400" eaLnBrk="1" fontAlgn="auto" latinLnBrk="0" hangingPunct="1">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Hava ile patlayıcı karışım meydana getirir.</a:t>
            </a:r>
          </a:p>
        </p:txBody>
      </p:sp>
      <p:grpSp>
        <p:nvGrpSpPr>
          <p:cNvPr id="3" name="Grup 2"/>
          <p:cNvGrpSpPr/>
          <p:nvPr/>
        </p:nvGrpSpPr>
        <p:grpSpPr>
          <a:xfrm>
            <a:off x="-589512" y="3117476"/>
            <a:ext cx="9420002" cy="2305167"/>
            <a:chOff x="6475413" y="3373662"/>
            <a:chExt cx="8713293" cy="2323753"/>
          </a:xfrm>
        </p:grpSpPr>
        <p:grpSp>
          <p:nvGrpSpPr>
            <p:cNvPr id="4" name="Group 7"/>
            <p:cNvGrpSpPr>
              <a:grpSpLocks/>
            </p:cNvGrpSpPr>
            <p:nvPr/>
          </p:nvGrpSpPr>
          <p:grpSpPr bwMode="auto">
            <a:xfrm>
              <a:off x="7598114" y="3373662"/>
              <a:ext cx="7590592" cy="1635321"/>
              <a:chOff x="5040" y="1123"/>
              <a:chExt cx="3341" cy="848"/>
            </a:xfrm>
          </p:grpSpPr>
          <p:sp>
            <p:nvSpPr>
              <p:cNvPr id="6" name="Oval 8"/>
              <p:cNvSpPr>
                <a:spLocks noChangeArrowheads="1"/>
              </p:cNvSpPr>
              <p:nvPr/>
            </p:nvSpPr>
            <p:spPr bwMode="auto">
              <a:xfrm>
                <a:off x="7901" y="1123"/>
                <a:ext cx="480" cy="848"/>
              </a:xfrm>
              <a:prstGeom prst="ellipse">
                <a:avLst/>
              </a:prstGeom>
              <a:solidFill>
                <a:srgbClr val="CCECFF"/>
              </a:solidFill>
              <a:ln w="9525">
                <a:solidFill>
                  <a:srgbClr val="FF0000"/>
                </a:solidFill>
                <a:round/>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smtClean="0">
                    <a:ln>
                      <a:noFill/>
                    </a:ln>
                    <a:solidFill>
                      <a:srgbClr val="000000"/>
                    </a:solidFill>
                    <a:effectLst/>
                    <a:uLnTx/>
                    <a:uFillTx/>
                    <a:latin typeface="Trebuchet MS"/>
                  </a:rPr>
                  <a:t>Hava</a:t>
                </a:r>
                <a:endParaRPr kumimoji="0" lang="tr-TR" sz="1600" b="1" i="0" u="none" strike="noStrike" kern="0" cap="none" spc="0" normalizeH="0" baseline="0" noProof="0" dirty="0">
                  <a:ln>
                    <a:noFill/>
                  </a:ln>
                  <a:solidFill>
                    <a:srgbClr val="000000"/>
                  </a:solidFill>
                  <a:effectLst/>
                  <a:uLnTx/>
                  <a:uFillTx/>
                  <a:latin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Trebuchet MS"/>
                  </a:rPr>
                  <a:t>1</a:t>
                </a:r>
                <a:endParaRPr kumimoji="0" lang="en-US" sz="1600" b="1" i="0" u="none" strike="noStrike" kern="0" cap="none" spc="0" normalizeH="0" baseline="0" noProof="0" dirty="0">
                  <a:ln>
                    <a:noFill/>
                  </a:ln>
                  <a:solidFill>
                    <a:srgbClr val="000000"/>
                  </a:solidFill>
                  <a:effectLst/>
                  <a:uLnTx/>
                  <a:uFillTx/>
                  <a:latin typeface="Trebuchet MS"/>
                </a:endParaRPr>
              </a:p>
            </p:txBody>
          </p:sp>
          <p:sp>
            <p:nvSpPr>
              <p:cNvPr id="7" name="AutoShape 9"/>
              <p:cNvSpPr>
                <a:spLocks noChangeArrowheads="1"/>
              </p:cNvSpPr>
              <p:nvPr/>
            </p:nvSpPr>
            <p:spPr bwMode="auto">
              <a:xfrm flipV="1">
                <a:off x="5040" y="1584"/>
                <a:ext cx="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FF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sp>
          <p:nvSpPr>
            <p:cNvPr id="5" name="Freeform 10"/>
            <p:cNvSpPr>
              <a:spLocks/>
            </p:cNvSpPr>
            <p:nvPr/>
          </p:nvSpPr>
          <p:spPr bwMode="auto">
            <a:xfrm>
              <a:off x="6475413" y="4320970"/>
              <a:ext cx="1750599" cy="1376445"/>
            </a:xfrm>
            <a:custGeom>
              <a:avLst/>
              <a:gdLst>
                <a:gd name="T0" fmla="*/ 864 w 1464"/>
                <a:gd name="T1" fmla="*/ 1249 h 1296"/>
                <a:gd name="T2" fmla="*/ 960 w 1464"/>
                <a:gd name="T3" fmla="*/ 539 h 1296"/>
                <a:gd name="T4" fmla="*/ 1104 w 1464"/>
                <a:gd name="T5" fmla="*/ 539 h 1296"/>
                <a:gd name="T6" fmla="*/ 1296 w 1464"/>
                <a:gd name="T7" fmla="*/ 3746 h 1296"/>
                <a:gd name="T8" fmla="*/ 1248 w 1464"/>
                <a:gd name="T9" fmla="*/ 8744 h 1296"/>
                <a:gd name="T10" fmla="*/ 0 w 1464"/>
                <a:gd name="T11" fmla="*/ 9102 h 1296"/>
                <a:gd name="T12" fmla="*/ 0 60000 65536"/>
                <a:gd name="T13" fmla="*/ 0 60000 65536"/>
                <a:gd name="T14" fmla="*/ 0 60000 65536"/>
                <a:gd name="T15" fmla="*/ 0 60000 65536"/>
                <a:gd name="T16" fmla="*/ 0 60000 65536"/>
                <a:gd name="T17" fmla="*/ 0 60000 65536"/>
                <a:gd name="T18" fmla="*/ 0 w 1464"/>
                <a:gd name="T19" fmla="*/ 0 h 1296"/>
                <a:gd name="T20" fmla="*/ 1464 w 1464"/>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1464" h="1296">
                  <a:moveTo>
                    <a:pt x="864" y="168"/>
                  </a:moveTo>
                  <a:cubicBezTo>
                    <a:pt x="892" y="128"/>
                    <a:pt x="920" y="88"/>
                    <a:pt x="960" y="72"/>
                  </a:cubicBezTo>
                  <a:cubicBezTo>
                    <a:pt x="1000" y="56"/>
                    <a:pt x="1048" y="0"/>
                    <a:pt x="1104" y="72"/>
                  </a:cubicBezTo>
                  <a:cubicBezTo>
                    <a:pt x="1160" y="144"/>
                    <a:pt x="1272" y="320"/>
                    <a:pt x="1296" y="504"/>
                  </a:cubicBezTo>
                  <a:cubicBezTo>
                    <a:pt x="1320" y="688"/>
                    <a:pt x="1464" y="1056"/>
                    <a:pt x="1248" y="1176"/>
                  </a:cubicBezTo>
                  <a:cubicBezTo>
                    <a:pt x="1032" y="1296"/>
                    <a:pt x="216" y="1216"/>
                    <a:pt x="0" y="1224"/>
                  </a:cubicBezTo>
                </a:path>
              </a:pathLst>
            </a:custGeom>
            <a:noFill/>
            <a:ln w="9525">
              <a:solidFill>
                <a:sysClr val="window" lastClr="FFFFFF"/>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grpSp>
        <p:nvGrpSpPr>
          <p:cNvPr id="8" name="Group 18"/>
          <p:cNvGrpSpPr>
            <a:grpSpLocks/>
          </p:cNvGrpSpPr>
          <p:nvPr/>
        </p:nvGrpSpPr>
        <p:grpSpPr bwMode="auto">
          <a:xfrm>
            <a:off x="4977030" y="4988804"/>
            <a:ext cx="3825811" cy="1248508"/>
            <a:chOff x="2928" y="3433"/>
            <a:chExt cx="2832" cy="895"/>
          </a:xfrm>
        </p:grpSpPr>
        <p:grpSp>
          <p:nvGrpSpPr>
            <p:cNvPr id="9" name="Group 19"/>
            <p:cNvGrpSpPr>
              <a:grpSpLocks/>
            </p:cNvGrpSpPr>
            <p:nvPr/>
          </p:nvGrpSpPr>
          <p:grpSpPr bwMode="auto">
            <a:xfrm>
              <a:off x="4512" y="3433"/>
              <a:ext cx="1248" cy="887"/>
              <a:chOff x="4728" y="3433"/>
              <a:chExt cx="1032" cy="887"/>
            </a:xfrm>
          </p:grpSpPr>
          <p:sp>
            <p:nvSpPr>
              <p:cNvPr id="11" name="Oval 20"/>
              <p:cNvSpPr>
                <a:spLocks noChangeArrowheads="1"/>
              </p:cNvSpPr>
              <p:nvPr/>
            </p:nvSpPr>
            <p:spPr bwMode="auto">
              <a:xfrm>
                <a:off x="4848" y="3433"/>
                <a:ext cx="912" cy="887"/>
              </a:xfrm>
              <a:prstGeom prst="ellipse">
                <a:avLst/>
              </a:prstGeom>
              <a:solidFill>
                <a:srgbClr val="FFFF99"/>
              </a:solidFill>
              <a:ln w="9525">
                <a:solidFill>
                  <a:srgbClr val="FF3300"/>
                </a:solidFill>
                <a:round/>
                <a:headEnd/>
                <a:tailEnd/>
              </a:ln>
            </p:spPr>
            <p:txBody>
              <a:bodyPr wrap="none" anchor="ctr">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srgbClr val="000000"/>
                    </a:solidFill>
                    <a:effectLst/>
                    <a:uLnTx/>
                    <a:uFillTx/>
                    <a:latin typeface="Trebuchet MS"/>
                  </a:rPr>
                  <a:t>LPG</a:t>
                </a:r>
                <a:endParaRPr kumimoji="0" lang="en-US" sz="1600" b="1" i="0" u="none" strike="noStrike" kern="0" cap="none" spc="0" normalizeH="0" baseline="0" noProof="0" dirty="0">
                  <a:ln>
                    <a:noFill/>
                  </a:ln>
                  <a:solidFill>
                    <a:srgbClr val="000000"/>
                  </a:solidFill>
                  <a:effectLst/>
                  <a:uLnTx/>
                  <a:uFillTx/>
                  <a:latin typeface="Trebuchet MS"/>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rebuchet MS"/>
                  </a:rPr>
                  <a:t>1. </a:t>
                </a:r>
                <a:r>
                  <a:rPr kumimoji="0" lang="tr-TR" sz="1600" b="1" i="0" u="none" strike="noStrike" kern="0" cap="none" spc="0" normalizeH="0" baseline="0" noProof="0" dirty="0">
                    <a:ln>
                      <a:noFill/>
                    </a:ln>
                    <a:solidFill>
                      <a:srgbClr val="000000"/>
                    </a:solidFill>
                    <a:effectLst/>
                    <a:uLnTx/>
                    <a:uFillTx/>
                    <a:latin typeface="Trebuchet MS"/>
                  </a:rPr>
                  <a:t>9</a:t>
                </a:r>
                <a:endParaRPr kumimoji="0" lang="en-US" sz="1600" b="1" i="0" u="none" strike="noStrike" kern="0" cap="none" spc="0" normalizeH="0" baseline="0" noProof="0" dirty="0">
                  <a:ln>
                    <a:noFill/>
                  </a:ln>
                  <a:solidFill>
                    <a:srgbClr val="000000"/>
                  </a:solidFill>
                  <a:effectLst/>
                  <a:uLnTx/>
                  <a:uFillTx/>
                  <a:latin typeface="Trebuchet MS"/>
                </a:endParaRPr>
              </a:p>
            </p:txBody>
          </p:sp>
          <p:sp>
            <p:nvSpPr>
              <p:cNvPr id="12" name="AutoShape 21"/>
              <p:cNvSpPr>
                <a:spLocks noChangeArrowheads="1"/>
              </p:cNvSpPr>
              <p:nvPr/>
            </p:nvSpPr>
            <p:spPr bwMode="auto">
              <a:xfrm rot="5400000" flipV="1">
                <a:off x="4696" y="3825"/>
                <a:ext cx="182" cy="11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576 h 21600"/>
                  <a:gd name="T14" fmla="*/ 17090 w 21600"/>
                  <a:gd name="T15" fmla="*/ 1702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rgbClr val="FF3300"/>
                </a:solidFill>
                <a:miter lim="800000"/>
                <a:headEnd/>
                <a:tailEnd/>
              </a:ln>
            </p:spPr>
            <p:txBody>
              <a:bodyPr wrap="none" anchor="ctr">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sp>
          <p:nvSpPr>
            <p:cNvPr id="10" name="Freeform 22"/>
            <p:cNvSpPr>
              <a:spLocks/>
            </p:cNvSpPr>
            <p:nvPr/>
          </p:nvSpPr>
          <p:spPr bwMode="auto">
            <a:xfrm>
              <a:off x="2928" y="3744"/>
              <a:ext cx="1920" cy="584"/>
            </a:xfrm>
            <a:custGeom>
              <a:avLst/>
              <a:gdLst>
                <a:gd name="T0" fmla="*/ 1680 w 1920"/>
                <a:gd name="T1" fmla="*/ 0 h 584"/>
                <a:gd name="T2" fmla="*/ 1728 w 1920"/>
                <a:gd name="T3" fmla="*/ 96 h 584"/>
                <a:gd name="T4" fmla="*/ 1728 w 1920"/>
                <a:gd name="T5" fmla="*/ 192 h 584"/>
                <a:gd name="T6" fmla="*/ 1632 w 1920"/>
                <a:gd name="T7" fmla="*/ 528 h 584"/>
                <a:gd name="T8" fmla="*/ 0 w 1920"/>
                <a:gd name="T9" fmla="*/ 528 h 584"/>
                <a:gd name="T10" fmla="*/ 0 60000 65536"/>
                <a:gd name="T11" fmla="*/ 0 60000 65536"/>
                <a:gd name="T12" fmla="*/ 0 60000 65536"/>
                <a:gd name="T13" fmla="*/ 0 60000 65536"/>
                <a:gd name="T14" fmla="*/ 0 60000 65536"/>
                <a:gd name="T15" fmla="*/ 0 w 1920"/>
                <a:gd name="T16" fmla="*/ 0 h 584"/>
                <a:gd name="T17" fmla="*/ 1920 w 1920"/>
                <a:gd name="T18" fmla="*/ 584 h 584"/>
              </a:gdLst>
              <a:ahLst/>
              <a:cxnLst>
                <a:cxn ang="T10">
                  <a:pos x="T0" y="T1"/>
                </a:cxn>
                <a:cxn ang="T11">
                  <a:pos x="T2" y="T3"/>
                </a:cxn>
                <a:cxn ang="T12">
                  <a:pos x="T4" y="T5"/>
                </a:cxn>
                <a:cxn ang="T13">
                  <a:pos x="T6" y="T7"/>
                </a:cxn>
                <a:cxn ang="T14">
                  <a:pos x="T8" y="T9"/>
                </a:cxn>
              </a:cxnLst>
              <a:rect l="T15" t="T16" r="T17" b="T18"/>
              <a:pathLst>
                <a:path w="1920" h="584">
                  <a:moveTo>
                    <a:pt x="1680" y="0"/>
                  </a:moveTo>
                  <a:cubicBezTo>
                    <a:pt x="1700" y="32"/>
                    <a:pt x="1720" y="64"/>
                    <a:pt x="1728" y="96"/>
                  </a:cubicBezTo>
                  <a:cubicBezTo>
                    <a:pt x="1736" y="128"/>
                    <a:pt x="1744" y="120"/>
                    <a:pt x="1728" y="192"/>
                  </a:cubicBezTo>
                  <a:cubicBezTo>
                    <a:pt x="1712" y="264"/>
                    <a:pt x="1920" y="472"/>
                    <a:pt x="1632" y="528"/>
                  </a:cubicBezTo>
                  <a:cubicBezTo>
                    <a:pt x="1344" y="584"/>
                    <a:pt x="272" y="528"/>
                    <a:pt x="0" y="528"/>
                  </a:cubicBezTo>
                </a:path>
              </a:pathLst>
            </a:custGeom>
            <a:noFill/>
            <a:ln w="9525">
              <a:solidFill>
                <a:sysClr val="window" lastClr="FFFFFF"/>
              </a:solidFill>
              <a:round/>
              <a:headEnd/>
              <a:tailEnd/>
            </a:ln>
          </p:spPr>
          <p:txBody>
            <a:bodyPr wrap="none" anchor="ctr">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grpSp>
        <p:nvGrpSpPr>
          <p:cNvPr id="13" name="Group 11"/>
          <p:cNvGrpSpPr>
            <a:grpSpLocks/>
          </p:cNvGrpSpPr>
          <p:nvPr/>
        </p:nvGrpSpPr>
        <p:grpSpPr bwMode="auto">
          <a:xfrm>
            <a:off x="4977031" y="1003404"/>
            <a:ext cx="3825811" cy="4009772"/>
            <a:chOff x="2883" y="135"/>
            <a:chExt cx="2779" cy="2553"/>
          </a:xfrm>
        </p:grpSpPr>
        <p:sp>
          <p:nvSpPr>
            <p:cNvPr id="14" name="Text Box 12"/>
            <p:cNvSpPr txBox="1">
              <a:spLocks noChangeArrowheads="1"/>
            </p:cNvSpPr>
            <p:nvPr/>
          </p:nvSpPr>
          <p:spPr bwMode="auto">
            <a:xfrm>
              <a:off x="2883" y="270"/>
              <a:ext cx="1875" cy="412"/>
            </a:xfrm>
            <a:prstGeom prst="rect">
              <a:avLst/>
            </a:prstGeom>
            <a:solidFill>
              <a:srgbClr val="66FF33"/>
            </a:solidFill>
            <a:ln w="9525">
              <a:solidFill>
                <a:sysClr val="window" lastClr="FFFFFF"/>
              </a:solidFill>
              <a:miter lim="800000"/>
              <a:headEnd/>
              <a:tailEnd/>
            </a:ln>
          </p:spPr>
          <p:txBody>
            <a:bodyPr wrap="square">
              <a:prstTxWarp prst="textNoShape">
                <a:avLst/>
              </a:prstTxWarp>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tr-TR" sz="1800" b="1" i="0" u="none" strike="noStrike" kern="0" cap="none" spc="0" normalizeH="0" baseline="0" noProof="0" dirty="0">
                  <a:ln>
                    <a:noFill/>
                  </a:ln>
                  <a:solidFill>
                    <a:srgbClr val="FF0000"/>
                  </a:solidFill>
                  <a:effectLst/>
                  <a:uLnTx/>
                  <a:uFillTx/>
                  <a:latin typeface="Arial" pitchFamily="34" charset="0"/>
                  <a:cs typeface="Arial" pitchFamily="34" charset="0"/>
                </a:rPr>
                <a:t>Doğal gaz tavanda, LPG  tabanda birikir</a:t>
              </a:r>
              <a:endParaRPr kumimoji="0" lang="en-US" sz="1800" b="1" i="0" u="none" strike="noStrike" kern="0" cap="none" spc="0" normalizeH="0" baseline="0" noProof="0" dirty="0">
                <a:ln>
                  <a:noFill/>
                </a:ln>
                <a:solidFill>
                  <a:srgbClr val="FF0000"/>
                </a:solidFill>
                <a:effectLst/>
                <a:uLnTx/>
                <a:uFillTx/>
                <a:latin typeface="Arial" pitchFamily="34" charset="0"/>
                <a:cs typeface="Arial" pitchFamily="34" charset="0"/>
              </a:endParaRPr>
            </a:p>
          </p:txBody>
        </p:sp>
        <p:grpSp>
          <p:nvGrpSpPr>
            <p:cNvPr id="15" name="Group 13"/>
            <p:cNvGrpSpPr>
              <a:grpSpLocks/>
            </p:cNvGrpSpPr>
            <p:nvPr/>
          </p:nvGrpSpPr>
          <p:grpSpPr bwMode="auto">
            <a:xfrm>
              <a:off x="4847" y="135"/>
              <a:ext cx="815" cy="2553"/>
              <a:chOff x="4847" y="135"/>
              <a:chExt cx="815" cy="2553"/>
            </a:xfrm>
          </p:grpSpPr>
          <p:grpSp>
            <p:nvGrpSpPr>
              <p:cNvPr id="16" name="Group 14"/>
              <p:cNvGrpSpPr>
                <a:grpSpLocks/>
              </p:cNvGrpSpPr>
              <p:nvPr/>
            </p:nvGrpSpPr>
            <p:grpSpPr bwMode="auto">
              <a:xfrm>
                <a:off x="4847" y="135"/>
                <a:ext cx="815" cy="1209"/>
                <a:chOff x="4848" y="946"/>
                <a:chExt cx="429" cy="734"/>
              </a:xfrm>
            </p:grpSpPr>
            <p:sp>
              <p:nvSpPr>
                <p:cNvPr id="18" name="Oval 15"/>
                <p:cNvSpPr>
                  <a:spLocks noChangeArrowheads="1"/>
                </p:cNvSpPr>
                <p:nvPr/>
              </p:nvSpPr>
              <p:spPr bwMode="auto">
                <a:xfrm>
                  <a:off x="4848" y="946"/>
                  <a:ext cx="429" cy="638"/>
                </a:xfrm>
                <a:prstGeom prst="ellipse">
                  <a:avLst/>
                </a:prstGeom>
                <a:solidFill>
                  <a:srgbClr val="FF9900"/>
                </a:solidFill>
                <a:ln w="9525">
                  <a:solidFill>
                    <a:srgbClr val="FF0000"/>
                  </a:solidFill>
                  <a:round/>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0" normalizeH="0" baseline="0" noProof="0" dirty="0">
                      <a:ln>
                        <a:noFill/>
                      </a:ln>
                      <a:solidFill>
                        <a:srgbClr val="000000"/>
                      </a:solidFill>
                      <a:effectLst/>
                      <a:uLnTx/>
                      <a:uFillTx/>
                      <a:latin typeface="Trebuchet MS"/>
                    </a:rPr>
                    <a:t>Doğal gaz</a:t>
                  </a:r>
                  <a:endParaRPr kumimoji="0" lang="en-US" sz="1600" b="1" i="0" u="none" strike="noStrike" kern="0" cap="none" spc="0" normalizeH="0" baseline="0" noProof="0" dirty="0">
                    <a:ln>
                      <a:noFill/>
                    </a:ln>
                    <a:solidFill>
                      <a:srgbClr val="000000"/>
                    </a:solidFill>
                    <a:effectLst/>
                    <a:uLnTx/>
                    <a:uFillTx/>
                    <a:latin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rebuchet MS"/>
                    </a:rPr>
                    <a:t>0.7</a:t>
                  </a:r>
                </a:p>
              </p:txBody>
            </p:sp>
            <p:sp>
              <p:nvSpPr>
                <p:cNvPr id="19" name="AutoShape 16"/>
                <p:cNvSpPr>
                  <a:spLocks noChangeArrowheads="1"/>
                </p:cNvSpPr>
                <p:nvPr/>
              </p:nvSpPr>
              <p:spPr bwMode="auto">
                <a:xfrm flipV="1">
                  <a:off x="5040" y="1584"/>
                  <a:ext cx="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rgbClr val="FF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sp>
            <p:nvSpPr>
              <p:cNvPr id="17" name="Freeform 17"/>
              <p:cNvSpPr>
                <a:spLocks/>
              </p:cNvSpPr>
              <p:nvPr/>
            </p:nvSpPr>
            <p:spPr bwMode="auto">
              <a:xfrm>
                <a:off x="5136" y="1152"/>
                <a:ext cx="304" cy="1536"/>
              </a:xfrm>
              <a:custGeom>
                <a:avLst/>
                <a:gdLst>
                  <a:gd name="T0" fmla="*/ 0 w 256"/>
                  <a:gd name="T1" fmla="*/ 19 h 1752"/>
                  <a:gd name="T2" fmla="*/ 1334 w 256"/>
                  <a:gd name="T3" fmla="*/ 19 h 1752"/>
                  <a:gd name="T4" fmla="*/ 533 w 256"/>
                  <a:gd name="T5" fmla="*/ 135 h 1752"/>
                  <a:gd name="T6" fmla="*/ 1334 w 256"/>
                  <a:gd name="T7" fmla="*/ 290 h 1752"/>
                  <a:gd name="T8" fmla="*/ 533 w 256"/>
                  <a:gd name="T9" fmla="*/ 470 h 1752"/>
                  <a:gd name="T10" fmla="*/ 0 60000 65536"/>
                  <a:gd name="T11" fmla="*/ 0 60000 65536"/>
                  <a:gd name="T12" fmla="*/ 0 60000 65536"/>
                  <a:gd name="T13" fmla="*/ 0 60000 65536"/>
                  <a:gd name="T14" fmla="*/ 0 60000 65536"/>
                  <a:gd name="T15" fmla="*/ 0 w 256"/>
                  <a:gd name="T16" fmla="*/ 0 h 1752"/>
                  <a:gd name="T17" fmla="*/ 256 w 256"/>
                  <a:gd name="T18" fmla="*/ 1752 h 1752"/>
                </a:gdLst>
                <a:ahLst/>
                <a:cxnLst>
                  <a:cxn ang="T10">
                    <a:pos x="T0" y="T1"/>
                  </a:cxn>
                  <a:cxn ang="T11">
                    <a:pos x="T2" y="T3"/>
                  </a:cxn>
                  <a:cxn ang="T12">
                    <a:pos x="T4" y="T5"/>
                  </a:cxn>
                  <a:cxn ang="T13">
                    <a:pos x="T6" y="T7"/>
                  </a:cxn>
                  <a:cxn ang="T14">
                    <a:pos x="T8" y="T9"/>
                  </a:cxn>
                </a:cxnLst>
                <a:rect l="T15" t="T16" r="T17" b="T18"/>
                <a:pathLst>
                  <a:path w="256" h="1752">
                    <a:moveTo>
                      <a:pt x="0" y="72"/>
                    </a:moveTo>
                    <a:cubicBezTo>
                      <a:pt x="112" y="36"/>
                      <a:pt x="224" y="0"/>
                      <a:pt x="240" y="72"/>
                    </a:cubicBezTo>
                    <a:cubicBezTo>
                      <a:pt x="256" y="144"/>
                      <a:pt x="96" y="336"/>
                      <a:pt x="96" y="504"/>
                    </a:cubicBezTo>
                    <a:cubicBezTo>
                      <a:pt x="96" y="672"/>
                      <a:pt x="240" y="872"/>
                      <a:pt x="240" y="1080"/>
                    </a:cubicBezTo>
                    <a:cubicBezTo>
                      <a:pt x="240" y="1288"/>
                      <a:pt x="168" y="1520"/>
                      <a:pt x="96" y="1752"/>
                    </a:cubicBezTo>
                  </a:path>
                </a:pathLst>
              </a:custGeom>
              <a:noFill/>
              <a:ln w="9525">
                <a:solidFill>
                  <a:sysClr val="window" lastClr="FFFFFF"/>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rebuchet MS"/>
                </a:endParaRPr>
              </a:p>
            </p:txBody>
          </p:sp>
        </p:grpSp>
      </p:grpSp>
      <p:sp>
        <p:nvSpPr>
          <p:cNvPr id="20"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2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23" name="Slayt Numarası Yer Tutucusu 22"/>
          <p:cNvSpPr>
            <a:spLocks noGrp="1"/>
          </p:cNvSpPr>
          <p:nvPr>
            <p:ph type="sldNum" sz="quarter" idx="2"/>
          </p:nvPr>
        </p:nvSpPr>
        <p:spPr/>
        <p:txBody>
          <a:bodyPr/>
          <a:lstStyle/>
          <a:p>
            <a:fld id="{86CB4B4D-7CA3-9044-876B-883B54F8677D}" type="slidenum">
              <a:rPr lang="tr-TR" smtClean="0"/>
              <a:t>20</a:t>
            </a:fld>
            <a:endParaRPr lang="tr-TR" dirty="0"/>
          </a:p>
        </p:txBody>
      </p:sp>
    </p:spTree>
    <p:extLst>
      <p:ext uri="{BB962C8B-B14F-4D97-AF65-F5344CB8AC3E}">
        <p14:creationId xmlns:p14="http://schemas.microsoft.com/office/powerpoint/2010/main" val="19694337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3" name="Metin kutusu 2"/>
          <p:cNvSpPr txBox="1"/>
          <p:nvPr/>
        </p:nvSpPr>
        <p:spPr>
          <a:xfrm>
            <a:off x="2225978" y="940658"/>
            <a:ext cx="3848741" cy="400110"/>
          </a:xfrm>
          <a:prstGeom prst="rect">
            <a:avLst/>
          </a:prstGeom>
          <a:solidFill>
            <a:srgbClr val="FFFF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PATLAMA LİMİTLERİ</a:t>
            </a:r>
            <a:endParaRPr kumimoji="0" lang="tr-TR" sz="2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4" name="Metin kutusu 3"/>
          <p:cNvSpPr txBox="1"/>
          <p:nvPr/>
        </p:nvSpPr>
        <p:spPr>
          <a:xfrm>
            <a:off x="57335" y="4581128"/>
            <a:ext cx="7602759" cy="1477328"/>
          </a:xfrm>
          <a:prstGeom prst="rect">
            <a:avLst/>
          </a:prstGeom>
          <a:solidFill>
            <a:srgbClr val="66CCFF"/>
          </a:solidFill>
        </p:spPr>
        <p:txBody>
          <a:bodyPr wrap="square">
            <a:spAutoFit/>
          </a:bodyPr>
          <a:lstStyle/>
          <a:p>
            <a:pPr marL="0" marR="0" lvl="1" indent="0" defTabSz="914400" eaLnBrk="1" fontAlgn="auto" latinLnBrk="0" hangingPunct="1">
              <a:lnSpc>
                <a:spcPct val="15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Buhar yoğunluğu </a:t>
            </a:r>
            <a:r>
              <a:rPr kumimoji="0" lang="tr-TR" sz="2800" b="1" i="0" u="none" strike="noStrike" kern="0" cap="none" spc="0" normalizeH="0" baseline="0" noProof="0" dirty="0" smtClean="0">
                <a:ln>
                  <a:noFill/>
                </a:ln>
                <a:solidFill>
                  <a:srgbClr val="FF0000"/>
                </a:solidFill>
                <a:effectLst/>
                <a:uLnTx/>
                <a:uFillTx/>
                <a:latin typeface="Arial" pitchFamily="34" charset="0"/>
                <a:cs typeface="Arial" pitchFamily="34" charset="0"/>
              </a:rPr>
              <a:t>alt ve üst limitleri </a:t>
            </a:r>
            <a:r>
              <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arasında ise </a:t>
            </a:r>
            <a:r>
              <a:rPr kumimoji="0" lang="tr-TR" sz="3200" b="1" i="0" u="none" strike="noStrike" kern="0" cap="none" spc="0" normalizeH="0" baseline="0" noProof="0" dirty="0" smtClean="0">
                <a:ln>
                  <a:noFill/>
                </a:ln>
                <a:solidFill>
                  <a:srgbClr val="FF0000"/>
                </a:solidFill>
                <a:effectLst/>
                <a:uLnTx/>
                <a:uFillTx/>
                <a:latin typeface="Arial" pitchFamily="34" charset="0"/>
                <a:cs typeface="Arial" pitchFamily="34" charset="0"/>
              </a:rPr>
              <a:t>yangın ve patlama tehlikesi vardır.</a:t>
            </a:r>
            <a:endPar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endParaRPr>
          </a:p>
        </p:txBody>
      </p:sp>
      <p:sp>
        <p:nvSpPr>
          <p:cNvPr id="6" name="Dikdörtgen 5"/>
          <p:cNvSpPr/>
          <p:nvPr/>
        </p:nvSpPr>
        <p:spPr>
          <a:xfrm>
            <a:off x="11831" y="1409417"/>
            <a:ext cx="8952657" cy="958660"/>
          </a:xfrm>
          <a:prstGeom prst="rect">
            <a:avLst/>
          </a:prstGeom>
          <a:solidFill>
            <a:srgbClr val="66FFFF"/>
          </a:solidFill>
        </p:spPr>
        <p:txBody>
          <a:bodyPr wrap="square">
            <a:spAutoFit/>
          </a:bodyPr>
          <a:lstStyle/>
          <a:p>
            <a:pPr marL="285750" lvl="0" indent="-285750" algn="ctr" hangingPunct="1">
              <a:lnSpc>
                <a:spcPct val="150000"/>
              </a:lnSpc>
              <a:buFont typeface="Arial" charset="0"/>
              <a:buChar char="•"/>
              <a:defRPr/>
            </a:pPr>
            <a:r>
              <a:rPr lang="tr-TR" sz="2000" b="1" dirty="0">
                <a:solidFill>
                  <a:srgbClr val="FF0000"/>
                </a:solidFill>
                <a:latin typeface="Arial" pitchFamily="34" charset="0"/>
                <a:cs typeface="Arial" pitchFamily="34" charset="0"/>
              </a:rPr>
              <a:t>Parlayıcı sıvı buharlarının/gazların havayla yaptığı karışımlar belli oranlarda patlama tehlikesi yaratır.</a:t>
            </a:r>
          </a:p>
        </p:txBody>
      </p:sp>
      <p:sp>
        <p:nvSpPr>
          <p:cNvPr id="7" name="Dikdörtgen 6"/>
          <p:cNvSpPr/>
          <p:nvPr/>
        </p:nvSpPr>
        <p:spPr>
          <a:xfrm>
            <a:off x="-1" y="2505090"/>
            <a:ext cx="8875983" cy="830997"/>
          </a:xfrm>
          <a:prstGeom prst="rect">
            <a:avLst/>
          </a:prstGeom>
          <a:solidFill>
            <a:srgbClr val="FFFF00"/>
          </a:solidFill>
        </p:spPr>
        <p:txBody>
          <a:bodyPr wrap="square">
            <a:spAutoFit/>
          </a:bodyPr>
          <a:lstStyle/>
          <a:p>
            <a:pPr marL="457200" lvl="1" indent="0" algn="ctr" hangingPunct="1">
              <a:defRPr/>
            </a:pPr>
            <a:r>
              <a:rPr lang="tr-TR" sz="2000" b="1" dirty="0">
                <a:solidFill>
                  <a:sysClr val="windowText" lastClr="000000"/>
                </a:solidFill>
                <a:latin typeface="Arial" pitchFamily="34" charset="0"/>
                <a:cs typeface="Arial" pitchFamily="34" charset="0"/>
              </a:rPr>
              <a:t>Tutuşabilir </a:t>
            </a:r>
            <a:r>
              <a:rPr lang="tr-TR" sz="2400" b="1" dirty="0">
                <a:solidFill>
                  <a:srgbClr val="FF0000"/>
                </a:solidFill>
                <a:latin typeface="Arial" pitchFamily="34" charset="0"/>
                <a:cs typeface="Arial" pitchFamily="34" charset="0"/>
              </a:rPr>
              <a:t>en düşük </a:t>
            </a:r>
            <a:r>
              <a:rPr lang="tr-TR" sz="2000" b="1" dirty="0">
                <a:solidFill>
                  <a:sysClr val="windowText" lastClr="000000"/>
                </a:solidFill>
                <a:latin typeface="Arial" pitchFamily="34" charset="0"/>
                <a:cs typeface="Arial" pitchFamily="34" charset="0"/>
              </a:rPr>
              <a:t>karışım </a:t>
            </a:r>
            <a:r>
              <a:rPr lang="tr-TR" sz="2000" b="1" dirty="0" smtClean="0">
                <a:solidFill>
                  <a:sysClr val="windowText" lastClr="000000"/>
                </a:solidFill>
                <a:latin typeface="Arial" pitchFamily="34" charset="0"/>
                <a:cs typeface="Arial" pitchFamily="34" charset="0"/>
              </a:rPr>
              <a:t>oranı  </a:t>
            </a:r>
            <a:r>
              <a:rPr lang="tr-TR" sz="2800" b="1" dirty="0" smtClean="0">
                <a:solidFill>
                  <a:srgbClr val="FF0000"/>
                </a:solidFill>
                <a:latin typeface="Arial" pitchFamily="34" charset="0"/>
                <a:cs typeface="Arial" pitchFamily="34" charset="0"/>
              </a:rPr>
              <a:t>Alt </a:t>
            </a:r>
            <a:r>
              <a:rPr lang="tr-TR" sz="2000" b="1" dirty="0" smtClean="0">
                <a:solidFill>
                  <a:sysClr val="windowText" lastClr="000000"/>
                </a:solidFill>
                <a:latin typeface="Arial" pitchFamily="34" charset="0"/>
                <a:cs typeface="Arial" pitchFamily="34" charset="0"/>
              </a:rPr>
              <a:t>patlama limiti      </a:t>
            </a:r>
          </a:p>
          <a:p>
            <a:pPr marL="457200" lvl="1" indent="0" algn="ctr" hangingPunct="1">
              <a:defRPr/>
            </a:pPr>
            <a:r>
              <a:rPr lang="tr-TR" sz="1600" b="1" dirty="0" smtClean="0">
                <a:solidFill>
                  <a:srgbClr val="FF0000"/>
                </a:solidFill>
                <a:latin typeface="Arial" pitchFamily="34" charset="0"/>
                <a:cs typeface="Arial" pitchFamily="34" charset="0"/>
              </a:rPr>
              <a:t>(</a:t>
            </a:r>
            <a:r>
              <a:rPr lang="tr-TR" sz="1600" b="1" dirty="0">
                <a:solidFill>
                  <a:srgbClr val="FF0000"/>
                </a:solidFill>
                <a:latin typeface="Arial" pitchFamily="34" charset="0"/>
                <a:cs typeface="Arial" pitchFamily="34" charset="0"/>
              </a:rPr>
              <a:t>Lower Explosive Limit) </a:t>
            </a:r>
            <a:r>
              <a:rPr lang="tr-TR" sz="2000" b="1" dirty="0">
                <a:solidFill>
                  <a:srgbClr val="FF0000"/>
                </a:solidFill>
                <a:latin typeface="Arial" pitchFamily="34" charset="0"/>
                <a:cs typeface="Arial" pitchFamily="34" charset="0"/>
              </a:rPr>
              <a:t>LEL</a:t>
            </a:r>
            <a:endParaRPr lang="tr-TR" dirty="0">
              <a:solidFill>
                <a:srgbClr val="FF0000"/>
              </a:solidFill>
            </a:endParaRPr>
          </a:p>
        </p:txBody>
      </p:sp>
      <p:sp>
        <p:nvSpPr>
          <p:cNvPr id="8" name="Dikdörtgen 7"/>
          <p:cNvSpPr/>
          <p:nvPr/>
        </p:nvSpPr>
        <p:spPr>
          <a:xfrm>
            <a:off x="107504" y="3473132"/>
            <a:ext cx="8532440" cy="1107996"/>
          </a:xfrm>
          <a:prstGeom prst="rect">
            <a:avLst/>
          </a:prstGeom>
          <a:solidFill>
            <a:srgbClr val="FFC000"/>
          </a:solidFill>
        </p:spPr>
        <p:txBody>
          <a:bodyPr wrap="square">
            <a:spAutoFit/>
          </a:bodyPr>
          <a:lstStyle/>
          <a:p>
            <a:pPr marL="457200" lvl="1" indent="0" hangingPunct="1">
              <a:lnSpc>
                <a:spcPct val="150000"/>
              </a:lnSpc>
              <a:defRPr/>
            </a:pPr>
            <a:r>
              <a:rPr lang="tr-TR" sz="2000" b="1" dirty="0">
                <a:solidFill>
                  <a:sysClr val="windowText" lastClr="000000"/>
                </a:solidFill>
                <a:latin typeface="Arial" pitchFamily="34" charset="0"/>
                <a:cs typeface="Arial" pitchFamily="34" charset="0"/>
              </a:rPr>
              <a:t>Tutuşabilir </a:t>
            </a:r>
            <a:r>
              <a:rPr lang="tr-TR" sz="2400" b="1" dirty="0">
                <a:solidFill>
                  <a:srgbClr val="FF0000"/>
                </a:solidFill>
                <a:latin typeface="Arial" pitchFamily="34" charset="0"/>
                <a:cs typeface="Arial" pitchFamily="34" charset="0"/>
              </a:rPr>
              <a:t>en yüksek </a:t>
            </a:r>
            <a:r>
              <a:rPr lang="tr-TR" sz="2000" b="1" dirty="0">
                <a:solidFill>
                  <a:sysClr val="windowText" lastClr="000000"/>
                </a:solidFill>
                <a:latin typeface="Arial" pitchFamily="34" charset="0"/>
                <a:cs typeface="Arial" pitchFamily="34" charset="0"/>
              </a:rPr>
              <a:t>karışım oranı</a:t>
            </a:r>
          </a:p>
          <a:p>
            <a:pPr lvl="1" indent="0" hangingPunct="1">
              <a:lnSpc>
                <a:spcPct val="150000"/>
              </a:lnSpc>
              <a:defRPr/>
            </a:pPr>
            <a:r>
              <a:rPr lang="tr-TR" sz="2000" b="1" dirty="0">
                <a:solidFill>
                  <a:sysClr val="windowText" lastClr="000000"/>
                </a:solidFill>
                <a:latin typeface="Arial" pitchFamily="34" charset="0"/>
                <a:cs typeface="Arial" pitchFamily="34" charset="0"/>
              </a:rPr>
              <a:t>Üst patlama limiti (Upper Explosive Limit) UEL</a:t>
            </a:r>
          </a:p>
        </p:txBody>
      </p:sp>
      <p:pic>
        <p:nvPicPr>
          <p:cNvPr id="5" name="Picture 4" descr="j0078623"/>
          <p:cNvPicPr>
            <a:picLocks noChangeAspect="1" noChangeArrowheads="1"/>
          </p:cNvPicPr>
          <p:nvPr/>
        </p:nvPicPr>
        <p:blipFill>
          <a:blip r:embed="rId2"/>
          <a:srcRect/>
          <a:stretch>
            <a:fillRect/>
          </a:stretch>
        </p:blipFill>
        <p:spPr bwMode="auto">
          <a:xfrm>
            <a:off x="6444208" y="2924944"/>
            <a:ext cx="2431775" cy="3456384"/>
          </a:xfrm>
          <a:prstGeom prst="rect">
            <a:avLst/>
          </a:prstGeom>
          <a:noFill/>
          <a:ln w="9525">
            <a:noFill/>
            <a:miter lim="800000"/>
            <a:headEnd/>
            <a:tailEnd/>
          </a:ln>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11" name="Slayt Numarası Yer Tutucusu 10"/>
          <p:cNvSpPr>
            <a:spLocks noGrp="1"/>
          </p:cNvSpPr>
          <p:nvPr>
            <p:ph type="sldNum" sz="quarter" idx="2"/>
          </p:nvPr>
        </p:nvSpPr>
        <p:spPr/>
        <p:txBody>
          <a:bodyPr/>
          <a:lstStyle/>
          <a:p>
            <a:fld id="{86CB4B4D-7CA3-9044-876B-883B54F8677D}" type="slidenum">
              <a:rPr lang="tr-TR" smtClean="0"/>
              <a:t>21</a:t>
            </a:fld>
            <a:endParaRPr lang="tr-TR" dirty="0"/>
          </a:p>
        </p:txBody>
      </p:sp>
    </p:spTree>
    <p:extLst>
      <p:ext uri="{BB962C8B-B14F-4D97-AF65-F5344CB8AC3E}">
        <p14:creationId xmlns:p14="http://schemas.microsoft.com/office/powerpoint/2010/main" val="113711693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230831" y="-99392"/>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3" name="Metin kutusu 2"/>
          <p:cNvSpPr txBox="1"/>
          <p:nvPr/>
        </p:nvSpPr>
        <p:spPr>
          <a:xfrm>
            <a:off x="1406552" y="980728"/>
            <a:ext cx="662078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PATLAMA LİMİTLERİ</a:t>
            </a:r>
            <a:endParaRPr kumimoji="0" lang="tr-TR" sz="28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4" name="Metin kutusu 3"/>
          <p:cNvSpPr txBox="1"/>
          <p:nvPr/>
        </p:nvSpPr>
        <p:spPr>
          <a:xfrm>
            <a:off x="755576" y="1503948"/>
            <a:ext cx="8136904" cy="1338828"/>
          </a:xfrm>
          <a:prstGeom prst="rect">
            <a:avLst/>
          </a:prstGeom>
          <a:gradFill flip="none" rotWithShape="1">
            <a:gsLst>
              <a:gs pos="0">
                <a:srgbClr val="7030A0">
                  <a:lumMod val="86000"/>
                  <a:lumOff val="14000"/>
                </a:srgbClr>
              </a:gs>
              <a:gs pos="85000">
                <a:srgbClr val="F09415">
                  <a:tint val="44500"/>
                  <a:satMod val="160000"/>
                </a:srgbClr>
              </a:gs>
              <a:gs pos="100000">
                <a:srgbClr val="F09415">
                  <a:tint val="23500"/>
                  <a:satMod val="160000"/>
                </a:srgbClr>
              </a:gs>
            </a:gsLst>
            <a:lin ang="16200000" scaled="1"/>
            <a:tileRect/>
          </a:gradFill>
          <a:ln>
            <a:solidFill>
              <a:sysClr val="windowText" lastClr="000000"/>
            </a:solidFill>
          </a:ln>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Üst patlama limitinden fazla ise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«ZENGİN KARIŞIM»</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Üst Patlama Limiti (Upper Explosive Limit)</a:t>
            </a:r>
          </a:p>
        </p:txBody>
      </p:sp>
      <p:sp>
        <p:nvSpPr>
          <p:cNvPr id="5" name="Metin kutusu 4"/>
          <p:cNvSpPr txBox="1"/>
          <p:nvPr/>
        </p:nvSpPr>
        <p:spPr>
          <a:xfrm>
            <a:off x="755576" y="2842776"/>
            <a:ext cx="8136904" cy="1338828"/>
          </a:xfrm>
          <a:prstGeom prst="rect">
            <a:avLst/>
          </a:prstGeom>
          <a:solidFill>
            <a:srgbClr val="FF0000"/>
          </a:solidFill>
          <a:ln>
            <a:solidFill>
              <a:sysClr val="windowText" lastClr="000000"/>
            </a:solidFill>
          </a:ln>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PATLAYICI BÖLGE</a:t>
            </a:r>
          </a:p>
          <a:p>
            <a:pPr marL="0" marR="0" lvl="0" indent="0" algn="ctr" defTabSz="914400" eaLnBrk="1" fontAlgn="auto" latinLnBrk="0" hangingPunct="1">
              <a:lnSpc>
                <a:spcPct val="150000"/>
              </a:lnSpc>
              <a:spcBef>
                <a:spcPts val="0"/>
              </a:spcBef>
              <a:spcAft>
                <a:spcPts val="0"/>
              </a:spcAft>
              <a:buClrTx/>
              <a:buSzTx/>
              <a:buFontTx/>
              <a:buNone/>
              <a:tabLst/>
              <a:defRPr/>
            </a:pPr>
            <a:endParaRPr kumimoji="0" lang="tr-T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 name="Metin kutusu 5"/>
          <p:cNvSpPr txBox="1"/>
          <p:nvPr/>
        </p:nvSpPr>
        <p:spPr>
          <a:xfrm>
            <a:off x="755576" y="4192766"/>
            <a:ext cx="8136904" cy="1338828"/>
          </a:xfrm>
          <a:prstGeom prst="rect">
            <a:avLst/>
          </a:prstGeom>
          <a:gradFill flip="none" rotWithShape="1">
            <a:gsLst>
              <a:gs pos="0">
                <a:srgbClr val="00B050"/>
              </a:gs>
              <a:gs pos="85000">
                <a:srgbClr val="F09415">
                  <a:tint val="44500"/>
                  <a:satMod val="160000"/>
                </a:srgbClr>
              </a:gs>
              <a:gs pos="100000">
                <a:srgbClr val="F09415">
                  <a:tint val="23500"/>
                  <a:satMod val="160000"/>
                </a:srgbClr>
              </a:gs>
            </a:gsLst>
            <a:lin ang="5400000" scaled="1"/>
            <a:tileRect/>
          </a:gradFill>
          <a:ln>
            <a:solidFill>
              <a:sysClr val="windowText" lastClr="000000"/>
            </a:solidFill>
          </a:ln>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Alt Patlama Limiti (Lower Explosive Limit)</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Alt patlama limitinden az ise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«FAKİR KARIŞIM»</a:t>
            </a:r>
            <a:endParaRPr kumimoji="0" lang="tr-T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9" name="Slayt Numarası Yer Tutucusu 8"/>
          <p:cNvSpPr>
            <a:spLocks noGrp="1"/>
          </p:cNvSpPr>
          <p:nvPr>
            <p:ph type="sldNum" sz="quarter" idx="2"/>
          </p:nvPr>
        </p:nvSpPr>
        <p:spPr/>
        <p:txBody>
          <a:bodyPr/>
          <a:lstStyle/>
          <a:p>
            <a:fld id="{86CB4B4D-7CA3-9044-876B-883B54F8677D}" type="slidenum">
              <a:rPr lang="tr-TR" smtClean="0"/>
              <a:t>22</a:t>
            </a:fld>
            <a:endParaRPr lang="tr-TR" dirty="0"/>
          </a:p>
        </p:txBody>
      </p:sp>
    </p:spTree>
    <p:extLst>
      <p:ext uri="{BB962C8B-B14F-4D97-AF65-F5344CB8AC3E}">
        <p14:creationId xmlns:p14="http://schemas.microsoft.com/office/powerpoint/2010/main" val="339490828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8"/>
          <p:cNvSpPr txBox="1">
            <a:spLocks/>
          </p:cNvSpPr>
          <p:nvPr/>
        </p:nvSpPr>
        <p:spPr>
          <a:xfrm>
            <a:off x="179386" y="72526"/>
            <a:ext cx="8229601" cy="863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ctr" defTabSz="914400" rtl="0" latinLnBrk="0">
              <a:lnSpc>
                <a:spcPct val="100000"/>
              </a:lnSpc>
              <a:spcBef>
                <a:spcPts val="0"/>
              </a:spcBef>
              <a:spcAft>
                <a:spcPts val="0"/>
              </a:spcAft>
              <a:buClrTx/>
              <a:buSzTx/>
              <a:buFontTx/>
              <a:buNone/>
              <a:tabLst/>
              <a:defRPr sz="4100" b="1" i="0" u="none" strike="noStrike" cap="none" spc="0" baseline="0">
                <a:ln>
                  <a:noFill/>
                </a:ln>
                <a:solidFill>
                  <a:srgbClr val="FF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dirty="0" smtClean="0"/>
              <a:t>   YANGIN ÜÇGENİ NEDİR?</a:t>
            </a:r>
            <a:endParaRPr lang="tr-TR" dirty="0"/>
          </a:p>
        </p:txBody>
      </p:sp>
      <p:sp>
        <p:nvSpPr>
          <p:cNvPr id="3" name="Metin kutusu 2"/>
          <p:cNvSpPr txBox="1"/>
          <p:nvPr/>
        </p:nvSpPr>
        <p:spPr>
          <a:xfrm>
            <a:off x="323527" y="941819"/>
            <a:ext cx="8640961" cy="830997"/>
          </a:xfrm>
          <a:prstGeom prst="rect">
            <a:avLst/>
          </a:prstGeom>
          <a:solidFill>
            <a:srgbClr val="FFFF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DOĞAL GAZ (CH</a:t>
            </a:r>
            <a:r>
              <a:rPr kumimoji="0" lang="tr-TR" sz="2400" b="1" i="0" u="none" strike="noStrike" kern="0" cap="none" spc="0" normalizeH="0" baseline="-25000" noProof="0" dirty="0">
                <a:ln>
                  <a:noFill/>
                </a:ln>
                <a:solidFill>
                  <a:srgbClr val="FF0000"/>
                </a:solidFill>
                <a:effectLst/>
                <a:uLnTx/>
                <a:uFillTx/>
                <a:latin typeface="Arial" pitchFamily="34" charset="0"/>
                <a:ea typeface="Arial" charset="0"/>
                <a:cs typeface="Arial" pitchFamily="34" charset="0"/>
              </a:rPr>
              <a:t>4</a:t>
            </a:r>
            <a:r>
              <a:rPr kumimoji="0" 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 – METAN)’IN ALT VE ÜST YANMA (PATLAMA) LİMİTLERİ</a:t>
            </a:r>
            <a:endParaRPr kumimoji="0" lang="tr-TR" sz="2400" b="1"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
        <p:nvSpPr>
          <p:cNvPr id="4" name="Metin kutusu 3"/>
          <p:cNvSpPr txBox="1"/>
          <p:nvPr/>
        </p:nvSpPr>
        <p:spPr>
          <a:xfrm>
            <a:off x="323528" y="1772816"/>
            <a:ext cx="8640960" cy="2585323"/>
          </a:xfrm>
          <a:prstGeom prst="rect">
            <a:avLst/>
          </a:prstGeom>
          <a:solidFill>
            <a:srgbClr val="99FF66"/>
          </a:solidFill>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1800" b="1" i="0" u="none" strike="noStrike" kern="0" cap="none" spc="0" normalizeH="0" baseline="0" noProof="0" dirty="0" smtClean="0">
                <a:ln>
                  <a:noFill/>
                </a:ln>
                <a:solidFill>
                  <a:sysClr val="windowText" lastClr="000000"/>
                </a:solidFill>
                <a:effectLst/>
                <a:uLnTx/>
                <a:uFillTx/>
                <a:latin typeface="Trebuchet MS"/>
                <a:cs typeface="+mn-cs"/>
              </a:rPr>
              <a:t>Doğal gaz zehirli değildir. Ancak oksijeni (O</a:t>
            </a:r>
            <a:r>
              <a:rPr kumimoji="0" lang="tr-TR" sz="1800" b="1" i="0" u="none" strike="noStrike" kern="0" cap="none" spc="0" normalizeH="0" baseline="-25000" noProof="0" dirty="0">
                <a:ln>
                  <a:noFill/>
                </a:ln>
                <a:solidFill>
                  <a:sysClr val="windowText" lastClr="000000"/>
                </a:solidFill>
                <a:effectLst/>
                <a:uLnTx/>
                <a:uFillTx/>
                <a:latin typeface="Arial" charset="0"/>
                <a:ea typeface="Arial" charset="0"/>
                <a:cs typeface="Arial" charset="0"/>
              </a:rPr>
              <a:t>2</a:t>
            </a:r>
            <a:r>
              <a:rPr kumimoji="0" lang="tr-TR" sz="1800" b="1" i="0" u="none" strike="noStrike" kern="0" cap="none" spc="0" normalizeH="0" baseline="0" noProof="0" dirty="0" smtClean="0">
                <a:ln>
                  <a:noFill/>
                </a:ln>
                <a:solidFill>
                  <a:sysClr val="windowText" lastClr="000000"/>
                </a:solidFill>
                <a:effectLst/>
                <a:uLnTx/>
                <a:uFillTx/>
                <a:latin typeface="Trebuchet MS"/>
                <a:cs typeface="+mn-cs"/>
              </a:rPr>
              <a:t>) azalttığı için boğucudur.</a:t>
            </a:r>
          </a:p>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1800" b="1" i="0" u="none" strike="noStrike" kern="0" cap="none" spc="0" normalizeH="0" baseline="0" noProof="0" dirty="0" smtClean="0">
                <a:ln>
                  <a:noFill/>
                </a:ln>
                <a:solidFill>
                  <a:sysClr val="windowText" lastClr="000000"/>
                </a:solidFill>
                <a:effectLst/>
                <a:uLnTx/>
                <a:uFillTx/>
                <a:latin typeface="Trebuchet MS"/>
                <a:cs typeface="+mn-cs"/>
              </a:rPr>
              <a:t>Esas tehlike ise </a:t>
            </a:r>
            <a:r>
              <a:rPr kumimoji="0" lang="tr-TR" sz="1800" b="1" i="0" u="sng" strike="noStrike" kern="0" cap="none" spc="0" normalizeH="0" baseline="0" noProof="0" dirty="0" smtClean="0">
                <a:ln>
                  <a:noFill/>
                </a:ln>
                <a:solidFill>
                  <a:sysClr val="windowText" lastClr="000000"/>
                </a:solidFill>
                <a:effectLst/>
                <a:uLnTx/>
                <a:uFillTx/>
                <a:latin typeface="Trebuchet MS"/>
                <a:cs typeface="+mn-cs"/>
              </a:rPr>
              <a:t>yanıcı ve patlayıcı</a:t>
            </a:r>
            <a:r>
              <a:rPr kumimoji="0" lang="tr-TR" sz="1800" b="1" i="0" u="none" strike="noStrike" kern="0" cap="none" spc="0" normalizeH="0" baseline="0" noProof="0" dirty="0" smtClean="0">
                <a:ln>
                  <a:noFill/>
                </a:ln>
                <a:solidFill>
                  <a:sysClr val="windowText" lastClr="000000"/>
                </a:solidFill>
                <a:effectLst/>
                <a:uLnTx/>
                <a:uFillTx/>
                <a:latin typeface="Trebuchet MS"/>
                <a:cs typeface="+mn-cs"/>
              </a:rPr>
              <a:t> olmasından ileri gelir.</a:t>
            </a:r>
          </a:p>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Doğal gazın patlama limitleri </a:t>
            </a:r>
            <a:r>
              <a:rPr kumimoji="0" lang="tr-TR" sz="2400" b="1" i="0" u="sng" strike="noStrike" kern="0" cap="none" spc="0" normalizeH="0" baseline="0" noProof="0" dirty="0" smtClean="0">
                <a:ln>
                  <a:noFill/>
                </a:ln>
                <a:solidFill>
                  <a:srgbClr val="FF0000"/>
                </a:solidFill>
                <a:effectLst/>
                <a:uLnTx/>
                <a:uFillTx/>
                <a:latin typeface="Trebuchet MS"/>
                <a:cs typeface="+mn-cs"/>
              </a:rPr>
              <a:t>% 5 – 15</a:t>
            </a:r>
            <a:r>
              <a:rPr kumimoji="0" lang="tr-TR" sz="2400" b="1" i="0" u="none" strike="noStrike" kern="0" cap="none" spc="0" normalizeH="0" baseline="0" noProof="0" dirty="0" smtClean="0">
                <a:ln>
                  <a:noFill/>
                </a:ln>
                <a:solidFill>
                  <a:srgbClr val="FF0000"/>
                </a:solidFill>
                <a:effectLst/>
                <a:uLnTx/>
                <a:uFillTx/>
                <a:latin typeface="Trebuchet MS"/>
                <a:cs typeface="+mn-cs"/>
              </a:rPr>
              <a:t> arasındadır.</a:t>
            </a:r>
          </a:p>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1800" b="1" i="0" u="none" strike="noStrike" kern="0" cap="none" spc="0" normalizeH="0" baseline="0" noProof="0" dirty="0" smtClean="0">
                <a:ln>
                  <a:noFill/>
                </a:ln>
                <a:solidFill>
                  <a:schemeClr val="tx1"/>
                </a:solidFill>
                <a:effectLst/>
                <a:uLnTx/>
                <a:uFillTx/>
                <a:latin typeface="Trebuchet MS"/>
                <a:cs typeface="+mn-cs"/>
              </a:rPr>
              <a:t>Havadaki doğal gaz konsantrasyonu </a:t>
            </a:r>
            <a:r>
              <a:rPr kumimoji="0" lang="tr-TR" sz="2400" b="1" i="0" strike="noStrike" kern="0" cap="none" spc="0" normalizeH="0" baseline="0" noProof="0" dirty="0">
                <a:ln>
                  <a:noFill/>
                </a:ln>
                <a:solidFill>
                  <a:schemeClr val="tx1"/>
                </a:solidFill>
                <a:effectLst/>
                <a:uLnTx/>
                <a:uFillTx/>
              </a:rPr>
              <a:t>% 5 – </a:t>
            </a:r>
            <a:r>
              <a:rPr kumimoji="0" lang="tr-TR" sz="2400" b="1" i="0" strike="noStrike" kern="0" cap="none" spc="0" normalizeH="0" baseline="0" noProof="0" dirty="0" smtClean="0">
                <a:ln>
                  <a:noFill/>
                </a:ln>
                <a:solidFill>
                  <a:schemeClr val="tx1"/>
                </a:solidFill>
                <a:effectLst/>
                <a:uLnTx/>
                <a:uFillTx/>
              </a:rPr>
              <a:t>15</a:t>
            </a:r>
            <a:r>
              <a:rPr kumimoji="0" lang="tr-TR" sz="2400" b="1" i="0" u="none" strike="noStrike" kern="0" cap="none" spc="0" normalizeH="0" baseline="0" noProof="0" dirty="0" smtClean="0">
                <a:ln>
                  <a:noFill/>
                </a:ln>
                <a:solidFill>
                  <a:schemeClr val="tx1"/>
                </a:solidFill>
                <a:effectLst/>
                <a:uLnTx/>
                <a:uFillTx/>
              </a:rPr>
              <a:t> </a:t>
            </a:r>
            <a:r>
              <a:rPr kumimoji="0" lang="tr-TR" sz="1800" b="1" i="0" u="none" strike="noStrike" kern="0" cap="none" spc="0" normalizeH="0" baseline="0" noProof="0" dirty="0" smtClean="0">
                <a:ln>
                  <a:noFill/>
                </a:ln>
                <a:solidFill>
                  <a:schemeClr val="tx1"/>
                </a:solidFill>
                <a:effectLst/>
                <a:uLnTx/>
                <a:uFillTx/>
              </a:rPr>
              <a:t>arasında ise patlama olabilir.</a:t>
            </a:r>
          </a:p>
          <a:p>
            <a:pPr marL="285750" marR="0" lvl="0" indent="-285750" defTabSz="914400" eaLnBrk="1" fontAlgn="auto" latinLnBrk="0" hangingPunct="1">
              <a:lnSpc>
                <a:spcPct val="150000"/>
              </a:lnSpc>
              <a:spcBef>
                <a:spcPts val="0"/>
              </a:spcBef>
              <a:spcAft>
                <a:spcPts val="0"/>
              </a:spcAft>
              <a:buClrTx/>
              <a:buSzTx/>
              <a:buFont typeface="Arial" charset="0"/>
              <a:buChar char="•"/>
              <a:tabLst/>
              <a:defRPr/>
            </a:pPr>
            <a:r>
              <a:rPr kumimoji="0" lang="tr-TR" sz="2400" b="1" i="0" u="none" strike="noStrike" kern="0" cap="none" spc="0" normalizeH="0" baseline="0" noProof="0" dirty="0" smtClean="0">
                <a:ln>
                  <a:noFill/>
                </a:ln>
                <a:solidFill>
                  <a:srgbClr val="FF0000"/>
                </a:solidFill>
                <a:effectLst/>
                <a:uLnTx/>
                <a:uFillTx/>
                <a:latin typeface="Trebuchet MS"/>
                <a:cs typeface="+mn-cs"/>
              </a:rPr>
              <a:t>En tehlikeli konsantrasyon % 9’dur.</a:t>
            </a:r>
          </a:p>
        </p:txBody>
      </p:sp>
      <p:sp>
        <p:nvSpPr>
          <p:cNvPr id="5" name="Dikdörtgen 4"/>
          <p:cNvSpPr/>
          <p:nvPr/>
        </p:nvSpPr>
        <p:spPr>
          <a:xfrm>
            <a:off x="323527" y="4880628"/>
            <a:ext cx="3204355" cy="1200329"/>
          </a:xfrm>
          <a:prstGeom prst="rect">
            <a:avLst/>
          </a:prstGeom>
          <a:solidFill>
            <a:srgbClr val="FF00FF"/>
          </a:solidFill>
        </p:spPr>
        <p:txBody>
          <a:bodyPr wrap="square">
            <a:spAutoFit/>
          </a:bodyPr>
          <a:lstStyle/>
          <a:p>
            <a:pPr lvl="0" algn="ctr" hangingPunct="1">
              <a:lnSpc>
                <a:spcPct val="150000"/>
              </a:lnSpc>
              <a:defRPr/>
            </a:pPr>
            <a:r>
              <a:rPr lang="tr-TR" sz="2400" b="1" dirty="0">
                <a:solidFill>
                  <a:sysClr val="windowText" lastClr="000000"/>
                </a:solidFill>
                <a:latin typeface="Trebuchet MS"/>
                <a:cs typeface="Helvetica"/>
              </a:rPr>
              <a:t>Açık alev ve yangınlar</a:t>
            </a:r>
          </a:p>
        </p:txBody>
      </p:sp>
      <p:sp>
        <p:nvSpPr>
          <p:cNvPr id="6" name="Dikdörtgen 5"/>
          <p:cNvSpPr/>
          <p:nvPr/>
        </p:nvSpPr>
        <p:spPr>
          <a:xfrm>
            <a:off x="3491880" y="4869160"/>
            <a:ext cx="2448272" cy="646331"/>
          </a:xfrm>
          <a:prstGeom prst="rect">
            <a:avLst/>
          </a:prstGeom>
          <a:solidFill>
            <a:schemeClr val="accent2">
              <a:lumMod val="40000"/>
              <a:lumOff val="60000"/>
            </a:schemeClr>
          </a:solidFill>
        </p:spPr>
        <p:txBody>
          <a:bodyPr wrap="square">
            <a:spAutoFit/>
          </a:bodyPr>
          <a:lstStyle/>
          <a:p>
            <a:pPr lvl="0" algn="ctr" hangingPunct="1">
              <a:lnSpc>
                <a:spcPct val="150000"/>
              </a:lnSpc>
              <a:defRPr/>
            </a:pPr>
            <a:r>
              <a:rPr lang="tr-TR" sz="2400" b="1" dirty="0">
                <a:solidFill>
                  <a:sysClr val="windowText" lastClr="000000"/>
                </a:solidFill>
                <a:latin typeface="Trebuchet MS"/>
                <a:cs typeface="Helvetica"/>
              </a:rPr>
              <a:t>Elektrik arkları</a:t>
            </a:r>
          </a:p>
        </p:txBody>
      </p:sp>
      <p:sp>
        <p:nvSpPr>
          <p:cNvPr id="7" name="Dikdörtgen 6"/>
          <p:cNvSpPr/>
          <p:nvPr/>
        </p:nvSpPr>
        <p:spPr>
          <a:xfrm>
            <a:off x="323528" y="5482098"/>
            <a:ext cx="8677204" cy="646331"/>
          </a:xfrm>
          <a:prstGeom prst="rect">
            <a:avLst/>
          </a:prstGeom>
          <a:solidFill>
            <a:srgbClr val="FFC000"/>
          </a:solidFill>
        </p:spPr>
        <p:txBody>
          <a:bodyPr wrap="square">
            <a:spAutoFit/>
          </a:bodyPr>
          <a:lstStyle/>
          <a:p>
            <a:pPr lvl="0" algn="ctr" hangingPunct="1">
              <a:lnSpc>
                <a:spcPct val="150000"/>
              </a:lnSpc>
              <a:defRPr/>
            </a:pPr>
            <a:r>
              <a:rPr lang="tr-TR" sz="2400" b="1" dirty="0">
                <a:solidFill>
                  <a:sysClr val="windowText" lastClr="000000"/>
                </a:solidFill>
                <a:latin typeface="Trebuchet MS"/>
                <a:cs typeface="Helvetica"/>
              </a:rPr>
              <a:t>Metalin metalle sürtünmesi sonucu çıkan kıvılcımlar</a:t>
            </a:r>
          </a:p>
        </p:txBody>
      </p:sp>
      <p:sp>
        <p:nvSpPr>
          <p:cNvPr id="8" name="Dikdörtgen 7"/>
          <p:cNvSpPr/>
          <p:nvPr/>
        </p:nvSpPr>
        <p:spPr>
          <a:xfrm>
            <a:off x="5868144" y="4903606"/>
            <a:ext cx="3132589" cy="578492"/>
          </a:xfrm>
          <a:prstGeom prst="rect">
            <a:avLst/>
          </a:prstGeom>
          <a:solidFill>
            <a:schemeClr val="accent6"/>
          </a:solidFill>
        </p:spPr>
        <p:txBody>
          <a:bodyPr wrap="none">
            <a:spAutoFit/>
          </a:bodyPr>
          <a:lstStyle/>
          <a:p>
            <a:pPr lvl="0" hangingPunct="1">
              <a:lnSpc>
                <a:spcPct val="150000"/>
              </a:lnSpc>
              <a:defRPr/>
            </a:pPr>
            <a:r>
              <a:rPr lang="tr-TR" sz="2400" b="1" dirty="0">
                <a:solidFill>
                  <a:sysClr val="windowText" lastClr="000000"/>
                </a:solidFill>
                <a:latin typeface="Trebuchet MS"/>
                <a:cs typeface="Helvetica"/>
              </a:rPr>
              <a:t>Çok ısınmış yüzeyler</a:t>
            </a:r>
          </a:p>
        </p:txBody>
      </p:sp>
      <p:sp>
        <p:nvSpPr>
          <p:cNvPr id="9" name="Dikdörtgen 8"/>
          <p:cNvSpPr/>
          <p:nvPr/>
        </p:nvSpPr>
        <p:spPr>
          <a:xfrm>
            <a:off x="323528" y="4221088"/>
            <a:ext cx="8677204" cy="738664"/>
          </a:xfrm>
          <a:prstGeom prst="rect">
            <a:avLst/>
          </a:prstGeom>
          <a:solidFill>
            <a:srgbClr val="FFFF00"/>
          </a:solidFill>
        </p:spPr>
        <p:txBody>
          <a:bodyPr wrap="square">
            <a:spAutoFit/>
          </a:bodyPr>
          <a:lstStyle/>
          <a:p>
            <a:pPr lvl="0" algn="ctr" hangingPunct="1">
              <a:lnSpc>
                <a:spcPct val="150000"/>
              </a:lnSpc>
              <a:defRPr/>
            </a:pPr>
            <a:r>
              <a:rPr lang="tr-TR" sz="2800" b="1" dirty="0">
                <a:solidFill>
                  <a:srgbClr val="FF0000"/>
                </a:solidFill>
                <a:latin typeface="Arial" pitchFamily="34" charset="0"/>
                <a:cs typeface="Arial" pitchFamily="34" charset="0"/>
              </a:rPr>
              <a:t>Gazın patlama nedenleri ise:</a:t>
            </a:r>
          </a:p>
        </p:txBody>
      </p:sp>
      <p:sp>
        <p:nvSpPr>
          <p:cNvPr id="10"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12" name="Slayt Numarası Yer Tutucusu 11"/>
          <p:cNvSpPr>
            <a:spLocks noGrp="1"/>
          </p:cNvSpPr>
          <p:nvPr>
            <p:ph type="sldNum" sz="quarter" idx="2"/>
          </p:nvPr>
        </p:nvSpPr>
        <p:spPr/>
        <p:txBody>
          <a:bodyPr/>
          <a:lstStyle/>
          <a:p>
            <a:fld id="{86CB4B4D-7CA3-9044-876B-883B54F8677D}" type="slidenum">
              <a:rPr lang="tr-TR" smtClean="0"/>
              <a:t>23</a:t>
            </a:fld>
            <a:endParaRPr lang="tr-TR" dirty="0"/>
          </a:p>
        </p:txBody>
      </p:sp>
    </p:spTree>
    <p:extLst>
      <p:ext uri="{BB962C8B-B14F-4D97-AF65-F5344CB8AC3E}">
        <p14:creationId xmlns:p14="http://schemas.microsoft.com/office/powerpoint/2010/main" val="54182576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 name="Shape 318"/>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 ÜÇGENİ NEDİR?</a:t>
            </a:r>
          </a:p>
        </p:txBody>
      </p:sp>
      <p:sp>
        <p:nvSpPr>
          <p:cNvPr id="320" name="Shape 320"/>
          <p:cNvSpPr/>
          <p:nvPr/>
        </p:nvSpPr>
        <p:spPr>
          <a:xfrm>
            <a:off x="3505200" y="1716405"/>
            <a:ext cx="5459288" cy="403187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a:defRPr sz="2800" b="1"/>
            </a:pPr>
            <a:r>
              <a:rPr sz="3200" dirty="0"/>
              <a:t>- Kendi yanmayan ama yanmayı gerçekleştiren renksiz, kokusuz bir gazdır.</a:t>
            </a:r>
          </a:p>
          <a:p>
            <a:pPr lvl="1">
              <a:defRPr sz="2800" b="1"/>
            </a:pPr>
            <a:r>
              <a:rPr sz="3200" dirty="0"/>
              <a:t>- Oksijenin hava içindeki oranı % 21 dir. Bir ateşin varlığını sürdürebilmesi için </a:t>
            </a:r>
            <a:r>
              <a:rPr sz="3200" dirty="0">
                <a:solidFill>
                  <a:srgbClr val="FF0000"/>
                </a:solidFill>
              </a:rPr>
              <a:t>en az %16 </a:t>
            </a:r>
            <a:r>
              <a:rPr sz="3200" dirty="0"/>
              <a:t>oranında oksijene ihtiyacı vardır.</a:t>
            </a:r>
          </a:p>
        </p:txBody>
      </p:sp>
      <p:sp>
        <p:nvSpPr>
          <p:cNvPr id="321" name="Shape 321"/>
          <p:cNvSpPr/>
          <p:nvPr/>
        </p:nvSpPr>
        <p:spPr>
          <a:xfrm>
            <a:off x="25683" y="1442392"/>
            <a:ext cx="8229601"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a:defRPr sz="4100" b="1">
                <a:solidFill>
                  <a:srgbClr val="FF0000"/>
                </a:solidFill>
              </a:defRPr>
            </a:pPr>
            <a:r>
              <a:rPr sz="5400" dirty="0"/>
              <a:t>Oksijen-</a:t>
            </a:r>
            <a:r>
              <a:rPr sz="5400" dirty="0">
                <a:latin typeface="Times New Roman"/>
                <a:ea typeface="Times New Roman"/>
                <a:cs typeface="Times New Roman"/>
                <a:sym typeface="Times New Roman"/>
              </a:rPr>
              <a:t>O</a:t>
            </a:r>
            <a:r>
              <a:rPr sz="5400" baseline="-25000" dirty="0">
                <a:latin typeface="Times New Roman"/>
                <a:ea typeface="Times New Roman"/>
                <a:cs typeface="Times New Roman"/>
                <a:sym typeface="Times New Roman"/>
              </a:rPr>
              <a:t>2</a:t>
            </a:r>
          </a:p>
        </p:txBody>
      </p:sp>
      <p:grpSp>
        <p:nvGrpSpPr>
          <p:cNvPr id="2" name="Grup 1"/>
          <p:cNvGrpSpPr/>
          <p:nvPr/>
        </p:nvGrpSpPr>
        <p:grpSpPr>
          <a:xfrm>
            <a:off x="468312" y="2636837"/>
            <a:ext cx="2967038" cy="3678575"/>
            <a:chOff x="468312" y="2636837"/>
            <a:chExt cx="2967038" cy="3678575"/>
          </a:xfrm>
        </p:grpSpPr>
        <p:sp>
          <p:nvSpPr>
            <p:cNvPr id="322" name="Shape 322"/>
            <p:cNvSpPr/>
            <p:nvPr/>
          </p:nvSpPr>
          <p:spPr>
            <a:xfrm>
              <a:off x="1908175" y="3644900"/>
              <a:ext cx="1527175" cy="14465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7200" b="1">
                  <a:solidFill>
                    <a:srgbClr val="B0DFA1"/>
                  </a:solidFill>
                  <a:latin typeface="Times New Roman"/>
                  <a:ea typeface="Times New Roman"/>
                  <a:cs typeface="Times New Roman"/>
                  <a:sym typeface="Times New Roman"/>
                </a:defRPr>
              </a:pPr>
              <a:r>
                <a:rPr sz="8800" dirty="0"/>
                <a:t>O</a:t>
              </a:r>
              <a:r>
                <a:rPr sz="8800" baseline="-25000" dirty="0"/>
                <a:t>2</a:t>
              </a:r>
            </a:p>
          </p:txBody>
        </p:sp>
        <p:sp>
          <p:nvSpPr>
            <p:cNvPr id="323" name="Shape 323"/>
            <p:cNvSpPr/>
            <p:nvPr/>
          </p:nvSpPr>
          <p:spPr>
            <a:xfrm>
              <a:off x="468312" y="2636837"/>
              <a:ext cx="1527176" cy="14465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7200" b="1">
                  <a:solidFill>
                    <a:srgbClr val="0C9B74"/>
                  </a:solidFill>
                  <a:latin typeface="Times New Roman"/>
                  <a:ea typeface="Times New Roman"/>
                  <a:cs typeface="Times New Roman"/>
                  <a:sym typeface="Times New Roman"/>
                </a:defRPr>
              </a:pPr>
              <a:r>
                <a:rPr sz="8800" dirty="0"/>
                <a:t>O</a:t>
              </a:r>
              <a:r>
                <a:rPr sz="8800" baseline="-25000" dirty="0"/>
                <a:t>2</a:t>
              </a:r>
            </a:p>
          </p:txBody>
        </p:sp>
        <p:sp>
          <p:nvSpPr>
            <p:cNvPr id="324" name="Shape 324"/>
            <p:cNvSpPr/>
            <p:nvPr/>
          </p:nvSpPr>
          <p:spPr>
            <a:xfrm>
              <a:off x="900112" y="4868862"/>
              <a:ext cx="1527176" cy="14465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7200" b="1">
                  <a:solidFill>
                    <a:srgbClr val="DBE7B6"/>
                  </a:solidFill>
                  <a:latin typeface="Times New Roman"/>
                  <a:ea typeface="Times New Roman"/>
                  <a:cs typeface="Times New Roman"/>
                  <a:sym typeface="Times New Roman"/>
                </a:defRPr>
              </a:pPr>
              <a:r>
                <a:rPr sz="8800" dirty="0"/>
                <a:t>O</a:t>
              </a:r>
              <a:r>
                <a:rPr sz="8800" baseline="-25000" dirty="0"/>
                <a:t>2</a:t>
              </a:r>
            </a:p>
          </p:txBody>
        </p:sp>
      </p:grpSp>
      <p:sp>
        <p:nvSpPr>
          <p:cNvPr id="10"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4" name="Slayt Numarası Yer Tutucusu 3"/>
          <p:cNvSpPr>
            <a:spLocks noGrp="1"/>
          </p:cNvSpPr>
          <p:nvPr>
            <p:ph type="sldNum" sz="quarter" idx="2"/>
          </p:nvPr>
        </p:nvSpPr>
        <p:spPr/>
        <p:txBody>
          <a:bodyPr/>
          <a:lstStyle/>
          <a:p>
            <a:fld id="{86CB4B4D-7CA3-9044-876B-883B54F8677D}" type="slidenum">
              <a:rPr lang="tr-TR" smtClean="0"/>
              <a:t>24</a:t>
            </a:fld>
            <a:endParaRPr lang="tr-TR" dirty="0"/>
          </a:p>
        </p:txBody>
      </p:sp>
    </p:spTree>
  </p:cSld>
  <p:clrMapOvr>
    <a:masterClrMapping/>
  </p:clrMapOvr>
  <p:transition spd="slow"/>
  <p:timing>
    <p:tnLst>
      <p:par>
        <p:cTn id="1" dur="indefinite" restart="never" fill="hold"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 name="Shape 326"/>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 ÜÇGENİ NEDİR?</a:t>
            </a:r>
          </a:p>
        </p:txBody>
      </p:sp>
      <p:sp>
        <p:nvSpPr>
          <p:cNvPr id="328" name="Shape 328"/>
          <p:cNvSpPr/>
          <p:nvPr/>
        </p:nvSpPr>
        <p:spPr>
          <a:xfrm>
            <a:off x="3225800" y="1258907"/>
            <a:ext cx="5327650" cy="39703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lvl="1" indent="0">
              <a:buSzPct val="100000"/>
              <a:buChar char="-"/>
              <a:defRPr sz="2400" b="1"/>
            </a:pPr>
            <a:r>
              <a:rPr sz="2800" dirty="0"/>
              <a:t>Bir cismin sıcaklığının artmasına neden olan fiziksel etkidir.</a:t>
            </a:r>
          </a:p>
          <a:p>
            <a:pPr marL="457200" lvl="1" indent="0">
              <a:buSzPct val="100000"/>
              <a:buChar char="-"/>
              <a:defRPr sz="2400" b="1"/>
            </a:pPr>
            <a:r>
              <a:rPr sz="2800" dirty="0"/>
              <a:t> Isı bir enerjidir.</a:t>
            </a:r>
          </a:p>
          <a:p>
            <a:pPr lvl="1">
              <a:defRPr sz="2400" b="1"/>
            </a:pPr>
            <a:r>
              <a:rPr sz="2800" dirty="0"/>
              <a:t>- Bir cismin ısısı arttıkça moleküllerin hareketleri de artar. Bu olay maddenin oksijenle birleşmesine imkan  verir.</a:t>
            </a:r>
          </a:p>
        </p:txBody>
      </p:sp>
      <p:sp>
        <p:nvSpPr>
          <p:cNvPr id="329" name="Shape 329"/>
          <p:cNvSpPr/>
          <p:nvPr/>
        </p:nvSpPr>
        <p:spPr>
          <a:xfrm>
            <a:off x="323849" y="962361"/>
            <a:ext cx="8229601" cy="10156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4100" b="1">
                <a:solidFill>
                  <a:srgbClr val="FF0000"/>
                </a:solidFill>
                <a:latin typeface="+mj-lt"/>
                <a:ea typeface="+mj-ea"/>
                <a:cs typeface="+mj-cs"/>
                <a:sym typeface="Calibri"/>
              </a:defRPr>
            </a:lvl1pPr>
          </a:lstStyle>
          <a:p>
            <a:r>
              <a:rPr sz="6600" dirty="0"/>
              <a:t>Isı;</a:t>
            </a:r>
          </a:p>
        </p:txBody>
      </p:sp>
      <p:pic>
        <p:nvPicPr>
          <p:cNvPr id="330" name="imagesN9N02EM9.jpg" descr="C:\Users\isguvenligi1\Desktop\imagesN9N02EM9.jpg"/>
          <p:cNvPicPr>
            <a:picLocks noChangeAspect="1"/>
          </p:cNvPicPr>
          <p:nvPr/>
        </p:nvPicPr>
        <p:blipFill>
          <a:blip r:embed="rId2">
            <a:extLst/>
          </a:blip>
          <a:stretch>
            <a:fillRect/>
          </a:stretch>
        </p:blipFill>
        <p:spPr>
          <a:xfrm>
            <a:off x="684212" y="2260600"/>
            <a:ext cx="2447926" cy="2968625"/>
          </a:xfrm>
          <a:prstGeom prst="rect">
            <a:avLst/>
          </a:prstGeom>
          <a:ln w="12700">
            <a:miter lim="400000"/>
          </a:ln>
        </p:spPr>
      </p:pic>
      <p:pic>
        <p:nvPicPr>
          <p:cNvPr id="331" name="KİBBBB.png" descr="C:\Users\isguvenligi1\Desktop\KİBBBB.png"/>
          <p:cNvPicPr>
            <a:picLocks noChangeAspect="1"/>
          </p:cNvPicPr>
          <p:nvPr/>
        </p:nvPicPr>
        <p:blipFill>
          <a:blip r:embed="rId3">
            <a:extLst/>
          </a:blip>
          <a:stretch>
            <a:fillRect/>
          </a:stretch>
        </p:blipFill>
        <p:spPr>
          <a:xfrm>
            <a:off x="6156325" y="4797425"/>
            <a:ext cx="2790825" cy="1638300"/>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25</a:t>
            </a:fld>
            <a:endParaRPr lang="tr-TR"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 name="Shape 333"/>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a:t>
            </a:r>
          </a:p>
        </p:txBody>
      </p:sp>
      <p:sp>
        <p:nvSpPr>
          <p:cNvPr id="335" name="Shape 335"/>
          <p:cNvSpPr/>
          <p:nvPr/>
        </p:nvSpPr>
        <p:spPr>
          <a:xfrm>
            <a:off x="-1" y="1844675"/>
            <a:ext cx="6657975" cy="396262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73050" indent="-273050" algn="just">
              <a:spcBef>
                <a:spcPts val="3300"/>
              </a:spcBef>
              <a:buClr>
                <a:srgbClr val="0BD0D9"/>
              </a:buClr>
              <a:buSzPct val="95000"/>
              <a:buFont typeface="Wingdings"/>
              <a:buChar char="▪"/>
              <a:defRPr sz="2800" b="1">
                <a:solidFill>
                  <a:srgbClr val="C00000"/>
                </a:solidFill>
              </a:defRPr>
            </a:pPr>
            <a:r>
              <a:rPr sz="2800" dirty="0"/>
              <a:t>Yanma olayı</a:t>
            </a:r>
            <a:r>
              <a:rPr sz="2800" dirty="0">
                <a:solidFill>
                  <a:srgbClr val="000000"/>
                </a:solidFill>
              </a:rPr>
              <a:t> her zaman bizim isteğimizle ve kontrolümüz altında gerçekleşmez ya da kontrolümüz dışında kazara meydana gelen yanma olaylarını her zaman kontrol altına alamayız. </a:t>
            </a:r>
          </a:p>
          <a:p>
            <a:pPr marL="273050" indent="-273050" algn="just">
              <a:spcBef>
                <a:spcPts val="3300"/>
              </a:spcBef>
              <a:buClr>
                <a:srgbClr val="0BD0D9"/>
              </a:buClr>
              <a:buSzPct val="95000"/>
              <a:buFont typeface="Wingdings"/>
              <a:buChar char="▪"/>
              <a:defRPr sz="2800" b="1"/>
            </a:pPr>
            <a:r>
              <a:rPr sz="2800" dirty="0"/>
              <a:t>İşte bu noktada artık yanma olayını yangın olarak tanımlayabiliriz.</a:t>
            </a:r>
          </a:p>
        </p:txBody>
      </p:sp>
      <p:pic>
        <p:nvPicPr>
          <p:cNvPr id="336" name="imagesVVU6FL93.jpg" descr="C:\Users\isguvenligi1\Desktop\imagesVVU6FL93.jpg"/>
          <p:cNvPicPr>
            <a:picLocks noChangeAspect="1"/>
          </p:cNvPicPr>
          <p:nvPr/>
        </p:nvPicPr>
        <p:blipFill>
          <a:blip r:embed="rId2">
            <a:extLst/>
          </a:blip>
          <a:stretch>
            <a:fillRect/>
          </a:stretch>
        </p:blipFill>
        <p:spPr>
          <a:xfrm>
            <a:off x="6708775" y="1844675"/>
            <a:ext cx="2435225" cy="3671888"/>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26</a:t>
            </a:fld>
            <a:endParaRPr lang="tr-TR" dirty="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 name="Shape 338"/>
          <p:cNvSpPr>
            <a:spLocks noGrp="1"/>
          </p:cNvSpPr>
          <p:nvPr>
            <p:ph type="title" idx="4294967295"/>
          </p:nvPr>
        </p:nvSpPr>
        <p:spPr>
          <a:xfrm>
            <a:off x="179387" y="404812"/>
            <a:ext cx="8229601" cy="863601"/>
          </a:xfrm>
          <a:prstGeom prst="rect">
            <a:avLst/>
          </a:prstGeom>
        </p:spPr>
        <p:txBody>
          <a:bodyPr/>
          <a:lstStyle>
            <a:lvl1pPr algn="ctr">
              <a:defRPr sz="4100" b="1">
                <a:solidFill>
                  <a:srgbClr val="FF0000"/>
                </a:solidFill>
              </a:defRPr>
            </a:lvl1pPr>
          </a:lstStyle>
          <a:p>
            <a:r>
              <a:rPr dirty="0"/>
              <a:t>   YANGIN</a:t>
            </a:r>
          </a:p>
        </p:txBody>
      </p:sp>
      <p:sp>
        <p:nvSpPr>
          <p:cNvPr id="340" name="Shape 340"/>
          <p:cNvSpPr/>
          <p:nvPr/>
        </p:nvSpPr>
        <p:spPr>
          <a:xfrm>
            <a:off x="38100" y="1558289"/>
            <a:ext cx="6443663" cy="445506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73050" indent="-273050" algn="just">
              <a:spcBef>
                <a:spcPts val="3800"/>
              </a:spcBef>
              <a:buClr>
                <a:srgbClr val="0BD0D9"/>
              </a:buClr>
              <a:buSzPct val="95000"/>
              <a:buFont typeface="Wingdings"/>
              <a:buChar char="▪"/>
              <a:defRPr sz="2800" b="1">
                <a:solidFill>
                  <a:srgbClr val="FF0000"/>
                </a:solidFill>
              </a:defRPr>
            </a:pPr>
            <a:r>
              <a:rPr dirty="0"/>
              <a:t>Yangın; </a:t>
            </a:r>
            <a:r>
              <a:rPr dirty="0">
                <a:solidFill>
                  <a:srgbClr val="000000"/>
                </a:solidFill>
              </a:rPr>
              <a:t>Tehlike doğuran, önü alınamayan veya söndürülemeyen ve neticesinde madden ve manen zararlar getiren ateşe </a:t>
            </a:r>
            <a:r>
              <a:rPr sz="3200" i="1" dirty="0"/>
              <a:t>yangın</a:t>
            </a:r>
            <a:r>
              <a:rPr dirty="0">
                <a:solidFill>
                  <a:srgbClr val="000000"/>
                </a:solidFill>
              </a:rPr>
              <a:t> denir.</a:t>
            </a:r>
          </a:p>
          <a:p>
            <a:pPr marL="273050" indent="-273050" algn="just">
              <a:spcBef>
                <a:spcPts val="3300"/>
              </a:spcBef>
              <a:buClr>
                <a:srgbClr val="0BD0D9"/>
              </a:buClr>
              <a:buSzPct val="95000"/>
              <a:buFont typeface="Wingdings"/>
              <a:buChar char="▪"/>
              <a:defRPr sz="2800" b="1"/>
            </a:pPr>
            <a:r>
              <a:rPr dirty="0"/>
              <a:t>Diğer bir tabirle yangın; Katı, sıvı veya gaz halindeki yanıcı maddelerin ısı alarak kontrol dışı yanmasıdır.</a:t>
            </a:r>
          </a:p>
        </p:txBody>
      </p:sp>
      <p:pic>
        <p:nvPicPr>
          <p:cNvPr id="341" name="yangın resim ile ilgili görsel sonucu.jpg" descr="yangın resim ile ilgili görsel sonucu">
            <a:hlinkClick r:id="rId2"/>
          </p:cNvPr>
          <p:cNvPicPr>
            <a:picLocks noChangeAspect="1"/>
          </p:cNvPicPr>
          <p:nvPr/>
        </p:nvPicPr>
        <p:blipFill>
          <a:blip r:embed="rId3">
            <a:extLst/>
          </a:blip>
          <a:srcRect l="59152" t="11541" b="11512"/>
          <a:stretch>
            <a:fillRect/>
          </a:stretch>
        </p:blipFill>
        <p:spPr>
          <a:xfrm>
            <a:off x="6497637" y="908721"/>
            <a:ext cx="2646364" cy="4464968"/>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27</a:t>
            </a:fld>
            <a:endParaRPr lang="tr-TR"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 name="Shape 347"/>
          <p:cNvSpPr>
            <a:spLocks noGrp="1"/>
          </p:cNvSpPr>
          <p:nvPr>
            <p:ph type="title" idx="4294967295"/>
          </p:nvPr>
        </p:nvSpPr>
        <p:spPr>
          <a:xfrm>
            <a:off x="35496" y="332656"/>
            <a:ext cx="8229600" cy="1143002"/>
          </a:xfrm>
          <a:prstGeom prst="rect">
            <a:avLst/>
          </a:prstGeom>
        </p:spPr>
        <p:txBody>
          <a:bodyPr>
            <a:normAutofit/>
          </a:bodyPr>
          <a:lstStyle>
            <a:lvl1pPr>
              <a:defRPr sz="3200" b="1">
                <a:solidFill>
                  <a:srgbClr val="FF0000"/>
                </a:solidFill>
              </a:defRPr>
            </a:lvl1pPr>
          </a:lstStyle>
          <a:p>
            <a:r>
              <a:rPr sz="4000" dirty="0"/>
              <a:t>YANMA ÜRÜNLERİ</a:t>
            </a:r>
          </a:p>
        </p:txBody>
      </p:sp>
      <p:sp>
        <p:nvSpPr>
          <p:cNvPr id="348" name="Shape 348"/>
          <p:cNvSpPr>
            <a:spLocks noGrp="1"/>
          </p:cNvSpPr>
          <p:nvPr>
            <p:ph type="body" sz="half" idx="4294967295"/>
          </p:nvPr>
        </p:nvSpPr>
        <p:spPr>
          <a:xfrm>
            <a:off x="323528" y="2060574"/>
            <a:ext cx="4183385" cy="3600673"/>
          </a:xfrm>
          <a:prstGeom prst="rect">
            <a:avLst/>
          </a:prstGeom>
        </p:spPr>
        <p:txBody>
          <a:bodyPr>
            <a:noAutofit/>
          </a:bodyPr>
          <a:lstStyle/>
          <a:p>
            <a:pPr>
              <a:spcBef>
                <a:spcPts val="400"/>
              </a:spcBef>
              <a:buFont typeface="Wingdings"/>
              <a:buChar char="➢"/>
              <a:defRPr sz="2000" b="1"/>
            </a:pPr>
            <a:r>
              <a:rPr sz="2800" dirty="0"/>
              <a:t>ISI</a:t>
            </a:r>
          </a:p>
          <a:p>
            <a:pPr>
              <a:spcBef>
                <a:spcPts val="500"/>
              </a:spcBef>
              <a:buFont typeface="Wingdings"/>
              <a:buChar char="➢"/>
              <a:defRPr sz="2000" b="1"/>
            </a:pPr>
            <a:endParaRPr sz="2800" dirty="0"/>
          </a:p>
          <a:p>
            <a:pPr>
              <a:spcBef>
                <a:spcPts val="400"/>
              </a:spcBef>
              <a:buFont typeface="Wingdings"/>
              <a:buChar char="➢"/>
              <a:defRPr sz="2000" b="1"/>
            </a:pPr>
            <a:r>
              <a:rPr sz="2800" dirty="0"/>
              <a:t>IŞIK (ALEV)</a:t>
            </a:r>
          </a:p>
          <a:p>
            <a:pPr>
              <a:spcBef>
                <a:spcPts val="500"/>
              </a:spcBef>
              <a:buFont typeface="Wingdings"/>
              <a:buChar char="➢"/>
              <a:defRPr sz="2000" b="1"/>
            </a:pPr>
            <a:endParaRPr sz="2800" dirty="0"/>
          </a:p>
          <a:p>
            <a:pPr>
              <a:spcBef>
                <a:spcPts val="400"/>
              </a:spcBef>
              <a:buFont typeface="Wingdings"/>
              <a:buChar char="➢"/>
              <a:defRPr sz="2000" b="1"/>
            </a:pPr>
            <a:r>
              <a:rPr sz="2800" dirty="0"/>
              <a:t>DUMAN</a:t>
            </a:r>
          </a:p>
          <a:p>
            <a:pPr>
              <a:spcBef>
                <a:spcPts val="500"/>
              </a:spcBef>
              <a:buFont typeface="Wingdings"/>
              <a:buChar char="➢"/>
              <a:defRPr sz="2000" b="1"/>
            </a:pPr>
            <a:endParaRPr sz="2800" dirty="0"/>
          </a:p>
          <a:p>
            <a:pPr>
              <a:spcBef>
                <a:spcPts val="400"/>
              </a:spcBef>
              <a:buFont typeface="Wingdings"/>
              <a:buChar char="➢"/>
              <a:defRPr sz="2000" b="1"/>
            </a:pPr>
            <a:r>
              <a:rPr sz="2800" dirty="0"/>
              <a:t>YANGIN GAZLARI</a:t>
            </a:r>
          </a:p>
        </p:txBody>
      </p:sp>
      <p:pic>
        <p:nvPicPr>
          <p:cNvPr id="349" name="image.png"/>
          <p:cNvPicPr>
            <a:picLocks noChangeAspect="1"/>
          </p:cNvPicPr>
          <p:nvPr/>
        </p:nvPicPr>
        <p:blipFill>
          <a:blip r:embed="rId2">
            <a:extLst/>
          </a:blip>
          <a:stretch>
            <a:fillRect/>
          </a:stretch>
        </p:blipFill>
        <p:spPr>
          <a:xfrm>
            <a:off x="4283968" y="990012"/>
            <a:ext cx="4860033" cy="4887260"/>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28</a:t>
            </a:fld>
            <a:endParaRPr lang="tr-TR"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5"/>
          <p:cNvGrpSpPr>
            <a:grpSpLocks/>
          </p:cNvGrpSpPr>
          <p:nvPr/>
        </p:nvGrpSpPr>
        <p:grpSpPr bwMode="auto">
          <a:xfrm>
            <a:off x="428597" y="3933825"/>
            <a:ext cx="6786609" cy="1752600"/>
            <a:chOff x="385" y="2613"/>
            <a:chExt cx="4582" cy="1104"/>
          </a:xfrm>
        </p:grpSpPr>
        <p:pic>
          <p:nvPicPr>
            <p:cNvPr id="9" name="Picture 11" descr="Resim6"/>
            <p:cNvPicPr>
              <a:picLocks noChangeAspect="1" noChangeArrowheads="1"/>
            </p:cNvPicPr>
            <p:nvPr/>
          </p:nvPicPr>
          <p:blipFill>
            <a:blip r:embed="rId2" cstate="print"/>
            <a:srcRect/>
            <a:stretch>
              <a:fillRect/>
            </a:stretch>
          </p:blipFill>
          <p:spPr bwMode="auto">
            <a:xfrm>
              <a:off x="3878" y="2613"/>
              <a:ext cx="1089" cy="1089"/>
            </a:xfrm>
            <a:prstGeom prst="rect">
              <a:avLst/>
            </a:prstGeom>
            <a:noFill/>
          </p:spPr>
        </p:pic>
        <p:pic>
          <p:nvPicPr>
            <p:cNvPr id="10" name="Picture 12" descr="Resim3"/>
            <p:cNvPicPr>
              <a:picLocks noChangeAspect="1" noChangeArrowheads="1"/>
            </p:cNvPicPr>
            <p:nvPr/>
          </p:nvPicPr>
          <p:blipFill>
            <a:blip r:embed="rId3" cstate="print"/>
            <a:srcRect/>
            <a:stretch>
              <a:fillRect/>
            </a:stretch>
          </p:blipFill>
          <p:spPr bwMode="auto">
            <a:xfrm>
              <a:off x="385" y="2659"/>
              <a:ext cx="1058" cy="1058"/>
            </a:xfrm>
            <a:prstGeom prst="rect">
              <a:avLst/>
            </a:prstGeom>
            <a:noFill/>
          </p:spPr>
        </p:pic>
        <p:pic>
          <p:nvPicPr>
            <p:cNvPr id="11" name="Picture 13" descr="Resim4"/>
            <p:cNvPicPr>
              <a:picLocks noChangeAspect="1" noChangeArrowheads="1"/>
            </p:cNvPicPr>
            <p:nvPr/>
          </p:nvPicPr>
          <p:blipFill>
            <a:blip r:embed="rId4" cstate="print"/>
            <a:srcRect/>
            <a:stretch>
              <a:fillRect/>
            </a:stretch>
          </p:blipFill>
          <p:spPr bwMode="auto">
            <a:xfrm>
              <a:off x="1565" y="2659"/>
              <a:ext cx="1043" cy="1043"/>
            </a:xfrm>
            <a:prstGeom prst="rect">
              <a:avLst/>
            </a:prstGeom>
            <a:noFill/>
          </p:spPr>
        </p:pic>
        <p:pic>
          <p:nvPicPr>
            <p:cNvPr id="12" name="Picture 14" descr="Resim5"/>
            <p:cNvPicPr>
              <a:picLocks noChangeAspect="1" noChangeArrowheads="1"/>
            </p:cNvPicPr>
            <p:nvPr/>
          </p:nvPicPr>
          <p:blipFill>
            <a:blip r:embed="rId5" cstate="print"/>
            <a:srcRect/>
            <a:stretch>
              <a:fillRect/>
            </a:stretch>
          </p:blipFill>
          <p:spPr bwMode="auto">
            <a:xfrm>
              <a:off x="2699" y="2659"/>
              <a:ext cx="1043" cy="1043"/>
            </a:xfrm>
            <a:prstGeom prst="rect">
              <a:avLst/>
            </a:prstGeom>
            <a:noFill/>
          </p:spPr>
        </p:pic>
      </p:grpSp>
      <p:pic>
        <p:nvPicPr>
          <p:cNvPr id="13" name="Picture 10"/>
          <p:cNvPicPr>
            <a:picLocks noChangeAspect="1" noChangeArrowheads="1"/>
          </p:cNvPicPr>
          <p:nvPr/>
        </p:nvPicPr>
        <p:blipFill>
          <a:blip r:embed="rId6" cstate="print"/>
          <a:srcRect/>
          <a:stretch>
            <a:fillRect/>
          </a:stretch>
        </p:blipFill>
        <p:spPr bwMode="auto">
          <a:xfrm>
            <a:off x="7347258" y="4000504"/>
            <a:ext cx="1796742" cy="1714512"/>
          </a:xfrm>
          <a:prstGeom prst="rect">
            <a:avLst/>
          </a:prstGeom>
          <a:noFill/>
          <a:ln w="9525">
            <a:solidFill>
              <a:sysClr val="windowText" lastClr="000000"/>
            </a:solidFill>
            <a:miter lim="800000"/>
            <a:headEnd/>
            <a:tailEnd/>
          </a:ln>
        </p:spPr>
      </p:pic>
      <p:sp>
        <p:nvSpPr>
          <p:cNvPr id="14" name="3 İçerik Yer Tutucusu"/>
          <p:cNvSpPr txBox="1">
            <a:spLocks/>
          </p:cNvSpPr>
          <p:nvPr/>
        </p:nvSpPr>
        <p:spPr>
          <a:xfrm>
            <a:off x="179512" y="1480694"/>
            <a:ext cx="8964488" cy="49006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None/>
              <a:tabLst/>
              <a:defRPr/>
            </a:pPr>
            <a:r>
              <a:rPr kumimoji="0" lang="tr-TR" sz="3600" b="1" i="0" u="none" strike="noStrike" kern="1200" cap="none" spc="0" normalizeH="0" baseline="0" noProof="0" dirty="0" smtClean="0">
                <a:ln>
                  <a:noFill/>
                </a:ln>
                <a:effectLst/>
                <a:uLnTx/>
                <a:uFillTx/>
                <a:latin typeface="Times New Roman" pitchFamily="18" charset="0"/>
                <a:ea typeface="+mn-ea"/>
                <a:cs typeface="+mn-cs"/>
              </a:rPr>
              <a:t>Yangınların söndürülmesinde gerekli etkin söndürme maddelerinin belirlenebilmesi için </a:t>
            </a:r>
            <a:r>
              <a:rPr kumimoji="0" lang="tr-TR" sz="4000" b="1" i="0" u="none" strike="noStrike" kern="1200" cap="none" spc="0" normalizeH="0" baseline="0" noProof="0" dirty="0" smtClean="0">
                <a:ln>
                  <a:noFill/>
                </a:ln>
                <a:solidFill>
                  <a:srgbClr val="FF0000"/>
                </a:solidFill>
                <a:effectLst/>
                <a:uLnTx/>
                <a:uFillTx/>
                <a:latin typeface="Times New Roman" pitchFamily="18" charset="0"/>
                <a:ea typeface="+mn-ea"/>
                <a:cs typeface="+mn-cs"/>
              </a:rPr>
              <a:t>yangın sınıfları </a:t>
            </a:r>
            <a:r>
              <a:rPr kumimoji="0" lang="tr-TR" sz="3600" b="1" i="0" u="none" strike="noStrike" kern="1200" cap="none" spc="0" normalizeH="0" baseline="0" noProof="0" dirty="0" smtClean="0">
                <a:ln>
                  <a:noFill/>
                </a:ln>
                <a:effectLst/>
                <a:uLnTx/>
                <a:uFillTx/>
                <a:latin typeface="Times New Roman" pitchFamily="18" charset="0"/>
                <a:ea typeface="+mn-ea"/>
                <a:cs typeface="+mn-cs"/>
              </a:rPr>
              <a:t>oluşturulmuştur.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3600" b="1" i="0" u="none" strike="noStrike" kern="1200" cap="none" spc="0" normalizeH="0" baseline="0" noProof="0" dirty="0">
              <a:ln>
                <a:noFill/>
              </a:ln>
              <a:effectLst/>
              <a:uLnTx/>
              <a:uFillTx/>
              <a:latin typeface="Calibri"/>
              <a:ea typeface="+mn-ea"/>
              <a:cs typeface="+mn-cs"/>
            </a:endParaRPr>
          </a:p>
        </p:txBody>
      </p:sp>
      <p:sp>
        <p:nvSpPr>
          <p:cNvPr id="15" name="1 Başlık"/>
          <p:cNvSpPr txBox="1">
            <a:spLocks/>
          </p:cNvSpPr>
          <p:nvPr/>
        </p:nvSpPr>
        <p:spPr bwMode="auto">
          <a:xfrm>
            <a:off x="971600" y="129577"/>
            <a:ext cx="7056784" cy="923159"/>
          </a:xfrm>
          <a:prstGeom prst="rect">
            <a:avLst/>
          </a:prstGeom>
          <a:solidFill>
            <a:srgbClr val="FF0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tr-TR"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j-ea"/>
                <a:cs typeface="+mj-cs"/>
              </a:rPr>
              <a:t>Yangınların Sınıflandırılması</a:t>
            </a:r>
            <a:endParaRPr kumimoji="0" lang="tr-TR"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j-ea"/>
              <a:cs typeface="+mj-cs"/>
            </a:endParaRPr>
          </a:p>
        </p:txBody>
      </p:sp>
      <p:sp>
        <p:nvSpPr>
          <p:cNvPr id="1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29</a:t>
            </a:fld>
            <a:endParaRPr lang="tr-TR" dirty="0"/>
          </a:p>
        </p:txBody>
      </p:sp>
    </p:spTree>
    <p:extLst>
      <p:ext uri="{BB962C8B-B14F-4D97-AF65-F5344CB8AC3E}">
        <p14:creationId xmlns:p14="http://schemas.microsoft.com/office/powerpoint/2010/main" val="271073449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8"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229" name="Shape 229"/>
          <p:cNvSpPr/>
          <p:nvPr/>
        </p:nvSpPr>
        <p:spPr>
          <a:xfrm>
            <a:off x="179387" y="1341437"/>
            <a:ext cx="8640763" cy="32367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dirty="0"/>
              <a:t>Okul/Kurumlar İçin Yangın Güvenlik Eğitiminin Amacı</a:t>
            </a:r>
          </a:p>
          <a:p>
            <a:pPr algn="ctr">
              <a:spcBef>
                <a:spcPts val="1000"/>
              </a:spcBef>
              <a:defRPr sz="2800">
                <a:solidFill>
                  <a:srgbClr val="FF0000"/>
                </a:solidFill>
              </a:defRPr>
            </a:pPr>
            <a:endParaRPr dirty="0"/>
          </a:p>
          <a:p>
            <a:pPr algn="just">
              <a:defRPr sz="2800"/>
            </a:pPr>
            <a:r>
              <a:rPr dirty="0"/>
              <a:t>	</a:t>
            </a:r>
            <a:r>
              <a:rPr sz="2400" dirty="0"/>
              <a:t> </a:t>
            </a:r>
            <a:r>
              <a:rPr dirty="0"/>
              <a:t>Işyerlerinde yangınla mücadele için gerekli bütün önlemleri almak, Müdahale ve Tahliye Ekiplerini oluşturmak,	Oluşturulan Müdahale Ekiplerinin Itfaiye Teşkilatı yetişinceye kadar yangına ilk müdahaleyi yapabilme becerisini kazandırmak.</a:t>
            </a:r>
          </a:p>
        </p:txBody>
      </p:sp>
      <p:sp>
        <p:nvSpPr>
          <p:cNvPr id="6" name="Shape 204"/>
          <p:cNvSpPr/>
          <p:nvPr/>
        </p:nvSpPr>
        <p:spPr>
          <a:xfrm>
            <a:off x="4507" y="6485274"/>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3</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467544" y="692696"/>
            <a:ext cx="8064896" cy="72008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3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A SINIFI YANGINLAR</a:t>
            </a:r>
          </a:p>
        </p:txBody>
      </p:sp>
      <p:sp>
        <p:nvSpPr>
          <p:cNvPr id="3" name="Dikdörtgen 2"/>
          <p:cNvSpPr/>
          <p:nvPr/>
        </p:nvSpPr>
        <p:spPr>
          <a:xfrm>
            <a:off x="827584" y="1772816"/>
            <a:ext cx="7416824" cy="107721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Katı yanıcı maddeler nedeniyle oluşmuş yangınlardır. </a:t>
            </a: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Adi yangınlar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da denir</a:t>
            </a:r>
          </a:p>
        </p:txBody>
      </p:sp>
      <p:sp>
        <p:nvSpPr>
          <p:cNvPr id="4" name="Dikdörtgen 3"/>
          <p:cNvSpPr/>
          <p:nvPr/>
        </p:nvSpPr>
        <p:spPr>
          <a:xfrm>
            <a:off x="911460" y="3212976"/>
            <a:ext cx="7404956" cy="1077218"/>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Odun, kömür, kağıt, pamuk vb. maddelerin yangınları katı madde yangınlarına örnektir</a:t>
            </a:r>
          </a:p>
        </p:txBody>
      </p:sp>
      <p:sp>
        <p:nvSpPr>
          <p:cNvPr id="5" name="Dikdörtgen 4"/>
          <p:cNvSpPr/>
          <p:nvPr/>
        </p:nvSpPr>
        <p:spPr>
          <a:xfrm>
            <a:off x="944887" y="4725144"/>
            <a:ext cx="7443537" cy="1077218"/>
          </a:xfrm>
          <a:prstGeom prst="rect">
            <a:avLst/>
          </a:prstGeom>
          <a:solidFill>
            <a:srgbClr val="FFFF00"/>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Sıvı söndürücü veya Kuru Kimyevi Tozlu söndürücüler kullanılabilir</a:t>
            </a:r>
            <a:endParaRPr kumimoji="0" lang="tr-TR" sz="3200" b="0" i="0" u="none" strike="noStrike" kern="0" cap="none" spc="0" normalizeH="0" baseline="0" noProof="0" dirty="0">
              <a:ln>
                <a:noFill/>
              </a:ln>
              <a:solidFill>
                <a:srgbClr val="FF0000"/>
              </a:solidFill>
              <a:effectLst/>
              <a:uLnTx/>
              <a:uFillTx/>
              <a:latin typeface="Calibri"/>
              <a:ea typeface="+mn-ea"/>
              <a:cs typeface="+mn-cs"/>
            </a:endParaRP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8" name="Slayt Numarası Yer Tutucusu 7"/>
          <p:cNvSpPr>
            <a:spLocks noGrp="1"/>
          </p:cNvSpPr>
          <p:nvPr>
            <p:ph type="sldNum" sz="quarter" idx="2"/>
          </p:nvPr>
        </p:nvSpPr>
        <p:spPr/>
        <p:txBody>
          <a:bodyPr/>
          <a:lstStyle/>
          <a:p>
            <a:fld id="{86CB4B4D-7CA3-9044-876B-883B54F8677D}" type="slidenum">
              <a:rPr lang="tr-TR" smtClean="0"/>
              <a:t>30</a:t>
            </a:fld>
            <a:endParaRPr lang="tr-TR" dirty="0"/>
          </a:p>
        </p:txBody>
      </p:sp>
    </p:spTree>
    <p:extLst>
      <p:ext uri="{BB962C8B-B14F-4D97-AF65-F5344CB8AC3E}">
        <p14:creationId xmlns:p14="http://schemas.microsoft.com/office/powerpoint/2010/main" val="19378537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395536" y="548680"/>
            <a:ext cx="8280920" cy="648072"/>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36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B SINIFI YANGINLAR</a:t>
            </a:r>
            <a:endParaRPr kumimoji="0" lang="tr-TR" sz="1600" b="0" i="0" u="none" strike="noStrike" kern="1200" cap="none" spc="0" normalizeH="0" baseline="0" noProof="0" dirty="0" smtClean="0">
              <a:ln>
                <a:noFill/>
              </a:ln>
              <a:solidFill>
                <a:srgbClr val="FFFF00"/>
              </a:solidFill>
              <a:effectLst/>
              <a:uLnTx/>
              <a:uFillTx/>
              <a:latin typeface="Calibri"/>
              <a:ea typeface="+mn-ea"/>
              <a:cs typeface="Arial" panose="020B0604020202020204" pitchFamily="34" charset="0"/>
            </a:endParaRPr>
          </a:p>
          <a:p>
            <a:pPr marL="342900" marR="0" lvl="0" indent="-342900" algn="ctr" defTabSz="914400" rtl="0" eaLnBrk="0" fontAlgn="base" latinLnBrk="0" hangingPunct="0">
              <a:lnSpc>
                <a:spcPct val="100000"/>
              </a:lnSpc>
              <a:spcBef>
                <a:spcPct val="20000"/>
              </a:spcBef>
              <a:spcAft>
                <a:spcPct val="0"/>
              </a:spcAft>
              <a:buClrTx/>
              <a:buSzTx/>
              <a:buFont typeface="Arial" charset="0"/>
              <a:buChar char="•"/>
              <a:tabLst/>
              <a:defRPr/>
            </a:pPr>
            <a:endParaRPr kumimoji="0" lang="tr-TR" sz="18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3" name="Dikdörtgen 2"/>
          <p:cNvSpPr/>
          <p:nvPr/>
        </p:nvSpPr>
        <p:spPr>
          <a:xfrm>
            <a:off x="539552" y="1484784"/>
            <a:ext cx="8136904" cy="5847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Arial" panose="020B0604020202020204" pitchFamily="34" charset="0"/>
              </a:rPr>
              <a:t>Yanabilen sıvılar</a:t>
            </a:r>
            <a:r>
              <a:rPr kumimoji="0" lang="tr-TR" sz="32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bu sınıfa girer</a:t>
            </a:r>
            <a:endParaRPr kumimoji="0" lang="tr-TR"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Dikdörtgen 3"/>
          <p:cNvSpPr/>
          <p:nvPr/>
        </p:nvSpPr>
        <p:spPr>
          <a:xfrm>
            <a:off x="556246" y="2276872"/>
            <a:ext cx="8120210" cy="5847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Benzin, benzol, yağlar, yağlı boyalar, katran </a:t>
            </a:r>
            <a:r>
              <a:rPr kumimoji="0" lang="tr-TR" sz="32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vb</a:t>
            </a:r>
            <a:endParaRPr kumimoji="0" lang="tr-TR"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Dikdörtgen 4"/>
          <p:cNvSpPr/>
          <p:nvPr/>
        </p:nvSpPr>
        <p:spPr>
          <a:xfrm>
            <a:off x="611559" y="3204265"/>
            <a:ext cx="8136905" cy="58477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Temel özellikleri </a:t>
            </a:r>
            <a:r>
              <a:rPr kumimoji="0" lang="tr-TR"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korsuz ve alevli</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 yanmalarıdır</a:t>
            </a:r>
          </a:p>
        </p:txBody>
      </p:sp>
      <p:sp>
        <p:nvSpPr>
          <p:cNvPr id="6" name="Dikdörtgen 5"/>
          <p:cNvSpPr/>
          <p:nvPr/>
        </p:nvSpPr>
        <p:spPr>
          <a:xfrm>
            <a:off x="395537" y="4163596"/>
            <a:ext cx="8568952" cy="1692771"/>
          </a:xfrm>
          <a:prstGeom prst="rect">
            <a:avLst/>
          </a:prstGeom>
          <a:solidFill>
            <a:srgbClr val="FFFF00"/>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Temel söndürme maddesi ise </a:t>
            </a:r>
            <a:r>
              <a:rPr kumimoji="0" lang="tr-TR" sz="3600" b="1" i="0" u="none" strike="noStrike" kern="0" cap="none" spc="0" normalizeH="0" baseline="0" noProof="0" dirty="0">
                <a:ln>
                  <a:noFill/>
                </a:ln>
                <a:solidFill>
                  <a:srgbClr val="2409C7"/>
                </a:solidFill>
                <a:effectLst>
                  <a:outerShdw blurRad="38100" dist="38100" dir="2700000" algn="tl">
                    <a:srgbClr val="000000">
                      <a:alpha val="43137"/>
                    </a:srgbClr>
                  </a:outerShdw>
                </a:effectLst>
                <a:uLnTx/>
                <a:uFillTx/>
                <a:latin typeface="Calibri"/>
                <a:ea typeface="+mn-ea"/>
                <a:cs typeface="+mn-cs"/>
              </a:rPr>
              <a:t>köpüktür</a:t>
            </a: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Fakat başlangıç ve küçük çaplı yangınlarda Köpüklü söndürücü ve </a:t>
            </a:r>
            <a:r>
              <a:rPr kumimoji="0" lang="tr-TR" sz="36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mn-cs"/>
              </a:rPr>
              <a:t>kuru kimyevi tozlar </a:t>
            </a: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kullanılabilir</a:t>
            </a:r>
            <a:endParaRPr kumimoji="0" lang="tr-TR" sz="3200" b="0" i="0" u="none" strike="noStrike" kern="0" cap="none" spc="0" normalizeH="0" baseline="0" noProof="0" dirty="0">
              <a:ln>
                <a:noFill/>
              </a:ln>
              <a:solidFill>
                <a:srgbClr val="FF0000"/>
              </a:solidFill>
              <a:effectLst/>
              <a:uLnTx/>
              <a:uFillTx/>
              <a:latin typeface="Calibri"/>
              <a:ea typeface="+mn-ea"/>
              <a:cs typeface="+mn-cs"/>
            </a:endParaRP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9" name="Slayt Numarası Yer Tutucusu 8"/>
          <p:cNvSpPr>
            <a:spLocks noGrp="1"/>
          </p:cNvSpPr>
          <p:nvPr>
            <p:ph type="sldNum" sz="quarter" idx="2"/>
          </p:nvPr>
        </p:nvSpPr>
        <p:spPr/>
        <p:txBody>
          <a:bodyPr/>
          <a:lstStyle/>
          <a:p>
            <a:fld id="{86CB4B4D-7CA3-9044-876B-883B54F8677D}" type="slidenum">
              <a:rPr lang="tr-TR" smtClean="0"/>
              <a:t>31</a:t>
            </a:fld>
            <a:endParaRPr lang="tr-TR" dirty="0"/>
          </a:p>
        </p:txBody>
      </p:sp>
    </p:spTree>
    <p:extLst>
      <p:ext uri="{BB962C8B-B14F-4D97-AF65-F5344CB8AC3E}">
        <p14:creationId xmlns:p14="http://schemas.microsoft.com/office/powerpoint/2010/main" val="1640857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569370" y="1196354"/>
            <a:ext cx="8229600" cy="432087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4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DİKKAT!..</a:t>
            </a:r>
          </a:p>
          <a:p>
            <a:pPr marL="342900" marR="0" lvl="0" indent="-342900" algn="ctr" defTabSz="914400" rtl="0" eaLnBrk="0" fontAlgn="base" latinLnBrk="0" hangingPunct="0">
              <a:lnSpc>
                <a:spcPct val="100000"/>
              </a:lnSpc>
              <a:spcBef>
                <a:spcPct val="20000"/>
              </a:spcBef>
              <a:spcAft>
                <a:spcPct val="0"/>
              </a:spcAft>
              <a:buClrTx/>
              <a:buSzTx/>
              <a:buFont typeface="Arial" charset="0"/>
              <a:buChar char="•"/>
              <a:tabLst/>
              <a:defRPr/>
            </a:pPr>
            <a:endParaRPr kumimoji="0" lang="tr-TR" sz="3600" b="1" i="0" u="none" strike="noStrike" kern="1200" cap="none" spc="0" normalizeH="0" baseline="0" noProof="0" dirty="0" smtClean="0">
              <a:ln>
                <a:noFill/>
              </a:ln>
              <a:solidFill>
                <a:srgbClr val="333399"/>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4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Arial" panose="020B0604020202020204" pitchFamily="34" charset="0"/>
              </a:rPr>
              <a:t>B sınıfı yangınların üzerine </a:t>
            </a:r>
            <a:r>
              <a:rPr kumimoji="0" lang="tr-TR" sz="5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su</a:t>
            </a:r>
            <a:r>
              <a:rPr kumimoji="0" lang="tr-TR" sz="4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Arial" panose="020B0604020202020204" pitchFamily="34" charset="0"/>
              </a:rPr>
              <a:t> atmayın. Atılan sular, yanıcı maddelerin çevreye akmasına ve yayılmasına neden olur.</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tr-TR" sz="32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endParaRPr>
          </a:p>
        </p:txBody>
      </p:sp>
      <p:pic>
        <p:nvPicPr>
          <p:cNvPr id="3" name="Picture 5" descr="Tam boyutlu görseli gös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4624"/>
            <a:ext cx="192881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am boyutlu görseli gös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4624"/>
            <a:ext cx="192881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32</a:t>
            </a:fld>
            <a:endParaRPr lang="tr-TR" dirty="0"/>
          </a:p>
        </p:txBody>
      </p:sp>
    </p:spTree>
    <p:extLst>
      <p:ext uri="{BB962C8B-B14F-4D97-AF65-F5344CB8AC3E}">
        <p14:creationId xmlns:p14="http://schemas.microsoft.com/office/powerpoint/2010/main" val="33949291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395536" y="476672"/>
            <a:ext cx="8496944" cy="7920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4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C SINIFI YANGINLAR</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tr-TR" sz="1050" b="0" i="0" u="sng"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3" name="Dikdörtgen 2"/>
          <p:cNvSpPr/>
          <p:nvPr/>
        </p:nvSpPr>
        <p:spPr>
          <a:xfrm>
            <a:off x="395536" y="1484784"/>
            <a:ext cx="8496944" cy="156966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Gaz halindeki yanıcı madde yangınlarıdır.  LPG, doğalgaz, metan, asetilen, kok gazı, doğalgaz vb. gazların yangınlarını </a:t>
            </a:r>
            <a:r>
              <a:rPr kumimoji="0" lang="tr-TR" sz="3200" b="0" i="0" u="none" strike="noStrike" kern="0" cap="none" spc="0" normalizeH="0" baseline="0" noProof="0" dirty="0" smtClean="0">
                <a:ln>
                  <a:noFill/>
                </a:ln>
                <a:solidFill>
                  <a:sysClr val="windowText" lastClr="000000"/>
                </a:solidFill>
                <a:effectLst/>
                <a:uLnTx/>
                <a:uFillTx/>
                <a:latin typeface="Calibri"/>
                <a:ea typeface="+mn-ea"/>
                <a:cs typeface="+mn-cs"/>
              </a:rPr>
              <a:t>kapsar.</a:t>
            </a:r>
            <a:endParaRPr kumimoji="0" lang="tr-TR"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Dikdörtgen 3"/>
          <p:cNvSpPr/>
          <p:nvPr/>
        </p:nvSpPr>
        <p:spPr>
          <a:xfrm>
            <a:off x="323528" y="3284984"/>
            <a:ext cx="8568952" cy="1077218"/>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Gaz yangınlarına müdahale ederken </a:t>
            </a:r>
            <a:r>
              <a:rPr kumimoji="0" lang="tr-TR"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genel kural önce gaz akışını kesmek</a:t>
            </a:r>
            <a:r>
              <a:rPr kumimoji="0" lang="tr-TR" sz="3200" b="0" i="0" u="none" strike="noStrike" kern="0" cap="none" spc="0" normalizeH="0" baseline="0" noProof="0" dirty="0">
                <a:ln>
                  <a:noFill/>
                </a:ln>
                <a:solidFill>
                  <a:srgbClr val="FF0000"/>
                </a:solidFill>
                <a:effectLst/>
                <a:uLnTx/>
                <a:uFillTx/>
                <a:latin typeface="Calibri"/>
                <a:ea typeface="+mn-ea"/>
                <a:cs typeface="+mn-cs"/>
              </a:rPr>
              <a:t>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sonra </a:t>
            </a:r>
            <a:r>
              <a:rPr kumimoji="0" lang="tr-TR" sz="3200" b="0" i="0" u="none" strike="noStrike" kern="0" cap="none" spc="0" normalizeH="0" baseline="0" noProof="0" dirty="0" smtClean="0">
                <a:ln>
                  <a:noFill/>
                </a:ln>
                <a:solidFill>
                  <a:sysClr val="windowText" lastClr="000000"/>
                </a:solidFill>
                <a:effectLst/>
                <a:uLnTx/>
                <a:uFillTx/>
                <a:latin typeface="Calibri"/>
                <a:ea typeface="+mn-ea"/>
                <a:cs typeface="+mn-cs"/>
              </a:rPr>
              <a:t>söndürmektir.</a:t>
            </a:r>
            <a:endParaRPr kumimoji="0" lang="tr-TR"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Dikdörtgen 4"/>
          <p:cNvSpPr/>
          <p:nvPr/>
        </p:nvSpPr>
        <p:spPr>
          <a:xfrm>
            <a:off x="467544" y="4728046"/>
            <a:ext cx="8424936" cy="1077218"/>
          </a:xfrm>
          <a:prstGeom prst="rect">
            <a:avLst/>
          </a:prstGeom>
          <a:solidFill>
            <a:srgbClr val="FFFF00"/>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Halokarbonlu söndürücüler ile kuru kimyevi tozlu söndürücüler</a:t>
            </a:r>
            <a:r>
              <a:rPr kumimoji="0" lang="tr-T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 </a:t>
            </a:r>
            <a:r>
              <a:rPr kumimoji="0" lang="tr-TR" sz="3200" b="1" i="0" u="none" strike="noStrike" kern="0" cap="none" spc="0" normalizeH="0" baseline="0" noProof="0" dirty="0" smtClean="0">
                <a:ln>
                  <a:noFill/>
                </a:ln>
                <a:solidFill>
                  <a:sysClr val="windowText" lastClr="000000"/>
                </a:solidFill>
                <a:effectLst/>
                <a:uLnTx/>
                <a:uFillTx/>
                <a:latin typeface="Calibri"/>
                <a:ea typeface="+mn-ea"/>
                <a:cs typeface="+mn-cs"/>
              </a:rPr>
              <a:t>kullanılabilir.</a:t>
            </a:r>
            <a:endParaRPr kumimoji="0" lang="tr-TR" sz="32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8" name="Slayt Numarası Yer Tutucusu 7"/>
          <p:cNvSpPr>
            <a:spLocks noGrp="1"/>
          </p:cNvSpPr>
          <p:nvPr>
            <p:ph type="sldNum" sz="quarter" idx="2"/>
          </p:nvPr>
        </p:nvSpPr>
        <p:spPr/>
        <p:txBody>
          <a:bodyPr/>
          <a:lstStyle/>
          <a:p>
            <a:fld id="{86CB4B4D-7CA3-9044-876B-883B54F8677D}" type="slidenum">
              <a:rPr lang="tr-TR" smtClean="0"/>
              <a:t>33</a:t>
            </a:fld>
            <a:endParaRPr lang="tr-TR" dirty="0"/>
          </a:p>
        </p:txBody>
      </p:sp>
    </p:spTree>
    <p:extLst>
      <p:ext uri="{BB962C8B-B14F-4D97-AF65-F5344CB8AC3E}">
        <p14:creationId xmlns:p14="http://schemas.microsoft.com/office/powerpoint/2010/main" val="1169454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395536" y="476672"/>
            <a:ext cx="8352928" cy="576064"/>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39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D SINIFI YANGINLAR</a:t>
            </a:r>
            <a:endParaRPr kumimoji="0" lang="tr-TR" sz="2800" b="0" i="0" u="none" strike="noStrike" kern="1200" cap="none" spc="0" normalizeH="0" baseline="0" noProof="0" dirty="0" smtClean="0">
              <a:ln>
                <a:noFill/>
              </a:ln>
              <a:solidFill>
                <a:srgbClr val="FFFF00"/>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charset="0"/>
              <a:buChar char="•"/>
              <a:tabLst/>
              <a:defRPr/>
            </a:pPr>
            <a:endParaRPr kumimoji="0" lang="tr-TR" sz="28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sp>
        <p:nvSpPr>
          <p:cNvPr id="3" name="Dikdörtgen 2"/>
          <p:cNvSpPr/>
          <p:nvPr/>
        </p:nvSpPr>
        <p:spPr>
          <a:xfrm>
            <a:off x="539552" y="1268760"/>
            <a:ext cx="8208912" cy="5847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Yanabilen </a:t>
            </a: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hafif metal</a:t>
            </a:r>
            <a:r>
              <a:rPr kumimoji="0" lang="tr-TR" sz="3200" b="1" i="0" u="none" strike="noStrike" kern="0" cap="none" spc="0" normalizeH="0" baseline="0" noProof="0" dirty="0">
                <a:ln>
                  <a:noFill/>
                </a:ln>
                <a:solidFill>
                  <a:sysClr val="windowText" lastClr="000000"/>
                </a:solidFill>
                <a:effectLst/>
                <a:uLnTx/>
                <a:uFillTx/>
                <a:latin typeface="Calibri"/>
                <a:ea typeface="+mn-ea"/>
                <a:cs typeface="+mn-cs"/>
              </a:rPr>
              <a:t>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yangınlarıdır</a:t>
            </a:r>
          </a:p>
        </p:txBody>
      </p:sp>
      <p:sp>
        <p:nvSpPr>
          <p:cNvPr id="4" name="Dikdörtgen 3"/>
          <p:cNvSpPr/>
          <p:nvPr/>
        </p:nvSpPr>
        <p:spPr>
          <a:xfrm>
            <a:off x="559768" y="2060848"/>
            <a:ext cx="8188696" cy="107721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Temel özellikleri </a:t>
            </a:r>
            <a:r>
              <a:rPr kumimoji="0" lang="tr-TR"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korlu, alevsiz yüksek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sıcaklıkta yanmalarıdır</a:t>
            </a:r>
          </a:p>
        </p:txBody>
      </p:sp>
      <p:sp>
        <p:nvSpPr>
          <p:cNvPr id="5" name="Dikdörtgen 4"/>
          <p:cNvSpPr/>
          <p:nvPr/>
        </p:nvSpPr>
        <p:spPr>
          <a:xfrm>
            <a:off x="529570" y="3284984"/>
            <a:ext cx="8218894" cy="1077218"/>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Halokarbonlu söndürücüler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ile  </a:t>
            </a:r>
            <a:r>
              <a:rPr kumimoji="0" lang="tr-TR"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alkali borat bazlı D tipi kuru kimyevi toz</a:t>
            </a:r>
            <a:r>
              <a:rPr kumimoji="0" lang="tr-TR" sz="3200" b="0" i="0" u="none" strike="noStrike" kern="0" cap="none" spc="0" normalizeH="0" baseline="0" noProof="0" dirty="0">
                <a:ln>
                  <a:noFill/>
                </a:ln>
                <a:solidFill>
                  <a:srgbClr val="C00000"/>
                </a:solidFill>
                <a:effectLst/>
                <a:uLnTx/>
                <a:uFillTx/>
                <a:latin typeface="Calibri"/>
                <a:ea typeface="+mn-ea"/>
                <a:cs typeface="+mn-cs"/>
              </a:rPr>
              <a:t> </a:t>
            </a:r>
            <a:r>
              <a:rPr kumimoji="0" lang="tr-TR" sz="3200" b="0" i="0" u="none" strike="noStrike" kern="0" cap="none" spc="0" normalizeH="0" baseline="0" noProof="0" dirty="0">
                <a:ln>
                  <a:noFill/>
                </a:ln>
                <a:solidFill>
                  <a:sysClr val="windowText" lastClr="000000"/>
                </a:solidFill>
                <a:effectLst/>
                <a:uLnTx/>
                <a:uFillTx/>
                <a:latin typeface="Calibri"/>
                <a:ea typeface="+mn-ea"/>
                <a:cs typeface="+mn-cs"/>
              </a:rPr>
              <a:t>kullanılabilir</a:t>
            </a:r>
          </a:p>
        </p:txBody>
      </p:sp>
      <p:sp>
        <p:nvSpPr>
          <p:cNvPr id="6" name="Dikdörtgen 5"/>
          <p:cNvSpPr/>
          <p:nvPr/>
        </p:nvSpPr>
        <p:spPr>
          <a:xfrm>
            <a:off x="529571" y="4509120"/>
            <a:ext cx="8218893" cy="107721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Kuru kum ile yanan malzemenin üzeri örtülerek de söndürülebilir</a:t>
            </a:r>
          </a:p>
        </p:txBody>
      </p:sp>
      <p:sp>
        <p:nvSpPr>
          <p:cNvPr id="7" name="Dikdörtgen 6"/>
          <p:cNvSpPr/>
          <p:nvPr/>
        </p:nvSpPr>
        <p:spPr>
          <a:xfrm>
            <a:off x="596497" y="5733256"/>
            <a:ext cx="8223975" cy="70788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Kesinlikle </a:t>
            </a:r>
            <a:r>
              <a:rPr kumimoji="0" lang="tr-TR" sz="40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SU</a:t>
            </a:r>
            <a:r>
              <a:rPr kumimoji="0" lang="tr-TR" sz="4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 kullanılmamalıdır</a:t>
            </a:r>
            <a:endParaRPr kumimoji="0" lang="tr-TR" sz="40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endParaRPr>
          </a:p>
        </p:txBody>
      </p:sp>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10" name="Slayt Numarası Yer Tutucusu 9"/>
          <p:cNvSpPr>
            <a:spLocks noGrp="1"/>
          </p:cNvSpPr>
          <p:nvPr>
            <p:ph type="sldNum" sz="quarter" idx="2"/>
          </p:nvPr>
        </p:nvSpPr>
        <p:spPr/>
        <p:txBody>
          <a:bodyPr/>
          <a:lstStyle/>
          <a:p>
            <a:fld id="{86CB4B4D-7CA3-9044-876B-883B54F8677D}" type="slidenum">
              <a:rPr lang="tr-TR" smtClean="0"/>
              <a:t>34</a:t>
            </a:fld>
            <a:endParaRPr lang="tr-TR" dirty="0"/>
          </a:p>
        </p:txBody>
      </p:sp>
    </p:spTree>
    <p:extLst>
      <p:ext uri="{BB962C8B-B14F-4D97-AF65-F5344CB8AC3E}">
        <p14:creationId xmlns:p14="http://schemas.microsoft.com/office/powerpoint/2010/main" val="40338214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589931" y="604634"/>
            <a:ext cx="6264696" cy="648072"/>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tr-TR" sz="3900" b="1" dirty="0" smtClean="0">
                <a:solidFill>
                  <a:srgbClr val="FFFF00"/>
                </a:solidFill>
                <a:effectLst>
                  <a:outerShdw blurRad="38100" dist="38100" dir="2700000" algn="tl">
                    <a:srgbClr val="000000">
                      <a:alpha val="43137"/>
                    </a:srgbClr>
                  </a:outerShdw>
                </a:effectLst>
                <a:latin typeface="Calibri"/>
              </a:rPr>
              <a:t>F SINIFI YANGINLAR</a:t>
            </a:r>
          </a:p>
        </p:txBody>
      </p:sp>
      <p:sp>
        <p:nvSpPr>
          <p:cNvPr id="3" name="Dikdörtgen 2"/>
          <p:cNvSpPr/>
          <p:nvPr/>
        </p:nvSpPr>
        <p:spPr>
          <a:xfrm>
            <a:off x="107504" y="1412776"/>
            <a:ext cx="9036496" cy="107721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lvl="0" indent="-342900" hangingPunct="1">
              <a:spcBef>
                <a:spcPct val="20000"/>
              </a:spcBef>
              <a:buFont typeface="Arial" pitchFamily="34" charset="0"/>
              <a:buChar char="•"/>
            </a:pPr>
            <a:r>
              <a:rPr lang="tr-TR" sz="3200" b="1" kern="1200" dirty="0">
                <a:solidFill>
                  <a:prstClr val="black"/>
                </a:solidFill>
                <a:latin typeface="Calibri"/>
                <a:ea typeface="+mn-ea"/>
                <a:cs typeface="+mn-cs"/>
              </a:rPr>
              <a:t>Evlerde kullanılan pişirme ve kızartma yağının sebep olduğu yangınlardır.</a:t>
            </a:r>
          </a:p>
        </p:txBody>
      </p:sp>
      <p:sp>
        <p:nvSpPr>
          <p:cNvPr id="4" name="Dikdörtgen 3"/>
          <p:cNvSpPr/>
          <p:nvPr/>
        </p:nvSpPr>
        <p:spPr>
          <a:xfrm>
            <a:off x="107504" y="2564904"/>
            <a:ext cx="9036496" cy="107721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lvl="0" indent="-342900" hangingPunct="1">
              <a:spcBef>
                <a:spcPct val="20000"/>
              </a:spcBef>
              <a:buFont typeface="Arial" pitchFamily="34" charset="0"/>
              <a:buChar char="•"/>
            </a:pPr>
            <a:r>
              <a:rPr lang="tr-TR" sz="3200" b="1" kern="1200" dirty="0">
                <a:solidFill>
                  <a:prstClr val="black"/>
                </a:solidFill>
                <a:latin typeface="Calibri"/>
                <a:ea typeface="+mn-ea"/>
                <a:cs typeface="+mn-cs"/>
              </a:rPr>
              <a:t>F sınıfı yangınlar hayvansal veya bitkisel kaynaklı olmaktadır.</a:t>
            </a:r>
          </a:p>
        </p:txBody>
      </p:sp>
      <p:pic>
        <p:nvPicPr>
          <p:cNvPr id="7" name="Picture 10"/>
          <p:cNvPicPr>
            <a:picLocks noChangeAspect="1" noChangeArrowheads="1"/>
          </p:cNvPicPr>
          <p:nvPr/>
        </p:nvPicPr>
        <p:blipFill>
          <a:blip r:embed="rId2" cstate="print"/>
          <a:srcRect/>
          <a:stretch>
            <a:fillRect/>
          </a:stretch>
        </p:blipFill>
        <p:spPr bwMode="auto">
          <a:xfrm>
            <a:off x="7170700" y="260648"/>
            <a:ext cx="1577764" cy="1152128"/>
          </a:xfrm>
          <a:prstGeom prst="rect">
            <a:avLst/>
          </a:prstGeom>
          <a:noFill/>
          <a:ln w="9525">
            <a:solidFill>
              <a:sysClr val="windowText" lastClr="000000"/>
            </a:solidFill>
            <a:miter lim="800000"/>
            <a:headEnd/>
            <a:tailEnd/>
          </a:ln>
        </p:spPr>
      </p:pic>
      <p:sp>
        <p:nvSpPr>
          <p:cNvPr id="8" name="Dikdörtgen 7"/>
          <p:cNvSpPr/>
          <p:nvPr/>
        </p:nvSpPr>
        <p:spPr>
          <a:xfrm>
            <a:off x="259904" y="3822139"/>
            <a:ext cx="8884096" cy="15696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lvl="0" indent="-342900" hangingPunct="1">
              <a:spcBef>
                <a:spcPct val="20000"/>
              </a:spcBef>
              <a:buFont typeface="Arial" pitchFamily="34" charset="0"/>
              <a:buChar char="•"/>
            </a:pPr>
            <a:r>
              <a:rPr lang="tr-TR" sz="3200" b="1" kern="1200" dirty="0">
                <a:solidFill>
                  <a:prstClr val="black"/>
                </a:solidFill>
                <a:latin typeface="Calibri"/>
                <a:ea typeface="+mn-ea"/>
                <a:cs typeface="+mn-cs"/>
              </a:rPr>
              <a:t>F sınıfı yanma aslında B sınıfı yangının alt koludur.Ancak F sınıfı yangınlar dolayısıyla özel ilgi gerektirir.</a:t>
            </a:r>
          </a:p>
        </p:txBody>
      </p:sp>
      <p:sp>
        <p:nvSpPr>
          <p:cNvPr id="9" name="Dikdörtgen 8"/>
          <p:cNvSpPr/>
          <p:nvPr/>
        </p:nvSpPr>
        <p:spPr>
          <a:xfrm>
            <a:off x="107504" y="5661248"/>
            <a:ext cx="9001000" cy="707886"/>
          </a:xfrm>
          <a:prstGeom prst="rect">
            <a:avLst/>
          </a:prstGeom>
          <a:solidFill>
            <a:srgbClr val="FFFF00"/>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ctr" hangingPunct="1">
              <a:spcBef>
                <a:spcPct val="20000"/>
              </a:spcBef>
            </a:pPr>
            <a:r>
              <a:rPr lang="tr-TR" sz="4000" b="1" kern="1200" dirty="0" smtClean="0">
                <a:solidFill>
                  <a:srgbClr val="FFFF00"/>
                </a:solidFill>
                <a:latin typeface="Calibri"/>
                <a:ea typeface="+mn-ea"/>
                <a:cs typeface="+mn-cs"/>
              </a:rPr>
              <a:t> </a:t>
            </a:r>
            <a:r>
              <a:rPr lang="tr-TR" sz="4000" b="1" kern="1200" dirty="0" smtClean="0">
                <a:solidFill>
                  <a:srgbClr val="FF0000"/>
                </a:solidFill>
                <a:latin typeface="Calibri"/>
                <a:ea typeface="+mn-ea"/>
                <a:cs typeface="+mn-cs"/>
              </a:rPr>
              <a:t>Kesinlikle su ile Müdahale Edilmemelidir</a:t>
            </a:r>
            <a:endParaRPr lang="tr-TR" sz="4000" b="1" kern="1200" dirty="0">
              <a:solidFill>
                <a:srgbClr val="FF0000"/>
              </a:solidFill>
              <a:latin typeface="Calibri"/>
              <a:ea typeface="+mn-ea"/>
              <a:cs typeface="+mn-cs"/>
            </a:endParaRPr>
          </a:p>
        </p:txBody>
      </p:sp>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6" name="Slayt Numarası Yer Tutucusu 5"/>
          <p:cNvSpPr>
            <a:spLocks noGrp="1"/>
          </p:cNvSpPr>
          <p:nvPr>
            <p:ph type="sldNum" sz="quarter" idx="2"/>
          </p:nvPr>
        </p:nvSpPr>
        <p:spPr/>
        <p:txBody>
          <a:bodyPr/>
          <a:lstStyle/>
          <a:p>
            <a:fld id="{86CB4B4D-7CA3-9044-876B-883B54F8677D}" type="slidenum">
              <a:rPr lang="tr-TR" smtClean="0"/>
              <a:t>35</a:t>
            </a:fld>
            <a:endParaRPr lang="tr-TR" dirty="0"/>
          </a:p>
        </p:txBody>
      </p:sp>
    </p:spTree>
    <p:extLst>
      <p:ext uri="{BB962C8B-B14F-4D97-AF65-F5344CB8AC3E}">
        <p14:creationId xmlns:p14="http://schemas.microsoft.com/office/powerpoint/2010/main" val="9668624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611560" y="692696"/>
            <a:ext cx="8136904" cy="648072"/>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tr-TR" sz="39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ELEKTRİK</a:t>
            </a:r>
            <a:r>
              <a:rPr kumimoji="0" lang="tr-TR" sz="3900" b="1" i="0" u="none" strike="noStrike" kern="1200" cap="none" spc="0" normalizeH="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 ETKENLİ </a:t>
            </a:r>
            <a:r>
              <a:rPr kumimoji="0" lang="tr-TR" sz="39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YANGINLAR</a:t>
            </a:r>
          </a:p>
        </p:txBody>
      </p:sp>
      <p:sp>
        <p:nvSpPr>
          <p:cNvPr id="3" name="Dikdörtgen 2"/>
          <p:cNvSpPr/>
          <p:nvPr/>
        </p:nvSpPr>
        <p:spPr>
          <a:xfrm>
            <a:off x="589298" y="1628800"/>
            <a:ext cx="8044064" cy="144655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44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Elektrik yangınların söndürme maddesi </a:t>
            </a:r>
            <a:r>
              <a:rPr kumimoji="0" lang="tr-TR" sz="44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CO2 </a:t>
            </a:r>
            <a:r>
              <a:rPr kumimoji="0" lang="tr-TR"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ve Bioversal </a:t>
            </a:r>
            <a:r>
              <a:rPr kumimoji="0" lang="tr-TR" sz="44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dir</a:t>
            </a:r>
          </a:p>
        </p:txBody>
      </p:sp>
      <p:sp>
        <p:nvSpPr>
          <p:cNvPr id="4" name="Dikdörtgen 3"/>
          <p:cNvSpPr/>
          <p:nvPr/>
        </p:nvSpPr>
        <p:spPr>
          <a:xfrm>
            <a:off x="609212" y="3429000"/>
            <a:ext cx="7988824" cy="1323439"/>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Ülkemizde çıkan yangınların </a:t>
            </a:r>
            <a:r>
              <a:rPr kumimoji="0" lang="tr-TR"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%20</a:t>
            </a:r>
            <a:r>
              <a:rPr kumimoji="0" lang="tr-TR"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’si</a:t>
            </a:r>
            <a:br>
              <a:rPr kumimoji="0" lang="tr-TR"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br>
            <a:r>
              <a:rPr kumimoji="0" lang="tr-TR"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elektrik kaynaklı yangınlardır</a:t>
            </a:r>
          </a:p>
        </p:txBody>
      </p:sp>
      <p:sp>
        <p:nvSpPr>
          <p:cNvPr id="6" name="Dikdörtgen 5"/>
          <p:cNvSpPr/>
          <p:nvPr/>
        </p:nvSpPr>
        <p:spPr>
          <a:xfrm>
            <a:off x="589298" y="5013176"/>
            <a:ext cx="7988824" cy="769441"/>
          </a:xfrm>
          <a:prstGeom prst="rect">
            <a:avLst/>
          </a:prstGeom>
          <a:solidFill>
            <a:srgbClr val="FFC000"/>
          </a:soli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4400" b="1" noProof="0" dirty="0" smtClean="0">
                <a:solidFill>
                  <a:srgbClr val="FF0000"/>
                </a:solidFill>
                <a:effectLst>
                  <a:outerShdw blurRad="38100" dist="38100" dir="2700000" algn="tl">
                    <a:srgbClr val="000000">
                      <a:alpha val="43137"/>
                    </a:srgbClr>
                  </a:outerShdw>
                </a:effectLst>
                <a:latin typeface="Calibri"/>
                <a:ea typeface="+mn-ea"/>
                <a:cs typeface="+mn-cs"/>
              </a:rPr>
              <a:t>Su kullanılmaz</a:t>
            </a:r>
            <a:endParaRPr kumimoji="0" lang="tr-TR"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36</a:t>
            </a:fld>
            <a:endParaRPr lang="tr-TR" dirty="0"/>
          </a:p>
        </p:txBody>
      </p:sp>
    </p:spTree>
    <p:extLst>
      <p:ext uri="{BB962C8B-B14F-4D97-AF65-F5344CB8AC3E}">
        <p14:creationId xmlns:p14="http://schemas.microsoft.com/office/powerpoint/2010/main" val="24950501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5"/>
          <p:cNvGrpSpPr>
            <a:grpSpLocks noGrp="1"/>
          </p:cNvGrpSpPr>
          <p:nvPr/>
        </p:nvGrpSpPr>
        <p:grpSpPr bwMode="auto">
          <a:xfrm>
            <a:off x="73756" y="1125055"/>
            <a:ext cx="9070244" cy="5151150"/>
            <a:chOff x="340" y="893"/>
            <a:chExt cx="4882" cy="2582"/>
          </a:xfrm>
        </p:grpSpPr>
        <p:grpSp>
          <p:nvGrpSpPr>
            <p:cNvPr id="7" name="Group 41"/>
            <p:cNvGrpSpPr>
              <a:grpSpLocks/>
            </p:cNvGrpSpPr>
            <p:nvPr/>
          </p:nvGrpSpPr>
          <p:grpSpPr bwMode="auto">
            <a:xfrm>
              <a:off x="340" y="1117"/>
              <a:ext cx="2904" cy="2358"/>
              <a:chOff x="-3" y="-3"/>
              <a:chExt cx="4613" cy="1606"/>
            </a:xfrm>
          </p:grpSpPr>
          <p:grpSp>
            <p:nvGrpSpPr>
              <p:cNvPr id="9" name="Group 39"/>
              <p:cNvGrpSpPr>
                <a:grpSpLocks/>
              </p:cNvGrpSpPr>
              <p:nvPr/>
            </p:nvGrpSpPr>
            <p:grpSpPr bwMode="auto">
              <a:xfrm>
                <a:off x="0" y="0"/>
                <a:ext cx="4607" cy="1600"/>
                <a:chOff x="0" y="0"/>
                <a:chExt cx="4607" cy="1600"/>
              </a:xfrm>
            </p:grpSpPr>
            <p:grpSp>
              <p:nvGrpSpPr>
                <p:cNvPr id="11" name="Group 16"/>
                <p:cNvGrpSpPr>
                  <a:grpSpLocks/>
                </p:cNvGrpSpPr>
                <p:nvPr/>
              </p:nvGrpSpPr>
              <p:grpSpPr bwMode="auto">
                <a:xfrm>
                  <a:off x="0" y="0"/>
                  <a:ext cx="1252" cy="391"/>
                  <a:chOff x="0" y="0"/>
                  <a:chExt cx="1252" cy="391"/>
                </a:xfrm>
              </p:grpSpPr>
              <p:sp>
                <p:nvSpPr>
                  <p:cNvPr id="45" name="Rectangle 3"/>
                  <p:cNvSpPr>
                    <a:spLocks noChangeArrowheads="1"/>
                  </p:cNvSpPr>
                  <p:nvPr/>
                </p:nvSpPr>
                <p:spPr bwMode="auto">
                  <a:xfrm>
                    <a:off x="6" y="6"/>
                    <a:ext cx="1240"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a:ln>
                        <a:noFill/>
                      </a:ln>
                      <a:solidFill>
                        <a:srgbClr val="CC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sysClr val="windowText" lastClr="000000"/>
                        </a:solidFill>
                        <a:effectLst/>
                        <a:uLnTx/>
                        <a:uFillTx/>
                        <a:cs typeface="Times New Roman" pitchFamily="18" charset="0"/>
                      </a:rPr>
                      <a:t>Müdahale </a:t>
                    </a:r>
                    <a:r>
                      <a:rPr kumimoji="0" lang="tr-TR" sz="1800" b="1" i="0" u="none" strike="noStrike" kern="0" cap="none" spc="0" normalizeH="0" baseline="0" noProof="0" dirty="0" smtClean="0">
                        <a:ln>
                          <a:noFill/>
                        </a:ln>
                        <a:solidFill>
                          <a:sysClr val="windowText" lastClr="000000"/>
                        </a:solidFill>
                        <a:effectLst/>
                        <a:uLnTx/>
                        <a:uFillTx/>
                        <a:cs typeface="Times New Roman" pitchFamily="18" charset="0"/>
                      </a:rPr>
                      <a:t>Maddesi</a:t>
                    </a:r>
                    <a:r>
                      <a:rPr kumimoji="0" lang="tr-TR" sz="2000" b="1" i="0" u="none" strike="noStrike" kern="0" cap="none" spc="0" normalizeH="0" baseline="0" noProof="0" dirty="0">
                        <a:ln>
                          <a:noFill/>
                        </a:ln>
                        <a:solidFill>
                          <a:srgbClr val="000000"/>
                        </a:solidFill>
                        <a:effectLst/>
                        <a:uLnTx/>
                        <a:uFillTx/>
                        <a:cs typeface="Times New Roman" pitchFamily="18" charset="0"/>
                      </a:rPr>
                      <a:t> </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000" b="1" i="0" u="none" strike="noStrike" kern="0" cap="none" spc="0" normalizeH="0" baseline="0" noProof="0" dirty="0">
                      <a:ln>
                        <a:noFill/>
                      </a:ln>
                      <a:solidFill>
                        <a:sysClr val="windowText" lastClr="000000"/>
                      </a:solidFill>
                      <a:effectLst/>
                      <a:uLnTx/>
                      <a:uFillTx/>
                    </a:endParaRPr>
                  </a:p>
                </p:txBody>
              </p:sp>
              <p:sp>
                <p:nvSpPr>
                  <p:cNvPr id="46" name="Rectangle 15"/>
                  <p:cNvSpPr>
                    <a:spLocks noChangeArrowheads="1"/>
                  </p:cNvSpPr>
                  <p:nvPr/>
                </p:nvSpPr>
                <p:spPr bwMode="auto">
                  <a:xfrm>
                    <a:off x="0" y="0"/>
                    <a:ext cx="125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2" name="Group 18"/>
                <p:cNvGrpSpPr>
                  <a:grpSpLocks/>
                </p:cNvGrpSpPr>
                <p:nvPr/>
              </p:nvGrpSpPr>
              <p:grpSpPr bwMode="auto">
                <a:xfrm>
                  <a:off x="1252" y="0"/>
                  <a:ext cx="1633" cy="391"/>
                  <a:chOff x="1252" y="0"/>
                  <a:chExt cx="1633" cy="391"/>
                </a:xfrm>
              </p:grpSpPr>
              <p:sp>
                <p:nvSpPr>
                  <p:cNvPr id="43" name="Rectangle 4"/>
                  <p:cNvSpPr>
                    <a:spLocks noChangeArrowheads="1"/>
                  </p:cNvSpPr>
                  <p:nvPr/>
                </p:nvSpPr>
                <p:spPr bwMode="auto">
                  <a:xfrm>
                    <a:off x="1258" y="6"/>
                    <a:ext cx="1621"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a:ln>
                        <a:noFill/>
                      </a:ln>
                      <a:solidFill>
                        <a:sysClr val="windowText" lastClr="000000"/>
                      </a:solidFill>
                      <a:effectLst/>
                      <a:uLnTx/>
                      <a:uFillTx/>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smtClean="0">
                      <a:ln>
                        <a:noFill/>
                      </a:ln>
                      <a:solidFill>
                        <a:sysClr val="windowText" lastClr="000000"/>
                      </a:solidFill>
                      <a:effectLst/>
                      <a:uLnTx/>
                      <a:uFillTx/>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tr-TR" sz="1800" b="1" dirty="0">
                      <a:solidFill>
                        <a:sysClr val="windowText" lastClr="000000"/>
                      </a:solidFill>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cs typeface="Times New Roman" pitchFamily="18" charset="0"/>
                      </a:rPr>
                      <a:t>Alçak </a:t>
                    </a:r>
                    <a:r>
                      <a:rPr kumimoji="0" lang="tr-TR" sz="1800" b="1" i="0" u="none" strike="noStrike" kern="0" cap="none" spc="0" normalizeH="0" baseline="0" noProof="0" dirty="0">
                        <a:ln>
                          <a:noFill/>
                        </a:ln>
                        <a:solidFill>
                          <a:sysClr val="windowText" lastClr="000000"/>
                        </a:solidFill>
                        <a:effectLst/>
                        <a:uLnTx/>
                        <a:uFillTx/>
                        <a:cs typeface="Times New Roman" pitchFamily="18" charset="0"/>
                      </a:rPr>
                      <a:t>Gerilim  (metre)</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1800" b="1" i="0" u="none" strike="noStrike" kern="0" cap="none" spc="0" normalizeH="0" baseline="0" noProof="0" dirty="0">
                      <a:ln>
                        <a:noFill/>
                      </a:ln>
                      <a:solidFill>
                        <a:sysClr val="windowText" lastClr="000000"/>
                      </a:solidFill>
                      <a:effectLst/>
                      <a:uLnTx/>
                      <a:uFillTx/>
                    </a:endParaRPr>
                  </a:p>
                </p:txBody>
              </p:sp>
              <p:sp>
                <p:nvSpPr>
                  <p:cNvPr id="44" name="Rectangle 17"/>
                  <p:cNvSpPr>
                    <a:spLocks noChangeArrowheads="1"/>
                  </p:cNvSpPr>
                  <p:nvPr/>
                </p:nvSpPr>
                <p:spPr bwMode="auto">
                  <a:xfrm>
                    <a:off x="1252" y="0"/>
                    <a:ext cx="1633"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3" name="Group 20"/>
                <p:cNvGrpSpPr>
                  <a:grpSpLocks/>
                </p:cNvGrpSpPr>
                <p:nvPr/>
              </p:nvGrpSpPr>
              <p:grpSpPr bwMode="auto">
                <a:xfrm>
                  <a:off x="2885" y="0"/>
                  <a:ext cx="1722" cy="391"/>
                  <a:chOff x="2885" y="0"/>
                  <a:chExt cx="1722" cy="391"/>
                </a:xfrm>
              </p:grpSpPr>
              <p:sp>
                <p:nvSpPr>
                  <p:cNvPr id="41" name="Rectangle 5"/>
                  <p:cNvSpPr>
                    <a:spLocks noChangeArrowheads="1"/>
                  </p:cNvSpPr>
                  <p:nvPr/>
                </p:nvSpPr>
                <p:spPr bwMode="auto">
                  <a:xfrm>
                    <a:off x="2891" y="6"/>
                    <a:ext cx="1710"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smtClean="0">
                      <a:ln>
                        <a:noFill/>
                      </a:ln>
                      <a:solidFill>
                        <a:sysClr val="windowText" lastClr="000000"/>
                      </a:solidFill>
                      <a:effectLst/>
                      <a:uLnTx/>
                      <a:uFillTx/>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dirty="0" smtClean="0">
                      <a:ln>
                        <a:noFill/>
                      </a:ln>
                      <a:solidFill>
                        <a:sysClr val="windowText" lastClr="000000"/>
                      </a:solidFill>
                      <a:effectLst/>
                      <a:uLnTx/>
                      <a:uFillTx/>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cs typeface="Times New Roman" pitchFamily="18" charset="0"/>
                      </a:rPr>
                      <a:t>Yüksek </a:t>
                    </a:r>
                    <a:r>
                      <a:rPr kumimoji="0" lang="tr-TR" sz="1800" b="1" i="0" u="none" strike="noStrike" kern="0" cap="none" spc="0" normalizeH="0" baseline="0" noProof="0" dirty="0">
                        <a:ln>
                          <a:noFill/>
                        </a:ln>
                        <a:solidFill>
                          <a:sysClr val="windowText" lastClr="000000"/>
                        </a:solidFill>
                        <a:effectLst/>
                        <a:uLnTx/>
                        <a:uFillTx/>
                        <a:cs typeface="Times New Roman" pitchFamily="18" charset="0"/>
                      </a:rPr>
                      <a:t>Gerilim (metre)</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1800" b="1" i="0" u="none" strike="noStrike" kern="0" cap="none" spc="0" normalizeH="0" baseline="0" noProof="0" dirty="0">
                      <a:ln>
                        <a:noFill/>
                      </a:ln>
                      <a:solidFill>
                        <a:srgbClr val="CC0000"/>
                      </a:solidFill>
                      <a:effectLst/>
                      <a:uLnTx/>
                      <a:uFillTx/>
                    </a:endParaRPr>
                  </a:p>
                </p:txBody>
              </p:sp>
              <p:sp>
                <p:nvSpPr>
                  <p:cNvPr id="42" name="Rectangle 19"/>
                  <p:cNvSpPr>
                    <a:spLocks noChangeArrowheads="1"/>
                  </p:cNvSpPr>
                  <p:nvPr/>
                </p:nvSpPr>
                <p:spPr bwMode="auto">
                  <a:xfrm>
                    <a:off x="2885" y="0"/>
                    <a:ext cx="172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4" name="Group 22"/>
                <p:cNvGrpSpPr>
                  <a:grpSpLocks/>
                </p:cNvGrpSpPr>
                <p:nvPr/>
              </p:nvGrpSpPr>
              <p:grpSpPr bwMode="auto">
                <a:xfrm>
                  <a:off x="0" y="403"/>
                  <a:ext cx="1252" cy="391"/>
                  <a:chOff x="0" y="403"/>
                  <a:chExt cx="1252" cy="391"/>
                </a:xfrm>
              </p:grpSpPr>
              <p:sp>
                <p:nvSpPr>
                  <p:cNvPr id="39" name="Rectangle 6"/>
                  <p:cNvSpPr>
                    <a:spLocks noChangeArrowheads="1"/>
                  </p:cNvSpPr>
                  <p:nvPr/>
                </p:nvSpPr>
                <p:spPr bwMode="auto">
                  <a:xfrm>
                    <a:off x="6" y="409"/>
                    <a:ext cx="1240" cy="379"/>
                  </a:xfrm>
                  <a:prstGeom prst="rect">
                    <a:avLst/>
                  </a:prstGeom>
                  <a:noFill/>
                  <a:ln w="38100">
                    <a:solidFill>
                      <a:sysClr val="windowText" lastClr="000000"/>
                    </a:solidFill>
                    <a:miter lim="800000"/>
                    <a:headEnd/>
                    <a:tailEnd/>
                  </a:ln>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rgbClr val="C0504D"/>
                        </a:solidFill>
                        <a:effectLst/>
                        <a:uLnTx/>
                        <a:uFillTx/>
                      </a:rPr>
                      <a:t> </a:t>
                    </a:r>
                    <a:r>
                      <a:rPr kumimoji="0" lang="tr-TR" sz="2000" b="0" i="0" u="none" strike="noStrike" kern="0" cap="none" spc="0" normalizeH="0" baseline="0" noProof="0" dirty="0">
                        <a:ln>
                          <a:noFill/>
                        </a:ln>
                        <a:solidFill>
                          <a:srgbClr val="C0504D"/>
                        </a:solidFill>
                        <a:effectLst/>
                        <a:uLnTx/>
                        <a:uFillTx/>
                        <a:cs typeface="Times New Roman" pitchFamily="18" charset="0"/>
                      </a:rPr>
                      <a:t>CO2 </a:t>
                    </a:r>
                  </a:p>
                  <a:p>
                    <a:pPr marL="0" marR="0" lvl="0" indent="0" algn="just" defTabSz="914400" eaLnBrk="0"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C0504D"/>
                      </a:solidFill>
                      <a:effectLst/>
                      <a:uLnTx/>
                      <a:uFillTx/>
                    </a:endParaRPr>
                  </a:p>
                </p:txBody>
              </p:sp>
              <p:sp>
                <p:nvSpPr>
                  <p:cNvPr id="40" name="Rectangle 21"/>
                  <p:cNvSpPr>
                    <a:spLocks noChangeArrowheads="1"/>
                  </p:cNvSpPr>
                  <p:nvPr/>
                </p:nvSpPr>
                <p:spPr bwMode="auto">
                  <a:xfrm>
                    <a:off x="0" y="403"/>
                    <a:ext cx="125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5" name="Group 24"/>
                <p:cNvGrpSpPr>
                  <a:grpSpLocks/>
                </p:cNvGrpSpPr>
                <p:nvPr/>
              </p:nvGrpSpPr>
              <p:grpSpPr bwMode="auto">
                <a:xfrm>
                  <a:off x="1252" y="403"/>
                  <a:ext cx="1633" cy="391"/>
                  <a:chOff x="1252" y="403"/>
                  <a:chExt cx="1633" cy="391"/>
                </a:xfrm>
              </p:grpSpPr>
              <p:sp>
                <p:nvSpPr>
                  <p:cNvPr id="37" name="Rectangle 7"/>
                  <p:cNvSpPr>
                    <a:spLocks noChangeArrowheads="1"/>
                  </p:cNvSpPr>
                  <p:nvPr/>
                </p:nvSpPr>
                <p:spPr bwMode="auto">
                  <a:xfrm>
                    <a:off x="1258" y="409"/>
                    <a:ext cx="1621"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srgbClr val="C0504D"/>
                        </a:solidFill>
                        <a:effectLst/>
                        <a:uLnTx/>
                        <a:uFillTx/>
                        <a:cs typeface="Times New Roman" pitchFamily="18" charset="0"/>
                      </a:rPr>
                      <a:t>1</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ysClr val="windowText" lastClr="000000"/>
                      </a:solidFill>
                      <a:effectLst/>
                      <a:uLnTx/>
                      <a:uFillTx/>
                    </a:endParaRPr>
                  </a:p>
                </p:txBody>
              </p:sp>
              <p:sp>
                <p:nvSpPr>
                  <p:cNvPr id="38" name="Rectangle 23"/>
                  <p:cNvSpPr>
                    <a:spLocks noChangeArrowheads="1"/>
                  </p:cNvSpPr>
                  <p:nvPr/>
                </p:nvSpPr>
                <p:spPr bwMode="auto">
                  <a:xfrm>
                    <a:off x="1252" y="403"/>
                    <a:ext cx="1633"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6" name="Group 26"/>
                <p:cNvGrpSpPr>
                  <a:grpSpLocks/>
                </p:cNvGrpSpPr>
                <p:nvPr/>
              </p:nvGrpSpPr>
              <p:grpSpPr bwMode="auto">
                <a:xfrm>
                  <a:off x="2885" y="403"/>
                  <a:ext cx="1722" cy="391"/>
                  <a:chOff x="2885" y="403"/>
                  <a:chExt cx="1722" cy="391"/>
                </a:xfrm>
              </p:grpSpPr>
              <p:sp>
                <p:nvSpPr>
                  <p:cNvPr id="35" name="Rectangle 8"/>
                  <p:cNvSpPr>
                    <a:spLocks noChangeArrowheads="1"/>
                  </p:cNvSpPr>
                  <p:nvPr/>
                </p:nvSpPr>
                <p:spPr bwMode="auto">
                  <a:xfrm>
                    <a:off x="2891" y="409"/>
                    <a:ext cx="1710"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srgbClr val="C0504D"/>
                        </a:solidFill>
                        <a:effectLst/>
                        <a:uLnTx/>
                        <a:uFillTx/>
                        <a:cs typeface="Times New Roman" pitchFamily="18" charset="0"/>
                      </a:rPr>
                      <a:t>5</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C0504D"/>
                      </a:solidFill>
                      <a:effectLst/>
                      <a:uLnTx/>
                      <a:uFillTx/>
                    </a:endParaRPr>
                  </a:p>
                </p:txBody>
              </p:sp>
              <p:sp>
                <p:nvSpPr>
                  <p:cNvPr id="36" name="Rectangle 25"/>
                  <p:cNvSpPr>
                    <a:spLocks noChangeArrowheads="1"/>
                  </p:cNvSpPr>
                  <p:nvPr/>
                </p:nvSpPr>
                <p:spPr bwMode="auto">
                  <a:xfrm>
                    <a:off x="2885" y="403"/>
                    <a:ext cx="172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7" name="Group 28"/>
                <p:cNvGrpSpPr>
                  <a:grpSpLocks/>
                </p:cNvGrpSpPr>
                <p:nvPr/>
              </p:nvGrpSpPr>
              <p:grpSpPr bwMode="auto">
                <a:xfrm>
                  <a:off x="0" y="806"/>
                  <a:ext cx="1252" cy="391"/>
                  <a:chOff x="0" y="806"/>
                  <a:chExt cx="1252" cy="391"/>
                </a:xfrm>
              </p:grpSpPr>
              <p:sp>
                <p:nvSpPr>
                  <p:cNvPr id="33" name="Rectangle 9"/>
                  <p:cNvSpPr>
                    <a:spLocks noChangeArrowheads="1"/>
                  </p:cNvSpPr>
                  <p:nvPr/>
                </p:nvSpPr>
                <p:spPr bwMode="auto">
                  <a:xfrm>
                    <a:off x="6" y="812"/>
                    <a:ext cx="1240" cy="379"/>
                  </a:xfrm>
                  <a:prstGeom prst="rect">
                    <a:avLst/>
                  </a:prstGeom>
                  <a:noFill/>
                  <a:ln w="38100">
                    <a:solidFill>
                      <a:sysClr val="windowText" lastClr="000000"/>
                    </a:solidFill>
                    <a:miter lim="800000"/>
                    <a:headEnd/>
                    <a:tailEnd/>
                  </a:ln>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srgbClr val="9900CC"/>
                        </a:solidFill>
                        <a:effectLst/>
                        <a:uLnTx/>
                        <a:uFillTx/>
                      </a:rPr>
                      <a:t> </a:t>
                    </a:r>
                    <a:r>
                      <a:rPr kumimoji="0" lang="tr-TR" sz="1600" b="0" i="0" u="none" strike="noStrike" kern="0" cap="none" spc="0" normalizeH="0" baseline="0" noProof="0" dirty="0">
                        <a:ln>
                          <a:noFill/>
                        </a:ln>
                        <a:solidFill>
                          <a:srgbClr val="009900"/>
                        </a:solidFill>
                        <a:effectLst/>
                        <a:uLnTx/>
                        <a:uFillTx/>
                        <a:cs typeface="Times New Roman" pitchFamily="18" charset="0"/>
                      </a:rPr>
                      <a:t>KKT(BC</a:t>
                    </a:r>
                    <a:r>
                      <a:rPr kumimoji="0" lang="tr-TR" sz="1600" b="0" i="0" u="none" strike="noStrike" kern="0" cap="none" spc="0" normalizeH="0" baseline="0" noProof="0" dirty="0">
                        <a:ln>
                          <a:noFill/>
                        </a:ln>
                        <a:solidFill>
                          <a:srgbClr val="009900"/>
                        </a:solidFill>
                        <a:effectLst/>
                        <a:uLnTx/>
                        <a:uFillTx/>
                      </a:rPr>
                      <a:t>)</a:t>
                    </a:r>
                    <a:r>
                      <a:rPr kumimoji="0" lang="tr-TR" sz="2800" b="0" i="0" u="none" strike="noStrike" kern="0" cap="none" spc="0" normalizeH="0" baseline="0" noProof="0" dirty="0">
                        <a:ln>
                          <a:noFill/>
                        </a:ln>
                        <a:solidFill>
                          <a:srgbClr val="009900"/>
                        </a:solidFill>
                        <a:effectLst/>
                        <a:uLnTx/>
                        <a:uFillTx/>
                        <a:cs typeface="Times New Roman" pitchFamily="18" charset="0"/>
                      </a:rPr>
                      <a:t> </a:t>
                    </a:r>
                    <a:r>
                      <a:rPr kumimoji="0" lang="tr-TR" sz="1200" b="0" i="0" u="none" strike="noStrike" kern="0" cap="none" spc="0" normalizeH="0" baseline="0" noProof="0" dirty="0">
                        <a:ln>
                          <a:noFill/>
                        </a:ln>
                        <a:solidFill>
                          <a:srgbClr val="009900"/>
                        </a:solidFill>
                        <a:effectLst/>
                        <a:uLnTx/>
                        <a:uFillTx/>
                        <a:cs typeface="Times New Roman" pitchFamily="18" charset="0"/>
                      </a:rPr>
                      <a:t> </a:t>
                    </a:r>
                  </a:p>
                  <a:p>
                    <a:pPr marL="0" marR="0" lvl="0" indent="0" algn="just" defTabSz="914400" eaLnBrk="0" fontAlgn="auto" latinLnBrk="0" hangingPunct="0">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rgbClr val="009900"/>
                      </a:solidFill>
                      <a:effectLst/>
                      <a:uLnTx/>
                      <a:uFillTx/>
                    </a:endParaRPr>
                  </a:p>
                </p:txBody>
              </p:sp>
              <p:sp>
                <p:nvSpPr>
                  <p:cNvPr id="34" name="Rectangle 27"/>
                  <p:cNvSpPr>
                    <a:spLocks noChangeArrowheads="1"/>
                  </p:cNvSpPr>
                  <p:nvPr/>
                </p:nvSpPr>
                <p:spPr bwMode="auto">
                  <a:xfrm>
                    <a:off x="0" y="806"/>
                    <a:ext cx="125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8" name="Group 30"/>
                <p:cNvGrpSpPr>
                  <a:grpSpLocks/>
                </p:cNvGrpSpPr>
                <p:nvPr/>
              </p:nvGrpSpPr>
              <p:grpSpPr bwMode="auto">
                <a:xfrm>
                  <a:off x="1252" y="806"/>
                  <a:ext cx="1633" cy="391"/>
                  <a:chOff x="1252" y="806"/>
                  <a:chExt cx="1633" cy="391"/>
                </a:xfrm>
              </p:grpSpPr>
              <p:sp>
                <p:nvSpPr>
                  <p:cNvPr id="31" name="Rectangle 10"/>
                  <p:cNvSpPr>
                    <a:spLocks noChangeArrowheads="1"/>
                  </p:cNvSpPr>
                  <p:nvPr/>
                </p:nvSpPr>
                <p:spPr bwMode="auto">
                  <a:xfrm>
                    <a:off x="1258" y="812"/>
                    <a:ext cx="1621"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srgbClr val="009900"/>
                        </a:solidFill>
                        <a:effectLst/>
                        <a:uLnTx/>
                        <a:uFillTx/>
                        <a:cs typeface="Times New Roman" pitchFamily="18" charset="0"/>
                      </a:rPr>
                      <a:t>1</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ysClr val="windowText" lastClr="000000"/>
                      </a:solidFill>
                      <a:effectLst/>
                      <a:uLnTx/>
                      <a:uFillTx/>
                    </a:endParaRPr>
                  </a:p>
                </p:txBody>
              </p:sp>
              <p:sp>
                <p:nvSpPr>
                  <p:cNvPr id="32" name="Rectangle 29"/>
                  <p:cNvSpPr>
                    <a:spLocks noChangeArrowheads="1"/>
                  </p:cNvSpPr>
                  <p:nvPr/>
                </p:nvSpPr>
                <p:spPr bwMode="auto">
                  <a:xfrm>
                    <a:off x="1252" y="806"/>
                    <a:ext cx="1633"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19" name="Group 32"/>
                <p:cNvGrpSpPr>
                  <a:grpSpLocks/>
                </p:cNvGrpSpPr>
                <p:nvPr/>
              </p:nvGrpSpPr>
              <p:grpSpPr bwMode="auto">
                <a:xfrm>
                  <a:off x="2885" y="806"/>
                  <a:ext cx="1722" cy="391"/>
                  <a:chOff x="2885" y="806"/>
                  <a:chExt cx="1722" cy="391"/>
                </a:xfrm>
              </p:grpSpPr>
              <p:sp>
                <p:nvSpPr>
                  <p:cNvPr id="29" name="Rectangle 11"/>
                  <p:cNvSpPr>
                    <a:spLocks noChangeArrowheads="1"/>
                  </p:cNvSpPr>
                  <p:nvPr/>
                </p:nvSpPr>
                <p:spPr bwMode="auto">
                  <a:xfrm>
                    <a:off x="2891" y="812"/>
                    <a:ext cx="1710"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srgbClr val="009900"/>
                        </a:solidFill>
                        <a:effectLst/>
                        <a:uLnTx/>
                        <a:uFillTx/>
                        <a:cs typeface="Times New Roman" pitchFamily="18" charset="0"/>
                      </a:rPr>
                      <a:t>5</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ysClr val="windowText" lastClr="000000"/>
                      </a:solidFill>
                      <a:effectLst/>
                      <a:uLnTx/>
                      <a:uFillTx/>
                    </a:endParaRPr>
                  </a:p>
                </p:txBody>
              </p:sp>
              <p:sp>
                <p:nvSpPr>
                  <p:cNvPr id="30" name="Rectangle 31"/>
                  <p:cNvSpPr>
                    <a:spLocks noChangeArrowheads="1"/>
                  </p:cNvSpPr>
                  <p:nvPr/>
                </p:nvSpPr>
                <p:spPr bwMode="auto">
                  <a:xfrm>
                    <a:off x="2885" y="806"/>
                    <a:ext cx="172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20" name="Group 34"/>
                <p:cNvGrpSpPr>
                  <a:grpSpLocks/>
                </p:cNvGrpSpPr>
                <p:nvPr/>
              </p:nvGrpSpPr>
              <p:grpSpPr bwMode="auto">
                <a:xfrm>
                  <a:off x="0" y="1209"/>
                  <a:ext cx="1252" cy="391"/>
                  <a:chOff x="0" y="1209"/>
                  <a:chExt cx="1252" cy="391"/>
                </a:xfrm>
              </p:grpSpPr>
              <p:sp>
                <p:nvSpPr>
                  <p:cNvPr id="27" name="Rectangle 12"/>
                  <p:cNvSpPr>
                    <a:spLocks noChangeArrowheads="1"/>
                  </p:cNvSpPr>
                  <p:nvPr/>
                </p:nvSpPr>
                <p:spPr bwMode="auto">
                  <a:xfrm>
                    <a:off x="6" y="1215"/>
                    <a:ext cx="1240" cy="379"/>
                  </a:xfrm>
                  <a:prstGeom prst="rect">
                    <a:avLst/>
                  </a:prstGeom>
                  <a:noFill/>
                  <a:ln w="38100">
                    <a:solidFill>
                      <a:sysClr val="windowText" lastClr="000000"/>
                    </a:solidFill>
                    <a:miter lim="800000"/>
                    <a:headEnd/>
                    <a:tailEnd/>
                  </a:ln>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tr-TR" sz="1200" b="0" i="0" u="none" strike="noStrike" kern="0" cap="none" spc="0" normalizeH="0" baseline="0" noProof="0" dirty="0">
                      <a:ln>
                        <a:noFill/>
                      </a:ln>
                      <a:solidFill>
                        <a:srgbClr val="000000"/>
                      </a:solidFill>
                      <a:effectLst/>
                      <a:uLnTx/>
                      <a:uFillTx/>
                      <a:cs typeface="Times New Roman" pitchFamily="18" charset="0"/>
                    </a:endParaRPr>
                  </a:p>
                  <a:p>
                    <a:pPr marL="0" marR="0" lvl="0" indent="0" algn="just" defTabSz="914400" eaLnBrk="0" fontAlgn="auto" latinLnBrk="0" hangingPunct="0">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sp>
                <p:nvSpPr>
                  <p:cNvPr id="28" name="Rectangle 33"/>
                  <p:cNvSpPr>
                    <a:spLocks noChangeArrowheads="1"/>
                  </p:cNvSpPr>
                  <p:nvPr/>
                </p:nvSpPr>
                <p:spPr bwMode="auto">
                  <a:xfrm>
                    <a:off x="0" y="1209"/>
                    <a:ext cx="125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21" name="Group 36"/>
                <p:cNvGrpSpPr>
                  <a:grpSpLocks/>
                </p:cNvGrpSpPr>
                <p:nvPr/>
              </p:nvGrpSpPr>
              <p:grpSpPr bwMode="auto">
                <a:xfrm>
                  <a:off x="1252" y="1209"/>
                  <a:ext cx="1633" cy="391"/>
                  <a:chOff x="1252" y="1209"/>
                  <a:chExt cx="1633" cy="391"/>
                </a:xfrm>
              </p:grpSpPr>
              <p:sp>
                <p:nvSpPr>
                  <p:cNvPr id="25" name="Rectangle 13"/>
                  <p:cNvSpPr>
                    <a:spLocks noChangeArrowheads="1"/>
                  </p:cNvSpPr>
                  <p:nvPr/>
                </p:nvSpPr>
                <p:spPr bwMode="auto">
                  <a:xfrm>
                    <a:off x="1258" y="1215"/>
                    <a:ext cx="1621"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srgbClr val="9900CC"/>
                      </a:solidFill>
                      <a:effectLst/>
                      <a:uLnTx/>
                      <a:uFillTx/>
                      <a:cs typeface="Times New Roman" pitchFamily="18" charset="0"/>
                    </a:endParaRP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sysClr val="windowText" lastClr="000000"/>
                      </a:solidFill>
                      <a:effectLst/>
                      <a:uLnTx/>
                      <a:uFillTx/>
                    </a:endParaRPr>
                  </a:p>
                </p:txBody>
              </p:sp>
              <p:sp>
                <p:nvSpPr>
                  <p:cNvPr id="26" name="Rectangle 35"/>
                  <p:cNvSpPr>
                    <a:spLocks noChangeArrowheads="1"/>
                  </p:cNvSpPr>
                  <p:nvPr/>
                </p:nvSpPr>
                <p:spPr bwMode="auto">
                  <a:xfrm>
                    <a:off x="1252" y="1209"/>
                    <a:ext cx="1633"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nvGrpSpPr>
                <p:cNvPr id="22" name="Group 38"/>
                <p:cNvGrpSpPr>
                  <a:grpSpLocks/>
                </p:cNvGrpSpPr>
                <p:nvPr/>
              </p:nvGrpSpPr>
              <p:grpSpPr bwMode="auto">
                <a:xfrm>
                  <a:off x="2885" y="1209"/>
                  <a:ext cx="1722" cy="391"/>
                  <a:chOff x="2885" y="1209"/>
                  <a:chExt cx="1722" cy="391"/>
                </a:xfrm>
              </p:grpSpPr>
              <p:sp>
                <p:nvSpPr>
                  <p:cNvPr id="23" name="Rectangle 14"/>
                  <p:cNvSpPr>
                    <a:spLocks noChangeArrowheads="1"/>
                  </p:cNvSpPr>
                  <p:nvPr/>
                </p:nvSpPr>
                <p:spPr bwMode="auto">
                  <a:xfrm>
                    <a:off x="2891" y="1215"/>
                    <a:ext cx="1710" cy="379"/>
                  </a:xfrm>
                  <a:prstGeom prst="rect">
                    <a:avLst/>
                  </a:prstGeom>
                  <a:noFill/>
                  <a:ln w="38100">
                    <a:solidFill>
                      <a:sysClr val="windowText" lastClr="000000"/>
                    </a:solid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srgbClr val="9900CC"/>
                      </a:solidFill>
                      <a:effectLst/>
                      <a:uLnTx/>
                      <a:uFillTx/>
                    </a:endParaRP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srgbClr val="9900CC"/>
                      </a:solidFill>
                      <a:effectLst/>
                      <a:uLnTx/>
                      <a:uFillTx/>
                    </a:endParaRPr>
                  </a:p>
                </p:txBody>
              </p:sp>
              <p:sp>
                <p:nvSpPr>
                  <p:cNvPr id="24" name="Rectangle 37"/>
                  <p:cNvSpPr>
                    <a:spLocks noChangeArrowheads="1"/>
                  </p:cNvSpPr>
                  <p:nvPr/>
                </p:nvSpPr>
                <p:spPr bwMode="auto">
                  <a:xfrm>
                    <a:off x="2885" y="1209"/>
                    <a:ext cx="1722" cy="391"/>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grpSp>
          <p:sp>
            <p:nvSpPr>
              <p:cNvPr id="10" name="Rectangle 40"/>
              <p:cNvSpPr>
                <a:spLocks noChangeArrowheads="1"/>
              </p:cNvSpPr>
              <p:nvPr/>
            </p:nvSpPr>
            <p:spPr bwMode="auto">
              <a:xfrm>
                <a:off x="-3" y="-3"/>
                <a:ext cx="4613" cy="1606"/>
              </a:xfrm>
              <a:prstGeom prst="rect">
                <a:avLst/>
              </a:prstGeom>
              <a:noFill/>
              <a:ln w="38100">
                <a:solidFill>
                  <a:srgbClr val="A0A0A0"/>
                </a:solid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grpSp>
        <p:pic>
          <p:nvPicPr>
            <p:cNvPr id="8" name="Picture 44"/>
            <p:cNvPicPr>
              <a:picLocks noChangeAspect="1" noChangeArrowheads="1"/>
            </p:cNvPicPr>
            <p:nvPr/>
          </p:nvPicPr>
          <p:blipFill>
            <a:blip r:embed="rId2" cstate="print"/>
            <a:srcRect/>
            <a:stretch>
              <a:fillRect/>
            </a:stretch>
          </p:blipFill>
          <p:spPr bwMode="auto">
            <a:xfrm>
              <a:off x="3271" y="893"/>
              <a:ext cx="1951" cy="2524"/>
            </a:xfrm>
            <a:prstGeom prst="rect">
              <a:avLst/>
            </a:prstGeom>
            <a:noFill/>
            <a:ln w="9525">
              <a:noFill/>
              <a:miter lim="800000"/>
              <a:headEnd/>
              <a:tailEnd/>
            </a:ln>
          </p:spPr>
        </p:pic>
      </p:grpSp>
      <p:sp>
        <p:nvSpPr>
          <p:cNvPr id="47" name="1 Başlık"/>
          <p:cNvSpPr txBox="1">
            <a:spLocks/>
          </p:cNvSpPr>
          <p:nvPr/>
        </p:nvSpPr>
        <p:spPr>
          <a:xfrm>
            <a:off x="84283" y="500042"/>
            <a:ext cx="9059717" cy="9175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smtClean="0">
                <a:ln>
                  <a:noFill/>
                </a:ln>
                <a:solidFill>
                  <a:srgbClr val="CC0000"/>
                </a:solidFill>
                <a:effectLst/>
                <a:uLnTx/>
                <a:uFillTx/>
                <a:latin typeface="Arial" pitchFamily="34" charset="0"/>
                <a:cs typeface="Arial" pitchFamily="34" charset="0"/>
              </a:rPr>
              <a:t/>
            </a:r>
            <a:br>
              <a:rPr kumimoji="0" lang="tr-TR" sz="3600" b="1" i="0" u="none" strike="noStrike" kern="1200" cap="none" spc="0" normalizeH="0" baseline="0" noProof="0" dirty="0" smtClean="0">
                <a:ln>
                  <a:noFill/>
                </a:ln>
                <a:solidFill>
                  <a:srgbClr val="CC0000"/>
                </a:solidFill>
                <a:effectLst/>
                <a:uLnTx/>
                <a:uFillTx/>
                <a:latin typeface="Arial" pitchFamily="34" charset="0"/>
                <a:cs typeface="Arial" pitchFamily="34" charset="0"/>
              </a:rPr>
            </a:br>
            <a:r>
              <a:rPr kumimoji="0" lang="tr-TR" sz="3600" b="1" i="0" u="none" strike="noStrike" kern="1200" cap="none" spc="0" normalizeH="0" baseline="0" noProof="0" dirty="0" smtClean="0">
                <a:ln>
                  <a:noFill/>
                </a:ln>
                <a:solidFill>
                  <a:srgbClr val="CC0000"/>
                </a:solidFill>
                <a:effectLst/>
                <a:uLnTx/>
                <a:uFillTx/>
                <a:latin typeface="Arial" pitchFamily="34" charset="0"/>
                <a:cs typeface="Arial" pitchFamily="34" charset="0"/>
              </a:rPr>
              <a:t>Elektrik Yangınlarına Müdahale Mesafesi</a:t>
            </a:r>
            <a:r>
              <a:rPr kumimoji="0" lang="tr-TR" sz="3600" b="1" i="0" u="none" strike="noStrike" kern="1200" cap="none" spc="0" normalizeH="0" baseline="0" noProof="0" dirty="0" smtClean="0">
                <a:ln>
                  <a:noFill/>
                </a:ln>
                <a:solidFill>
                  <a:sysClr val="windowText" lastClr="000000"/>
                </a:solidFill>
                <a:effectLst/>
                <a:uLnTx/>
                <a:uFillTx/>
                <a:latin typeface="Arial" pitchFamily="34" charset="0"/>
                <a:cs typeface="Arial" pitchFamily="34" charset="0"/>
              </a:rPr>
              <a:t/>
            </a:r>
            <a:br>
              <a:rPr kumimoji="0" lang="tr-TR" sz="3600" b="1" i="0" u="none" strike="noStrike" kern="1200" cap="none" spc="0" normalizeH="0" baseline="0" noProof="0" dirty="0" smtClean="0">
                <a:ln>
                  <a:noFill/>
                </a:ln>
                <a:solidFill>
                  <a:sysClr val="windowText" lastClr="000000"/>
                </a:solidFill>
                <a:effectLst/>
                <a:uLnTx/>
                <a:uFillTx/>
                <a:latin typeface="Arial" pitchFamily="34" charset="0"/>
                <a:cs typeface="Arial" pitchFamily="34" charset="0"/>
              </a:rPr>
            </a:br>
            <a:endParaRPr kumimoji="0" lang="tr-TR" sz="3600" b="1" i="0" u="none" strike="noStrike" kern="120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 name="Dikdörtgen 1"/>
          <p:cNvSpPr/>
          <p:nvPr/>
        </p:nvSpPr>
        <p:spPr>
          <a:xfrm>
            <a:off x="1763688" y="1675547"/>
            <a:ext cx="1584176" cy="338554"/>
          </a:xfrm>
          <a:prstGeom prst="rect">
            <a:avLst/>
          </a:prstGeom>
        </p:spPr>
        <p:txBody>
          <a:bodyPr wrap="square">
            <a:spAutoFit/>
          </a:bodyPr>
          <a:lstStyle/>
          <a:p>
            <a:r>
              <a:rPr lang="tr-TR" sz="1600" b="1" dirty="0">
                <a:latin typeface="Arial" pitchFamily="34" charset="0"/>
                <a:cs typeface="Arial" pitchFamily="34" charset="0"/>
              </a:rPr>
              <a:t>1000 </a:t>
            </a:r>
            <a:r>
              <a:rPr lang="tr-TR" sz="1600" b="1" dirty="0" smtClean="0">
                <a:latin typeface="Arial" pitchFamily="34" charset="0"/>
                <a:cs typeface="Arial" pitchFamily="34" charset="0"/>
              </a:rPr>
              <a:t>Volt altı</a:t>
            </a:r>
            <a:endParaRPr lang="tr-TR" sz="1600" b="1" dirty="0">
              <a:latin typeface="Arial" pitchFamily="34" charset="0"/>
              <a:cs typeface="Arial" pitchFamily="34" charset="0"/>
            </a:endParaRPr>
          </a:p>
        </p:txBody>
      </p:sp>
      <p:sp>
        <p:nvSpPr>
          <p:cNvPr id="48" name="Dikdörtgen 47"/>
          <p:cNvSpPr/>
          <p:nvPr/>
        </p:nvSpPr>
        <p:spPr>
          <a:xfrm>
            <a:off x="3563888" y="1700808"/>
            <a:ext cx="1584176" cy="338554"/>
          </a:xfrm>
          <a:prstGeom prst="rect">
            <a:avLst/>
          </a:prstGeom>
        </p:spPr>
        <p:txBody>
          <a:bodyPr wrap="square">
            <a:spAutoFit/>
          </a:bodyPr>
          <a:lstStyle/>
          <a:p>
            <a:r>
              <a:rPr lang="tr-TR" sz="1600" b="1" dirty="0">
                <a:latin typeface="Arial" pitchFamily="34" charset="0"/>
                <a:cs typeface="Arial" pitchFamily="34" charset="0"/>
              </a:rPr>
              <a:t>1000 </a:t>
            </a:r>
            <a:r>
              <a:rPr lang="tr-TR" sz="1600" b="1" dirty="0" smtClean="0">
                <a:latin typeface="Arial" pitchFamily="34" charset="0"/>
                <a:cs typeface="Arial" pitchFamily="34" charset="0"/>
              </a:rPr>
              <a:t>Volt üstü</a:t>
            </a:r>
            <a:endParaRPr lang="tr-TR" sz="1600" b="1" dirty="0">
              <a:latin typeface="Arial" pitchFamily="34" charset="0"/>
              <a:cs typeface="Arial" pitchFamily="34" charset="0"/>
            </a:endParaRPr>
          </a:p>
        </p:txBody>
      </p:sp>
      <p:sp>
        <p:nvSpPr>
          <p:cNvPr id="4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4" name="Slayt Numarası Yer Tutucusu 3"/>
          <p:cNvSpPr>
            <a:spLocks noGrp="1"/>
          </p:cNvSpPr>
          <p:nvPr>
            <p:ph type="sldNum" sz="quarter" idx="2"/>
          </p:nvPr>
        </p:nvSpPr>
        <p:spPr/>
        <p:txBody>
          <a:bodyPr/>
          <a:lstStyle/>
          <a:p>
            <a:fld id="{86CB4B4D-7CA3-9044-876B-883B54F8677D}" type="slidenum">
              <a:rPr lang="tr-TR" smtClean="0"/>
              <a:t>37</a:t>
            </a:fld>
            <a:endParaRPr lang="tr-TR" dirty="0"/>
          </a:p>
        </p:txBody>
      </p:sp>
    </p:spTree>
    <p:extLst>
      <p:ext uri="{BB962C8B-B14F-4D97-AF65-F5344CB8AC3E}">
        <p14:creationId xmlns:p14="http://schemas.microsoft.com/office/powerpoint/2010/main" val="108423562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0" name="image.png"/>
          <p:cNvPicPr>
            <a:picLocks noChangeAspect="1"/>
          </p:cNvPicPr>
          <p:nvPr/>
        </p:nvPicPr>
        <p:blipFill>
          <a:blip r:embed="rId2">
            <a:extLst/>
          </a:blip>
          <a:stretch>
            <a:fillRect/>
          </a:stretch>
        </p:blipFill>
        <p:spPr>
          <a:xfrm>
            <a:off x="3105150" y="3767197"/>
            <a:ext cx="5397500" cy="2563814"/>
          </a:xfrm>
          <a:prstGeom prst="rect">
            <a:avLst/>
          </a:prstGeom>
          <a:ln w="12700">
            <a:miter lim="400000"/>
          </a:ln>
        </p:spPr>
      </p:pic>
      <p:sp>
        <p:nvSpPr>
          <p:cNvPr id="361" name="Shape 361"/>
          <p:cNvSpPr>
            <a:spLocks noGrp="1"/>
          </p:cNvSpPr>
          <p:nvPr>
            <p:ph type="title" idx="4294967295"/>
          </p:nvPr>
        </p:nvSpPr>
        <p:spPr>
          <a:xfrm>
            <a:off x="-1" y="44624"/>
            <a:ext cx="9144001" cy="654051"/>
          </a:xfrm>
          <a:prstGeom prst="rect">
            <a:avLst/>
          </a:prstGeom>
        </p:spPr>
        <p:txBody>
          <a:bodyPr/>
          <a:lstStyle>
            <a:lvl1pPr>
              <a:defRPr sz="3200" b="1">
                <a:solidFill>
                  <a:srgbClr val="18479F"/>
                </a:solidFill>
              </a:defRPr>
            </a:lvl1pPr>
          </a:lstStyle>
          <a:p>
            <a:pPr algn="ctr"/>
            <a:r>
              <a:rPr dirty="0">
                <a:latin typeface="Arial" pitchFamily="34" charset="0"/>
                <a:cs typeface="Arial" pitchFamily="34" charset="0"/>
              </a:rPr>
              <a:t>YANGININ SEBEPLERİ</a:t>
            </a:r>
          </a:p>
        </p:txBody>
      </p:sp>
      <p:sp>
        <p:nvSpPr>
          <p:cNvPr id="362" name="Shape 362"/>
          <p:cNvSpPr>
            <a:spLocks noGrp="1"/>
          </p:cNvSpPr>
          <p:nvPr>
            <p:ph type="body" sz="quarter" idx="4294967295"/>
          </p:nvPr>
        </p:nvSpPr>
        <p:spPr>
          <a:xfrm>
            <a:off x="35496" y="980728"/>
            <a:ext cx="2592288" cy="3024336"/>
          </a:xfrm>
          <a:prstGeom prst="rect">
            <a:avLst/>
          </a:prstGeom>
        </p:spPr>
        <p:txBody>
          <a:bodyPr>
            <a:normAutofit lnSpcReduction="10000"/>
          </a:bodyPr>
          <a:lstStyle/>
          <a:p>
            <a:pPr>
              <a:defRPr sz="1800" b="1">
                <a:solidFill>
                  <a:srgbClr val="FF0000"/>
                </a:solidFill>
              </a:defRPr>
            </a:pPr>
            <a:r>
              <a:rPr sz="2000" dirty="0"/>
              <a:t>Korunma Önlemlerinin Alınmaması</a:t>
            </a:r>
          </a:p>
          <a:p>
            <a:pPr>
              <a:defRPr sz="1800" b="1"/>
            </a:pPr>
            <a:r>
              <a:rPr dirty="0"/>
              <a:t>Bilgisizlik</a:t>
            </a:r>
          </a:p>
          <a:p>
            <a:pPr>
              <a:defRPr sz="1800" b="1"/>
            </a:pPr>
            <a:r>
              <a:rPr dirty="0"/>
              <a:t>İhmal</a:t>
            </a:r>
          </a:p>
          <a:p>
            <a:pPr>
              <a:defRPr sz="1800" b="1"/>
            </a:pPr>
            <a:r>
              <a:rPr dirty="0"/>
              <a:t>Kazalar</a:t>
            </a:r>
          </a:p>
          <a:p>
            <a:pPr>
              <a:defRPr sz="1800" b="1"/>
            </a:pPr>
            <a:r>
              <a:rPr dirty="0"/>
              <a:t>Sıçrama</a:t>
            </a:r>
          </a:p>
          <a:p>
            <a:pPr>
              <a:defRPr sz="1800" b="1"/>
            </a:pPr>
            <a:r>
              <a:rPr dirty="0"/>
              <a:t>Sabotaj</a:t>
            </a:r>
          </a:p>
          <a:p>
            <a:pPr>
              <a:defRPr sz="1800" b="1"/>
            </a:pPr>
            <a:r>
              <a:rPr dirty="0"/>
              <a:t>Doğa olayları</a:t>
            </a:r>
          </a:p>
        </p:txBody>
      </p:sp>
      <p:sp>
        <p:nvSpPr>
          <p:cNvPr id="363" name="Shape 363"/>
          <p:cNvSpPr/>
          <p:nvPr/>
        </p:nvSpPr>
        <p:spPr>
          <a:xfrm>
            <a:off x="1979713" y="951623"/>
            <a:ext cx="7149950" cy="2739211"/>
          </a:xfrm>
          <a:prstGeom prst="rect">
            <a:avLst/>
          </a:prstGeom>
          <a:solidFill>
            <a:srgbClr val="FFFF00"/>
          </a:solidFill>
          <a:ln w="25400">
            <a:solidFill>
              <a:schemeClr val="accent2"/>
            </a:solidFill>
          </a:ln>
          <a:extLst>
            <a:ext uri="{C572A759-6A51-4108-AA02-DFA0A04FC94B}">
              <ma14:wrappingTextBoxFlag xmlns="" xmlns:ma14="http://schemas.microsoft.com/office/mac/drawingml/2011/main" val="1"/>
            </a:ext>
          </a:extLst>
        </p:spPr>
        <p:txBody>
          <a:bodyPr wrap="square" lIns="45719" rIns="45719">
            <a:spAutoFit/>
          </a:bodyPr>
          <a:lstStyle/>
          <a:p>
            <a:pPr algn="just">
              <a:spcBef>
                <a:spcPts val="600"/>
              </a:spcBef>
              <a:defRPr sz="1900" b="1">
                <a:latin typeface="Arial"/>
                <a:ea typeface="Arial"/>
                <a:cs typeface="Arial"/>
                <a:sym typeface="Arial"/>
              </a:defRPr>
            </a:pPr>
            <a:r>
              <a:rPr dirty="0"/>
              <a:t>En önemli yangın çıkış nedenidir. Yangın, elektrik kontağı, ısıtma sistemleri, LPG tüpleri, parlayıcı patlayıcı maddelerin yeterince korunmaya alınmamasından doğmaktadır.</a:t>
            </a:r>
          </a:p>
          <a:p>
            <a:pPr algn="just">
              <a:spcBef>
                <a:spcPts val="600"/>
              </a:spcBef>
              <a:buSzPct val="100000"/>
              <a:buChar char="•"/>
              <a:defRPr sz="1900" b="1">
                <a:latin typeface="Arial"/>
                <a:ea typeface="Arial"/>
                <a:cs typeface="Arial"/>
                <a:sym typeface="Arial"/>
              </a:defRPr>
            </a:pPr>
            <a:r>
              <a:rPr dirty="0"/>
              <a:t>Elektrik enerjisi aksamının teknik koşullara göre yapılması, </a:t>
            </a:r>
          </a:p>
          <a:p>
            <a:pPr algn="just">
              <a:spcBef>
                <a:spcPts val="600"/>
              </a:spcBef>
              <a:buSzPct val="100000"/>
              <a:buChar char="•"/>
              <a:defRPr sz="1900" b="1">
                <a:latin typeface="Arial"/>
                <a:ea typeface="Arial"/>
                <a:cs typeface="Arial"/>
                <a:sym typeface="Arial"/>
              </a:defRPr>
            </a:pPr>
            <a:r>
              <a:rPr dirty="0"/>
              <a:t>LPG tüplerinin doğru kullanılması, </a:t>
            </a:r>
          </a:p>
          <a:p>
            <a:pPr algn="just">
              <a:spcBef>
                <a:spcPts val="600"/>
              </a:spcBef>
              <a:buSzPct val="100000"/>
              <a:buChar char="•"/>
              <a:defRPr sz="1900" b="1">
                <a:latin typeface="Arial"/>
                <a:ea typeface="Arial"/>
                <a:cs typeface="Arial"/>
                <a:sym typeface="Arial"/>
              </a:defRPr>
            </a:pPr>
            <a:r>
              <a:rPr dirty="0"/>
              <a:t>Bacaların temizlenmesi ve </a:t>
            </a:r>
          </a:p>
          <a:p>
            <a:pPr algn="just">
              <a:spcBef>
                <a:spcPts val="600"/>
              </a:spcBef>
              <a:buSzPct val="100000"/>
              <a:buChar char="•"/>
              <a:defRPr sz="1900" b="1">
                <a:latin typeface="Arial"/>
                <a:ea typeface="Arial"/>
                <a:cs typeface="Arial"/>
                <a:sym typeface="Arial"/>
              </a:defRPr>
            </a:pPr>
            <a:r>
              <a:rPr dirty="0"/>
              <a:t>Parlayıcı patlayıcı maddeler için gerekli önlemlerin alınması halinde yangın afetinde büyük ölçüde azalma olacaktır.</a:t>
            </a:r>
          </a:p>
        </p:txBody>
      </p:sp>
      <p:pic>
        <p:nvPicPr>
          <p:cNvPr id="364" name="image.png"/>
          <p:cNvPicPr>
            <a:picLocks noChangeAspect="1"/>
          </p:cNvPicPr>
          <p:nvPr/>
        </p:nvPicPr>
        <p:blipFill>
          <a:blip r:embed="rId3">
            <a:extLst/>
          </a:blip>
          <a:stretch>
            <a:fillRect/>
          </a:stretch>
        </p:blipFill>
        <p:spPr>
          <a:xfrm>
            <a:off x="611561" y="4221088"/>
            <a:ext cx="2016224" cy="2109923"/>
          </a:xfrm>
          <a:prstGeom prst="rect">
            <a:avLst/>
          </a:prstGeom>
          <a:ln w="12700">
            <a:miter lim="400000"/>
          </a:ln>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38</a:t>
            </a:fld>
            <a:endParaRPr lang="tr-TR"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 name="Shape 367"/>
          <p:cNvSpPr>
            <a:spLocks noGrp="1"/>
          </p:cNvSpPr>
          <p:nvPr>
            <p:ph type="body" sz="quarter" idx="4294967295"/>
          </p:nvPr>
        </p:nvSpPr>
        <p:spPr>
          <a:xfrm>
            <a:off x="0" y="1052512"/>
            <a:ext cx="3167063" cy="3816351"/>
          </a:xfrm>
          <a:prstGeom prst="rect">
            <a:avLst/>
          </a:prstGeom>
        </p:spPr>
        <p:txBody>
          <a:bodyPr/>
          <a:lstStyle/>
          <a:p>
            <a:pPr>
              <a:spcBef>
                <a:spcPts val="1200"/>
              </a:spcBef>
              <a:defRPr sz="1800" b="1"/>
            </a:pPr>
            <a:r>
              <a:rPr dirty="0"/>
              <a:t>Korunma </a:t>
            </a:r>
            <a:r>
              <a:rPr dirty="0" smtClean="0"/>
              <a:t>Önlemle</a:t>
            </a:r>
            <a:r>
              <a:rPr lang="tr-TR" dirty="0" smtClean="0"/>
              <a:t>- </a:t>
            </a:r>
          </a:p>
          <a:p>
            <a:pPr marL="0" indent="0">
              <a:spcBef>
                <a:spcPts val="1200"/>
              </a:spcBef>
              <a:buNone/>
              <a:defRPr sz="1800" b="1"/>
            </a:pPr>
            <a:r>
              <a:rPr lang="tr-TR" dirty="0"/>
              <a:t> </a:t>
            </a:r>
            <a:r>
              <a:rPr lang="tr-TR" dirty="0" smtClean="0"/>
              <a:t>    </a:t>
            </a:r>
            <a:r>
              <a:rPr dirty="0" smtClean="0"/>
              <a:t>rinin </a:t>
            </a:r>
            <a:r>
              <a:rPr dirty="0"/>
              <a:t>Alınmaması</a:t>
            </a:r>
          </a:p>
          <a:p>
            <a:pPr>
              <a:spcBef>
                <a:spcPts val="1200"/>
              </a:spcBef>
              <a:defRPr sz="1800" b="1">
                <a:solidFill>
                  <a:srgbClr val="FF0000"/>
                </a:solidFill>
              </a:defRPr>
            </a:pPr>
            <a:r>
              <a:rPr sz="3200" dirty="0"/>
              <a:t>Bilgisizlik</a:t>
            </a:r>
          </a:p>
          <a:p>
            <a:pPr>
              <a:spcBef>
                <a:spcPts val="1200"/>
              </a:spcBef>
              <a:defRPr sz="1800" b="1"/>
            </a:pPr>
            <a:r>
              <a:rPr dirty="0"/>
              <a:t>İhmal</a:t>
            </a:r>
          </a:p>
          <a:p>
            <a:pPr>
              <a:spcBef>
                <a:spcPts val="1200"/>
              </a:spcBef>
              <a:defRPr sz="1800" b="1"/>
            </a:pPr>
            <a:r>
              <a:rPr dirty="0"/>
              <a:t>Kazalar</a:t>
            </a:r>
          </a:p>
          <a:p>
            <a:pPr>
              <a:spcBef>
                <a:spcPts val="1200"/>
              </a:spcBef>
              <a:defRPr sz="1800" b="1"/>
            </a:pPr>
            <a:r>
              <a:rPr dirty="0"/>
              <a:t>Sıçrama</a:t>
            </a:r>
          </a:p>
          <a:p>
            <a:pPr>
              <a:spcBef>
                <a:spcPts val="1200"/>
              </a:spcBef>
              <a:defRPr sz="1800" b="1"/>
            </a:pPr>
            <a:r>
              <a:rPr dirty="0"/>
              <a:t>Sabotaj</a:t>
            </a:r>
          </a:p>
          <a:p>
            <a:pPr>
              <a:spcBef>
                <a:spcPts val="1200"/>
              </a:spcBef>
              <a:defRPr sz="1800" b="1"/>
            </a:pPr>
            <a:r>
              <a:rPr dirty="0"/>
              <a:t>Doğa olayları</a:t>
            </a:r>
          </a:p>
        </p:txBody>
      </p:sp>
      <p:sp>
        <p:nvSpPr>
          <p:cNvPr id="368" name="Shape 368"/>
          <p:cNvSpPr/>
          <p:nvPr/>
        </p:nvSpPr>
        <p:spPr>
          <a:xfrm>
            <a:off x="2483768" y="1175162"/>
            <a:ext cx="6647582" cy="1846659"/>
          </a:xfrm>
          <a:prstGeom prst="rect">
            <a:avLst/>
          </a:prstGeom>
          <a:solidFill>
            <a:srgbClr val="FFC000"/>
          </a:solidFill>
          <a:ln w="25400">
            <a:solidFill>
              <a:schemeClr val="accent2"/>
            </a:solidFill>
          </a:ln>
          <a:extLst>
            <a:ext uri="{C572A759-6A51-4108-AA02-DFA0A04FC94B}">
              <ma14:wrappingTextBoxFlag xmlns="" xmlns:ma14="http://schemas.microsoft.com/office/mac/drawingml/2011/main" val="1"/>
            </a:ext>
          </a:extLst>
        </p:spPr>
        <p:txBody>
          <a:bodyPr wrap="square" lIns="45719" rIns="45719">
            <a:spAutoFit/>
          </a:bodyPr>
          <a:lstStyle/>
          <a:p>
            <a:pPr algn="just">
              <a:defRPr sz="1900" b="1"/>
            </a:pPr>
            <a:r>
              <a:rPr dirty="0"/>
              <a:t>Yangına karşı önlemlerin nasıl alınacağını bilmek gerekir.</a:t>
            </a:r>
          </a:p>
          <a:p>
            <a:pPr algn="just">
              <a:defRPr sz="1900" b="1"/>
            </a:pPr>
            <a:r>
              <a:rPr dirty="0"/>
              <a:t>Elektrikli aletlerin doğru kullanımını bilmemek, soba ve kalorifer sistemlerini yanlış yerleştirmek, tavan arasına ve çatıya kolay tutuşabilecek eşyalar koymak yangına davetiye çıkarır. </a:t>
            </a:r>
          </a:p>
        </p:txBody>
      </p:sp>
      <p:pic>
        <p:nvPicPr>
          <p:cNvPr id="369" name="image.png"/>
          <p:cNvPicPr>
            <a:picLocks/>
          </p:cNvPicPr>
          <p:nvPr/>
        </p:nvPicPr>
        <p:blipFill>
          <a:blip r:embed="rId2">
            <a:extLst/>
          </a:blip>
          <a:stretch>
            <a:fillRect/>
          </a:stretch>
        </p:blipFill>
        <p:spPr>
          <a:xfrm>
            <a:off x="2627784" y="3024504"/>
            <a:ext cx="6281888" cy="3644856"/>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39</a:t>
            </a:fld>
            <a:endParaRPr lang="tr-TR" dirty="0"/>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2" name="image.png"/>
          <p:cNvPicPr>
            <a:picLocks noChangeAspect="1"/>
          </p:cNvPicPr>
          <p:nvPr/>
        </p:nvPicPr>
        <p:blipFill>
          <a:blip r:embed="rId2">
            <a:extLst/>
          </a:blip>
          <a:stretch>
            <a:fillRect/>
          </a:stretch>
        </p:blipFill>
        <p:spPr>
          <a:xfrm>
            <a:off x="249237" y="-151036"/>
            <a:ext cx="8821738" cy="1347788"/>
          </a:xfrm>
          <a:prstGeom prst="rect">
            <a:avLst/>
          </a:prstGeom>
          <a:ln w="12700">
            <a:miter lim="400000"/>
          </a:ln>
        </p:spPr>
      </p:pic>
      <p:sp>
        <p:nvSpPr>
          <p:cNvPr id="233" name="Shape 233"/>
          <p:cNvSpPr/>
          <p:nvPr/>
        </p:nvSpPr>
        <p:spPr>
          <a:xfrm>
            <a:off x="251618" y="692696"/>
            <a:ext cx="8640764" cy="560153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300" b="1" i="1">
                <a:solidFill>
                  <a:srgbClr val="FF0000"/>
                </a:solidFill>
              </a:defRPr>
            </a:pPr>
            <a:endParaRPr lang="tr-TR" dirty="0" smtClean="0"/>
          </a:p>
          <a:p>
            <a:pPr algn="ctr">
              <a:defRPr sz="2300" b="1" i="1">
                <a:solidFill>
                  <a:srgbClr val="FF0000"/>
                </a:solidFill>
              </a:defRPr>
            </a:pPr>
            <a:r>
              <a:rPr dirty="0" smtClean="0"/>
              <a:t>YANGIN </a:t>
            </a:r>
            <a:r>
              <a:rPr dirty="0"/>
              <a:t>EĞİTİMLERİNE YASAL DAYANAK</a:t>
            </a:r>
          </a:p>
          <a:p>
            <a:pPr algn="just">
              <a:defRPr sz="2300"/>
            </a:pPr>
            <a:r>
              <a:rPr dirty="0"/>
              <a:t>	</a:t>
            </a:r>
            <a:r>
              <a:rPr sz="2400" dirty="0"/>
              <a:t> </a:t>
            </a:r>
            <a:r>
              <a:rPr sz="2600" dirty="0"/>
              <a:t>30.06.2012 tarihinde yayımlanan ve 1 Ocak 2013 tarihinde yürürlüğe giren “</a:t>
            </a:r>
            <a:r>
              <a:rPr sz="2600" b="1" dirty="0"/>
              <a:t>6331 sayılı İş Sağlığı ve Güvenliği  Kanununun”</a:t>
            </a:r>
            <a:r>
              <a:rPr sz="2600" dirty="0"/>
              <a:t> 11. maddesi c bendi </a:t>
            </a:r>
            <a:r>
              <a:rPr sz="2600" b="1" i="1" dirty="0">
                <a:solidFill>
                  <a:srgbClr val="08684E"/>
                </a:solidFill>
              </a:rPr>
              <a:t>‘‘Acil durumlarla mücadele için işyerinin büyüklüğü ve taşıdığı özel tehlikeler, yapılan işin niteliği, çalışan sayısı ile işyerinde bulunan diğer kişileri dikkate alarak; </a:t>
            </a:r>
            <a:r>
              <a:rPr sz="2600" b="1" i="1" dirty="0">
                <a:solidFill>
                  <a:srgbClr val="C00000"/>
                </a:solidFill>
              </a:rPr>
              <a:t>önleme, koruma, tahliye, yangınla mücadele, ilk yardım ve benzeri konularda uygun donanıma sahip ve bu konularda eğitimli </a:t>
            </a:r>
            <a:r>
              <a:rPr sz="2600" b="1" i="1" dirty="0">
                <a:solidFill>
                  <a:schemeClr val="accent6">
                    <a:lumMod val="75000"/>
                  </a:schemeClr>
                </a:solidFill>
              </a:rPr>
              <a:t>yeterli sayıda </a:t>
            </a:r>
            <a:r>
              <a:rPr sz="2600" b="1" i="1" dirty="0">
                <a:solidFill>
                  <a:srgbClr val="08684E"/>
                </a:solidFill>
              </a:rPr>
              <a:t>kişiyi görevlendirir, araç ve gereçleri sağlayarak </a:t>
            </a:r>
            <a:r>
              <a:rPr sz="2600" b="1" i="1" dirty="0">
                <a:solidFill>
                  <a:schemeClr val="accent6">
                    <a:lumMod val="75000"/>
                  </a:schemeClr>
                </a:solidFill>
              </a:rPr>
              <a:t>eğitim ve tatbikatları yaptırır</a:t>
            </a:r>
            <a:r>
              <a:rPr sz="2600" b="1" i="1" dirty="0">
                <a:solidFill>
                  <a:srgbClr val="08684E"/>
                </a:solidFill>
              </a:rPr>
              <a:t> ve ekiplerin </a:t>
            </a:r>
            <a:r>
              <a:rPr sz="2600" b="1" i="1" dirty="0">
                <a:solidFill>
                  <a:schemeClr val="accent6">
                    <a:lumMod val="75000"/>
                  </a:schemeClr>
                </a:solidFill>
              </a:rPr>
              <a:t>her zaman hazır </a:t>
            </a:r>
            <a:r>
              <a:rPr sz="2600" b="1" i="1" dirty="0">
                <a:solidFill>
                  <a:srgbClr val="08684E"/>
                </a:solidFill>
              </a:rPr>
              <a:t>bulunmalarını sağlar”</a:t>
            </a:r>
            <a:r>
              <a:rPr sz="2600" b="1" dirty="0"/>
              <a:t> </a:t>
            </a:r>
            <a:r>
              <a:rPr sz="2600" dirty="0"/>
              <a:t>denilmektedir. </a:t>
            </a:r>
          </a:p>
        </p:txBody>
      </p:sp>
      <p:sp>
        <p:nvSpPr>
          <p:cNvPr id="6" name="Shape 204"/>
          <p:cNvSpPr/>
          <p:nvPr/>
        </p:nvSpPr>
        <p:spPr>
          <a:xfrm>
            <a:off x="0" y="6485274"/>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Shape 372"/>
          <p:cNvSpPr>
            <a:spLocks noGrp="1"/>
          </p:cNvSpPr>
          <p:nvPr>
            <p:ph type="body" sz="quarter" idx="4294967295"/>
          </p:nvPr>
        </p:nvSpPr>
        <p:spPr>
          <a:xfrm>
            <a:off x="0" y="1071562"/>
            <a:ext cx="2746375" cy="3797301"/>
          </a:xfrm>
          <a:prstGeom prst="rect">
            <a:avLst/>
          </a:prstGeom>
        </p:spPr>
        <p:txBody>
          <a:bodyPr/>
          <a:lstStyle/>
          <a:p>
            <a:pPr>
              <a:defRPr sz="1800" b="1"/>
            </a:pPr>
            <a:r>
              <a:rPr dirty="0"/>
              <a:t>Korunma Önlemlerinin Alınmaması</a:t>
            </a:r>
          </a:p>
          <a:p>
            <a:pPr>
              <a:defRPr sz="1800" b="1"/>
            </a:pPr>
            <a:r>
              <a:rPr dirty="0"/>
              <a:t>Bilgisizlik</a:t>
            </a:r>
          </a:p>
          <a:p>
            <a:pPr>
              <a:defRPr sz="1800" b="1">
                <a:solidFill>
                  <a:srgbClr val="FF0000"/>
                </a:solidFill>
              </a:defRPr>
            </a:pPr>
            <a:r>
              <a:rPr sz="3200" dirty="0"/>
              <a:t>İhmal</a:t>
            </a:r>
          </a:p>
          <a:p>
            <a:pPr>
              <a:defRPr sz="1800" b="1"/>
            </a:pPr>
            <a:r>
              <a:rPr dirty="0"/>
              <a:t>Kazalar</a:t>
            </a:r>
          </a:p>
          <a:p>
            <a:pPr>
              <a:defRPr sz="1800" b="1"/>
            </a:pPr>
            <a:r>
              <a:rPr dirty="0"/>
              <a:t>Sıçrama</a:t>
            </a:r>
          </a:p>
          <a:p>
            <a:pPr>
              <a:defRPr sz="1800" b="1"/>
            </a:pPr>
            <a:r>
              <a:rPr dirty="0"/>
              <a:t>Sabotaj</a:t>
            </a:r>
          </a:p>
          <a:p>
            <a:pPr>
              <a:defRPr sz="1800" b="1"/>
            </a:pPr>
            <a:r>
              <a:rPr dirty="0"/>
              <a:t>Doğa olayları</a:t>
            </a:r>
          </a:p>
        </p:txBody>
      </p:sp>
      <p:sp>
        <p:nvSpPr>
          <p:cNvPr id="373" name="Shape 373"/>
          <p:cNvSpPr/>
          <p:nvPr/>
        </p:nvSpPr>
        <p:spPr>
          <a:xfrm>
            <a:off x="3021806" y="1071562"/>
            <a:ext cx="6053734" cy="1631216"/>
          </a:xfrm>
          <a:prstGeom prst="rect">
            <a:avLst/>
          </a:prstGeom>
          <a:solidFill>
            <a:srgbClr val="FFC000"/>
          </a:solidFill>
          <a:ln w="25400">
            <a:solidFill>
              <a:schemeClr val="accent2"/>
            </a:solidFill>
          </a:ln>
          <a:extLst>
            <a:ext uri="{C572A759-6A51-4108-AA02-DFA0A04FC94B}">
              <ma14:wrappingTextBoxFlag xmlns="" xmlns:ma14="http://schemas.microsoft.com/office/mac/drawingml/2011/main" val="1"/>
            </a:ext>
          </a:extLst>
        </p:spPr>
        <p:txBody>
          <a:bodyPr lIns="45719" rIns="45719">
            <a:spAutoFit/>
          </a:bodyPr>
          <a:lstStyle/>
          <a:p>
            <a:pPr algn="ctr">
              <a:spcBef>
                <a:spcPts val="600"/>
              </a:spcBef>
              <a:defRPr sz="1900" b="1">
                <a:solidFill>
                  <a:schemeClr val="accent1">
                    <a:lumOff val="-8352"/>
                  </a:schemeClr>
                </a:solidFill>
              </a:defRPr>
            </a:pPr>
            <a:r>
              <a:rPr dirty="0"/>
              <a:t>Yangın konusunda bilgili olmak yetmez.</a:t>
            </a:r>
          </a:p>
          <a:p>
            <a:pPr algn="just">
              <a:spcBef>
                <a:spcPts val="600"/>
              </a:spcBef>
              <a:defRPr sz="1900" b="1"/>
            </a:pPr>
            <a:r>
              <a:rPr dirty="0"/>
              <a:t>Söndürülmeden atılan bir kibrit veya sigara izmariti, kapamayı unuttuğumuz LPG tüpü, ateşi söndürülmemiş ocak, fişi prizde unutulan her ütü ihmalinden büyük yangınlar çıkabilir.</a:t>
            </a:r>
          </a:p>
        </p:txBody>
      </p:sp>
      <p:pic>
        <p:nvPicPr>
          <p:cNvPr id="374" name="image.png"/>
          <p:cNvPicPr>
            <a:picLocks/>
          </p:cNvPicPr>
          <p:nvPr/>
        </p:nvPicPr>
        <p:blipFill>
          <a:blip r:embed="rId2">
            <a:extLst/>
          </a:blip>
          <a:stretch>
            <a:fillRect/>
          </a:stretch>
        </p:blipFill>
        <p:spPr>
          <a:xfrm>
            <a:off x="3025775" y="2902902"/>
            <a:ext cx="6037263" cy="3335339"/>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40</a:t>
            </a:fld>
            <a:endParaRPr lang="tr-TR" dirty="0"/>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 name="Shape 377"/>
          <p:cNvSpPr>
            <a:spLocks noGrp="1"/>
          </p:cNvSpPr>
          <p:nvPr>
            <p:ph type="body" sz="quarter" idx="4294967295"/>
          </p:nvPr>
        </p:nvSpPr>
        <p:spPr>
          <a:xfrm>
            <a:off x="0" y="1071562"/>
            <a:ext cx="2314575" cy="3725863"/>
          </a:xfrm>
          <a:prstGeom prst="rect">
            <a:avLst/>
          </a:prstGeom>
        </p:spPr>
        <p:txBody>
          <a:bodyPr/>
          <a:lstStyle/>
          <a:p>
            <a:pPr>
              <a:defRPr sz="1800" b="1"/>
            </a:pPr>
            <a:r>
              <a:rPr dirty="0"/>
              <a:t>Korunma Önlemlerinin Alınmaması</a:t>
            </a:r>
          </a:p>
          <a:p>
            <a:pPr>
              <a:defRPr sz="1800" b="1"/>
            </a:pPr>
            <a:r>
              <a:rPr dirty="0"/>
              <a:t>Bilgisizlik</a:t>
            </a:r>
          </a:p>
          <a:p>
            <a:pPr>
              <a:defRPr sz="1800" b="1"/>
            </a:pPr>
            <a:r>
              <a:rPr dirty="0"/>
              <a:t>İhmal</a:t>
            </a:r>
          </a:p>
          <a:p>
            <a:pPr>
              <a:defRPr sz="1800" b="1">
                <a:solidFill>
                  <a:srgbClr val="FF0000"/>
                </a:solidFill>
              </a:defRPr>
            </a:pPr>
            <a:r>
              <a:rPr sz="3200" dirty="0"/>
              <a:t>Kazalar</a:t>
            </a:r>
          </a:p>
          <a:p>
            <a:pPr>
              <a:defRPr sz="1800" b="1"/>
            </a:pPr>
            <a:r>
              <a:rPr dirty="0"/>
              <a:t>Sıçrama</a:t>
            </a:r>
          </a:p>
          <a:p>
            <a:pPr>
              <a:defRPr sz="1800" b="1"/>
            </a:pPr>
            <a:r>
              <a:rPr dirty="0"/>
              <a:t>Sabotaj</a:t>
            </a:r>
          </a:p>
          <a:p>
            <a:pPr>
              <a:defRPr sz="1800" b="1"/>
            </a:pPr>
            <a:r>
              <a:rPr dirty="0"/>
              <a:t>Doğa olayları</a:t>
            </a:r>
          </a:p>
        </p:txBody>
      </p:sp>
      <p:sp>
        <p:nvSpPr>
          <p:cNvPr id="378" name="Shape 378"/>
          <p:cNvSpPr/>
          <p:nvPr/>
        </p:nvSpPr>
        <p:spPr>
          <a:xfrm>
            <a:off x="2267744" y="1461150"/>
            <a:ext cx="6876256" cy="1092607"/>
          </a:xfrm>
          <a:prstGeom prst="rect">
            <a:avLst/>
          </a:prstGeom>
          <a:solidFill>
            <a:srgbClr val="FFC000"/>
          </a:solidFill>
          <a:ln w="25400">
            <a:solidFill>
              <a:schemeClr val="accent2"/>
            </a:solidFill>
          </a:ln>
          <a:extLst>
            <a:ext uri="{C572A759-6A51-4108-AA02-DFA0A04FC94B}">
              <ma14:wrappingTextBoxFlag xmlns="" xmlns:ma14="http://schemas.microsoft.com/office/mac/drawingml/2011/main" val="1"/>
            </a:ext>
          </a:extLst>
        </p:spPr>
        <p:txBody>
          <a:bodyPr wrap="square" lIns="45719" rIns="45719">
            <a:spAutoFit/>
          </a:bodyPr>
          <a:lstStyle/>
          <a:p>
            <a:pPr algn="just">
              <a:spcBef>
                <a:spcPts val="600"/>
              </a:spcBef>
              <a:defRPr sz="2000" b="1"/>
            </a:pPr>
            <a:r>
              <a:rPr dirty="0"/>
              <a:t>İstem dışı olayların bazılarından yangın çıkabilir. </a:t>
            </a:r>
          </a:p>
          <a:p>
            <a:pPr algn="just">
              <a:spcBef>
                <a:spcPts val="600"/>
              </a:spcBef>
              <a:defRPr sz="2000" b="1"/>
            </a:pPr>
            <a:r>
              <a:rPr dirty="0"/>
              <a:t>Yangın konusunda yeterli bilgilenmek bu tür olaylarda nasıl hareket etmemize yardımcı olur. </a:t>
            </a:r>
          </a:p>
        </p:txBody>
      </p:sp>
      <p:pic>
        <p:nvPicPr>
          <p:cNvPr id="379" name="image.png"/>
          <p:cNvPicPr>
            <a:picLocks/>
          </p:cNvPicPr>
          <p:nvPr/>
        </p:nvPicPr>
        <p:blipFill>
          <a:blip r:embed="rId2">
            <a:extLst/>
          </a:blip>
          <a:stretch>
            <a:fillRect/>
          </a:stretch>
        </p:blipFill>
        <p:spPr>
          <a:xfrm>
            <a:off x="2267744" y="2672631"/>
            <a:ext cx="6679405" cy="3812305"/>
          </a:xfrm>
          <a:prstGeom prst="rect">
            <a:avLst/>
          </a:prstGeom>
          <a:ln w="12700">
            <a:miter lim="400000"/>
          </a:ln>
        </p:spPr>
      </p:pic>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41</a:t>
            </a:fld>
            <a:endParaRPr lang="tr-TR" dirty="0"/>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Dikdörtgen"/>
          <p:cNvSpPr/>
          <p:nvPr/>
        </p:nvSpPr>
        <p:spPr>
          <a:xfrm>
            <a:off x="3286116" y="785794"/>
            <a:ext cx="2857520" cy="830997"/>
          </a:xfrm>
          <a:prstGeom prst="rect">
            <a:avLst/>
          </a:prstGeom>
        </p:spPr>
        <p:txBody>
          <a:bodyPr wrap="square">
            <a:spAutoFit/>
          </a:bodyPr>
          <a:lstStyle/>
          <a:p>
            <a:pPr algn="ctr"/>
            <a:r>
              <a:rPr lang="tr-TR" sz="4800" b="1" kern="10" dirty="0" smtClean="0">
                <a:ln w="9525">
                  <a:noFill/>
                  <a:round/>
                  <a:headEnd/>
                  <a:tailEnd/>
                </a:ln>
                <a:solidFill>
                  <a:srgbClr val="0000FF"/>
                </a:solidFill>
                <a:effectLst>
                  <a:outerShdw dist="35921" dir="2700000" algn="ctr" rotWithShape="0">
                    <a:srgbClr val="C0C0C0"/>
                  </a:outerShdw>
                </a:effectLst>
                <a:latin typeface="Times New Roman"/>
                <a:cs typeface="Times New Roman"/>
              </a:rPr>
              <a:t>Kazalar</a:t>
            </a:r>
            <a:endParaRPr lang="tr-TR" sz="4800" b="1" kern="10" dirty="0">
              <a:ln w="9525">
                <a:noFill/>
                <a:round/>
                <a:headEnd/>
                <a:tailEnd/>
              </a:ln>
              <a:solidFill>
                <a:srgbClr val="0000FF"/>
              </a:solidFill>
              <a:effectLst>
                <a:outerShdw dist="35921" dir="2700000" algn="ctr" rotWithShape="0">
                  <a:srgbClr val="C0C0C0"/>
                </a:outerShdw>
              </a:effectLst>
              <a:latin typeface="Times New Roman"/>
              <a:cs typeface="Times New Roman"/>
            </a:endParaRPr>
          </a:p>
        </p:txBody>
      </p:sp>
      <p:sp>
        <p:nvSpPr>
          <p:cNvPr id="3" name="6 Dikdörtgen"/>
          <p:cNvSpPr/>
          <p:nvPr/>
        </p:nvSpPr>
        <p:spPr>
          <a:xfrm>
            <a:off x="1214414" y="1714488"/>
            <a:ext cx="700092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smtClean="0">
                <a:ln>
                  <a:noFill/>
                </a:ln>
                <a:solidFill>
                  <a:sysClr val="windowText" lastClr="000000"/>
                </a:solidFill>
                <a:effectLst/>
                <a:uLnTx/>
                <a:uFillTx/>
                <a:latin typeface="Times New Roman" pitchFamily="18" charset="0"/>
              </a:rPr>
              <a:t>Araç ve İş kazalarında yangın oluşturacak nedenler bulunmaktadır</a:t>
            </a:r>
            <a:endParaRPr kumimoji="0" lang="tr-TR" sz="1800" b="0" i="0" u="none" strike="noStrike" kern="0" cap="none" spc="0" normalizeH="0" baseline="0" noProof="0" dirty="0">
              <a:ln>
                <a:noFill/>
              </a:ln>
              <a:solidFill>
                <a:sysClr val="windowText" lastClr="000000"/>
              </a:solidFill>
              <a:effectLst/>
              <a:uLnTx/>
              <a:uFillTx/>
            </a:endParaRPr>
          </a:p>
        </p:txBody>
      </p:sp>
      <p:pic>
        <p:nvPicPr>
          <p:cNvPr id="4" name="Picture 6" descr="DSCF2259"/>
          <p:cNvPicPr>
            <a:picLocks noChangeAspect="1" noChangeArrowheads="1"/>
          </p:cNvPicPr>
          <p:nvPr/>
        </p:nvPicPr>
        <p:blipFill>
          <a:blip r:embed="rId2" cstate="print"/>
          <a:srcRect/>
          <a:stretch>
            <a:fillRect/>
          </a:stretch>
        </p:blipFill>
        <p:spPr bwMode="auto">
          <a:xfrm>
            <a:off x="395288" y="2214554"/>
            <a:ext cx="3529012" cy="2071702"/>
          </a:xfrm>
          <a:prstGeom prst="rect">
            <a:avLst/>
          </a:prstGeom>
          <a:noFill/>
        </p:spPr>
      </p:pic>
      <p:pic>
        <p:nvPicPr>
          <p:cNvPr id="5" name="Picture 9" descr="INGDMYFS0800"/>
          <p:cNvPicPr>
            <a:picLocks noChangeAspect="1" noChangeArrowheads="1"/>
          </p:cNvPicPr>
          <p:nvPr/>
        </p:nvPicPr>
        <p:blipFill>
          <a:blip r:embed="rId3" cstate="print"/>
          <a:srcRect/>
          <a:stretch>
            <a:fillRect/>
          </a:stretch>
        </p:blipFill>
        <p:spPr bwMode="auto">
          <a:xfrm>
            <a:off x="4859338" y="2214554"/>
            <a:ext cx="3744912" cy="2071702"/>
          </a:xfrm>
          <a:prstGeom prst="rect">
            <a:avLst/>
          </a:prstGeom>
          <a:noFill/>
        </p:spPr>
      </p:pic>
      <p:pic>
        <p:nvPicPr>
          <p:cNvPr id="6" name="Picture 2" descr="G:\askeriye\ilgili videolar\Resim11.jpg">
            <a:hlinkClick r:id="rId4" action="ppaction://hlinkfile"/>
          </p:cNvPr>
          <p:cNvPicPr>
            <a:picLocks noChangeAspect="1" noChangeArrowheads="1"/>
          </p:cNvPicPr>
          <p:nvPr/>
        </p:nvPicPr>
        <p:blipFill>
          <a:blip r:embed="rId5" cstate="print"/>
          <a:srcRect/>
          <a:stretch>
            <a:fillRect/>
          </a:stretch>
        </p:blipFill>
        <p:spPr bwMode="auto">
          <a:xfrm>
            <a:off x="2699792" y="4500570"/>
            <a:ext cx="3681413" cy="1928826"/>
          </a:xfrm>
          <a:prstGeom prst="rect">
            <a:avLst/>
          </a:prstGeom>
          <a:noFill/>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9" name="Slayt Numarası Yer Tutucusu 8"/>
          <p:cNvSpPr>
            <a:spLocks noGrp="1"/>
          </p:cNvSpPr>
          <p:nvPr>
            <p:ph type="sldNum" sz="quarter" idx="2"/>
          </p:nvPr>
        </p:nvSpPr>
        <p:spPr/>
        <p:txBody>
          <a:bodyPr/>
          <a:lstStyle/>
          <a:p>
            <a:fld id="{86CB4B4D-7CA3-9044-876B-883B54F8677D}" type="slidenum">
              <a:rPr lang="tr-TR" smtClean="0"/>
              <a:t>42</a:t>
            </a:fld>
            <a:endParaRPr lang="tr-TR" dirty="0"/>
          </a:p>
        </p:txBody>
      </p:sp>
    </p:spTree>
    <p:extLst>
      <p:ext uri="{BB962C8B-B14F-4D97-AF65-F5344CB8AC3E}">
        <p14:creationId xmlns:p14="http://schemas.microsoft.com/office/powerpoint/2010/main" val="180578688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2" name="Shape 382"/>
          <p:cNvSpPr>
            <a:spLocks noGrp="1"/>
          </p:cNvSpPr>
          <p:nvPr>
            <p:ph type="body" sz="quarter" idx="4294967295"/>
          </p:nvPr>
        </p:nvSpPr>
        <p:spPr>
          <a:xfrm>
            <a:off x="0" y="1071562"/>
            <a:ext cx="2314575" cy="3725863"/>
          </a:xfrm>
          <a:prstGeom prst="rect">
            <a:avLst/>
          </a:prstGeom>
        </p:spPr>
        <p:txBody>
          <a:bodyPr/>
          <a:lstStyle/>
          <a:p>
            <a:pPr>
              <a:defRPr sz="1800" b="1"/>
            </a:pPr>
            <a:r>
              <a:rPr dirty="0"/>
              <a:t>Korunma Önlemlerinin Alınmaması</a:t>
            </a:r>
          </a:p>
          <a:p>
            <a:pPr>
              <a:defRPr sz="1800" b="1"/>
            </a:pPr>
            <a:r>
              <a:rPr dirty="0"/>
              <a:t>Bilgisizlik</a:t>
            </a:r>
          </a:p>
          <a:p>
            <a:pPr>
              <a:defRPr sz="1800" b="1"/>
            </a:pPr>
            <a:r>
              <a:rPr dirty="0"/>
              <a:t>İhmal</a:t>
            </a:r>
          </a:p>
          <a:p>
            <a:pPr>
              <a:defRPr sz="1800" b="1"/>
            </a:pPr>
            <a:r>
              <a:rPr dirty="0"/>
              <a:t>Kazalar</a:t>
            </a:r>
          </a:p>
          <a:p>
            <a:pPr>
              <a:defRPr sz="1800" b="1">
                <a:solidFill>
                  <a:srgbClr val="FF0000"/>
                </a:solidFill>
              </a:defRPr>
            </a:pPr>
            <a:r>
              <a:rPr sz="3600" dirty="0"/>
              <a:t>Sıçrama</a:t>
            </a:r>
          </a:p>
          <a:p>
            <a:pPr>
              <a:defRPr sz="1800" b="1"/>
            </a:pPr>
            <a:r>
              <a:rPr dirty="0"/>
              <a:t>Sabotaj</a:t>
            </a:r>
          </a:p>
          <a:p>
            <a:pPr>
              <a:defRPr sz="1800" b="1"/>
            </a:pPr>
            <a:r>
              <a:rPr dirty="0"/>
              <a:t>Doğa olayları</a:t>
            </a:r>
          </a:p>
        </p:txBody>
      </p:sp>
      <p:sp>
        <p:nvSpPr>
          <p:cNvPr id="383" name="Shape 383"/>
          <p:cNvSpPr/>
          <p:nvPr/>
        </p:nvSpPr>
        <p:spPr>
          <a:xfrm>
            <a:off x="2684462" y="484822"/>
            <a:ext cx="6396435" cy="1631216"/>
          </a:xfrm>
          <a:prstGeom prst="rect">
            <a:avLst/>
          </a:prstGeom>
          <a:solidFill>
            <a:srgbClr val="FFC000"/>
          </a:solidFill>
          <a:ln w="25400">
            <a:solidFill>
              <a:schemeClr val="accent2"/>
            </a:solidFill>
          </a:ln>
          <a:extLst>
            <a:ext uri="{C572A759-6A51-4108-AA02-DFA0A04FC94B}">
              <ma14:wrappingTextBoxFlag xmlns="" xmlns:ma14="http://schemas.microsoft.com/office/mac/drawingml/2011/main" val="1"/>
            </a:ext>
          </a:extLst>
        </p:spPr>
        <p:txBody>
          <a:bodyPr lIns="45719" rIns="45719">
            <a:spAutoFit/>
          </a:bodyPr>
          <a:lstStyle>
            <a:lvl1pPr algn="just">
              <a:defRPr sz="2500" b="1"/>
            </a:lvl1pPr>
          </a:lstStyle>
          <a:p>
            <a:r>
              <a:rPr dirty="0"/>
              <a:t>Kontrol altındaki bir ateşin, ihmal veya bilgisizlik sonucu yayılarak veya parlayıp-patlayarak sıçraması her zaman mümkündür.</a:t>
            </a:r>
          </a:p>
        </p:txBody>
      </p:sp>
      <p:pic>
        <p:nvPicPr>
          <p:cNvPr id="384" name="image.jpg"/>
          <p:cNvPicPr>
            <a:picLocks/>
          </p:cNvPicPr>
          <p:nvPr/>
        </p:nvPicPr>
        <p:blipFill>
          <a:blip r:embed="rId2">
            <a:extLst/>
          </a:blip>
          <a:stretch>
            <a:fillRect/>
          </a:stretch>
        </p:blipFill>
        <p:spPr>
          <a:xfrm>
            <a:off x="2659062" y="2338387"/>
            <a:ext cx="6402388" cy="2854326"/>
          </a:xfrm>
          <a:prstGeom prst="rect">
            <a:avLst/>
          </a:prstGeom>
          <a:ln w="12700">
            <a:miter lim="400000"/>
          </a:ln>
        </p:spPr>
      </p:pic>
      <p:sp>
        <p:nvSpPr>
          <p:cNvPr id="385" name="Shape 385"/>
          <p:cNvSpPr/>
          <p:nvPr/>
        </p:nvSpPr>
        <p:spPr>
          <a:xfrm>
            <a:off x="2647949" y="5272404"/>
            <a:ext cx="6376989" cy="969496"/>
          </a:xfrm>
          <a:prstGeom prst="rect">
            <a:avLst/>
          </a:prstGeom>
          <a:solidFill>
            <a:srgbClr val="FFFFFF"/>
          </a:solidFill>
          <a:ln w="25400">
            <a:solidFill>
              <a:srgbClr val="A5C249"/>
            </a:solidFill>
          </a:ln>
          <a:extLst>
            <a:ext uri="{C572A759-6A51-4108-AA02-DFA0A04FC94B}">
              <ma14:wrappingTextBoxFlag xmlns="" xmlns:ma14="http://schemas.microsoft.com/office/mac/drawingml/2011/main" val="1"/>
            </a:ext>
          </a:extLst>
        </p:spPr>
        <p:txBody>
          <a:bodyPr lIns="45719" rIns="45719">
            <a:spAutoFit/>
          </a:bodyPr>
          <a:lstStyle>
            <a:lvl1pPr>
              <a:defRPr sz="1900" b="1"/>
            </a:lvl1pPr>
          </a:lstStyle>
          <a:p>
            <a:r>
              <a:rPr dirty="0"/>
              <a:t>Kütahya'da park halindeki LPG'li bir otomobil, yanındaki çöp konteynerindeki yangın sonucu alev aldı. Yanan otomobil kullanılmaz hale geldi.</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43</a:t>
            </a:fld>
            <a:endParaRPr lang="tr-TR" dirty="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8" name="Shape 388"/>
          <p:cNvSpPr>
            <a:spLocks noGrp="1"/>
          </p:cNvSpPr>
          <p:nvPr>
            <p:ph type="body" sz="quarter" idx="4294967295"/>
          </p:nvPr>
        </p:nvSpPr>
        <p:spPr>
          <a:xfrm>
            <a:off x="2123728" y="1340768"/>
            <a:ext cx="5616624" cy="3581401"/>
          </a:xfrm>
          <a:prstGeom prst="rect">
            <a:avLst/>
          </a:prstGeom>
        </p:spPr>
        <p:txBody>
          <a:bodyPr/>
          <a:lstStyle/>
          <a:p>
            <a:pPr>
              <a:defRPr sz="1800" b="1"/>
            </a:pPr>
            <a:r>
              <a:rPr dirty="0"/>
              <a:t>Korunma Önlemlerinin Alınmaması</a:t>
            </a:r>
          </a:p>
          <a:p>
            <a:pPr>
              <a:defRPr sz="1800" b="1"/>
            </a:pPr>
            <a:r>
              <a:rPr dirty="0"/>
              <a:t>Bilgisizlik</a:t>
            </a:r>
          </a:p>
          <a:p>
            <a:pPr>
              <a:defRPr sz="1800" b="1"/>
            </a:pPr>
            <a:r>
              <a:rPr dirty="0"/>
              <a:t>İhmal</a:t>
            </a:r>
          </a:p>
          <a:p>
            <a:pPr>
              <a:defRPr sz="1800" b="1"/>
            </a:pPr>
            <a:r>
              <a:rPr dirty="0"/>
              <a:t>Kazalar</a:t>
            </a:r>
          </a:p>
          <a:p>
            <a:pPr>
              <a:defRPr sz="1800" b="1"/>
            </a:pPr>
            <a:r>
              <a:rPr dirty="0"/>
              <a:t>Sıçrama</a:t>
            </a:r>
          </a:p>
          <a:p>
            <a:pPr>
              <a:defRPr sz="1800" b="1">
                <a:solidFill>
                  <a:srgbClr val="FF0000"/>
                </a:solidFill>
              </a:defRPr>
            </a:pPr>
            <a:r>
              <a:rPr sz="3200" dirty="0"/>
              <a:t>Sabotaj</a:t>
            </a:r>
          </a:p>
          <a:p>
            <a:pPr>
              <a:defRPr sz="1800" b="1"/>
            </a:pPr>
            <a:r>
              <a:rPr dirty="0"/>
              <a:t>Doğa olayları</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44</a:t>
            </a:fld>
            <a:endParaRPr lang="tr-TR" dirty="0"/>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 name="Shape 394"/>
          <p:cNvSpPr>
            <a:spLocks noGrp="1"/>
          </p:cNvSpPr>
          <p:nvPr>
            <p:ph type="body" sz="quarter" idx="4294967295"/>
          </p:nvPr>
        </p:nvSpPr>
        <p:spPr>
          <a:xfrm>
            <a:off x="-46831" y="1071562"/>
            <a:ext cx="2314575" cy="3365501"/>
          </a:xfrm>
          <a:prstGeom prst="rect">
            <a:avLst/>
          </a:prstGeom>
        </p:spPr>
        <p:txBody>
          <a:bodyPr>
            <a:normAutofit/>
          </a:bodyPr>
          <a:lstStyle/>
          <a:p>
            <a:pPr>
              <a:defRPr sz="1800" b="1"/>
            </a:pPr>
            <a:r>
              <a:rPr dirty="0"/>
              <a:t>Korunma Önlemlerinin Alınmaması</a:t>
            </a:r>
          </a:p>
          <a:p>
            <a:pPr>
              <a:defRPr sz="1800" b="1"/>
            </a:pPr>
            <a:r>
              <a:rPr dirty="0"/>
              <a:t>Bilgisizlik</a:t>
            </a:r>
          </a:p>
          <a:p>
            <a:pPr>
              <a:defRPr sz="1800" b="1"/>
            </a:pPr>
            <a:r>
              <a:rPr dirty="0"/>
              <a:t>İhmal</a:t>
            </a:r>
          </a:p>
          <a:p>
            <a:pPr>
              <a:defRPr sz="1800" b="1"/>
            </a:pPr>
            <a:r>
              <a:rPr dirty="0"/>
              <a:t>Kazalar</a:t>
            </a:r>
          </a:p>
          <a:p>
            <a:pPr>
              <a:defRPr sz="1800" b="1"/>
            </a:pPr>
            <a:r>
              <a:rPr dirty="0"/>
              <a:t>Sıçrama</a:t>
            </a:r>
          </a:p>
          <a:p>
            <a:pPr>
              <a:defRPr sz="1800" b="1"/>
            </a:pPr>
            <a:r>
              <a:rPr dirty="0"/>
              <a:t>Sabotaj</a:t>
            </a:r>
          </a:p>
          <a:p>
            <a:pPr>
              <a:defRPr sz="1800" b="1">
                <a:solidFill>
                  <a:srgbClr val="FF0000"/>
                </a:solidFill>
              </a:defRPr>
            </a:pPr>
            <a:r>
              <a:rPr sz="2400" dirty="0"/>
              <a:t>Doğa olayları</a:t>
            </a:r>
          </a:p>
        </p:txBody>
      </p:sp>
      <p:sp>
        <p:nvSpPr>
          <p:cNvPr id="395" name="Shape 395"/>
          <p:cNvSpPr/>
          <p:nvPr/>
        </p:nvSpPr>
        <p:spPr>
          <a:xfrm>
            <a:off x="2267745" y="548680"/>
            <a:ext cx="6876256" cy="1815882"/>
          </a:xfrm>
          <a:prstGeom prst="rect">
            <a:avLst/>
          </a:prstGeom>
          <a:solidFill>
            <a:srgbClr val="FFC000"/>
          </a:solidFill>
          <a:ln w="25400">
            <a:solidFill>
              <a:schemeClr val="accent2"/>
            </a:solidFill>
          </a:ln>
          <a:extLst>
            <a:ext uri="{C572A759-6A51-4108-AA02-DFA0A04FC94B}">
              <ma14:wrappingTextBoxFlag xmlns="" xmlns:ma14="http://schemas.microsoft.com/office/mac/drawingml/2011/main" val="1"/>
            </a:ext>
          </a:extLst>
        </p:spPr>
        <p:txBody>
          <a:bodyPr wrap="square" lIns="45719" rIns="45719">
            <a:spAutoFit/>
          </a:bodyPr>
          <a:lstStyle>
            <a:lvl1pPr algn="just">
              <a:defRPr sz="2000" b="1"/>
            </a:lvl1pPr>
          </a:lstStyle>
          <a:p>
            <a:r>
              <a:rPr sz="2800" dirty="0"/>
              <a:t>Rüzgarlı havalarda kuru dalların birbirine sürtmesi sonucu veya yıldırım düşmesi ve benzeri doğa olayları sonucu yangınlar çıkabilir.</a:t>
            </a:r>
          </a:p>
        </p:txBody>
      </p:sp>
      <p:pic>
        <p:nvPicPr>
          <p:cNvPr id="396" name="image.png"/>
          <p:cNvPicPr>
            <a:picLocks noChangeAspect="1"/>
          </p:cNvPicPr>
          <p:nvPr/>
        </p:nvPicPr>
        <p:blipFill>
          <a:blip r:embed="rId2">
            <a:extLst/>
          </a:blip>
          <a:stretch>
            <a:fillRect/>
          </a:stretch>
        </p:blipFill>
        <p:spPr>
          <a:xfrm>
            <a:off x="2267745" y="2364561"/>
            <a:ext cx="6876255" cy="4120375"/>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45</a:t>
            </a:fld>
            <a:endParaRPr lang="tr-TR" dirty="0"/>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 name="Shape 399"/>
          <p:cNvSpPr>
            <a:spLocks noGrp="1"/>
          </p:cNvSpPr>
          <p:nvPr>
            <p:ph type="title" idx="4294967295"/>
          </p:nvPr>
        </p:nvSpPr>
        <p:spPr>
          <a:xfrm>
            <a:off x="87312" y="274637"/>
            <a:ext cx="8229601" cy="654051"/>
          </a:xfrm>
          <a:prstGeom prst="rect">
            <a:avLst/>
          </a:prstGeom>
        </p:spPr>
        <p:txBody>
          <a:bodyPr>
            <a:normAutofit/>
          </a:bodyPr>
          <a:lstStyle>
            <a:lvl1pPr>
              <a:defRPr sz="3200" b="1">
                <a:solidFill>
                  <a:srgbClr val="18479F"/>
                </a:solidFill>
              </a:defRPr>
            </a:lvl1pPr>
          </a:lstStyle>
          <a:p>
            <a:r>
              <a:rPr sz="4000" dirty="0"/>
              <a:t>YANGININ KAYNAKLARI</a:t>
            </a:r>
          </a:p>
        </p:txBody>
      </p:sp>
      <p:sp>
        <p:nvSpPr>
          <p:cNvPr id="400" name="Shape 400"/>
          <p:cNvSpPr>
            <a:spLocks noGrp="1"/>
          </p:cNvSpPr>
          <p:nvPr>
            <p:ph type="body" sz="quarter" idx="4294967295"/>
          </p:nvPr>
        </p:nvSpPr>
        <p:spPr>
          <a:xfrm>
            <a:off x="85725" y="885825"/>
            <a:ext cx="3190875" cy="3622675"/>
          </a:xfrm>
          <a:prstGeom prst="rect">
            <a:avLst/>
          </a:prstGeom>
        </p:spPr>
        <p:txBody>
          <a:bodyPr/>
          <a:lstStyle/>
          <a:p>
            <a:pPr>
              <a:lnSpc>
                <a:spcPct val="90000"/>
              </a:lnSpc>
              <a:spcBef>
                <a:spcPts val="400"/>
              </a:spcBef>
              <a:defRPr sz="2000" b="1">
                <a:solidFill>
                  <a:srgbClr val="FF0000"/>
                </a:solidFill>
              </a:defRPr>
            </a:pPr>
            <a:r>
              <a:rPr sz="3200" dirty="0"/>
              <a:t>Açık Alevler</a:t>
            </a:r>
          </a:p>
          <a:p>
            <a:pPr>
              <a:lnSpc>
                <a:spcPct val="90000"/>
              </a:lnSpc>
              <a:spcBef>
                <a:spcPts val="400"/>
              </a:spcBef>
              <a:defRPr sz="2000" b="1"/>
            </a:pPr>
            <a:r>
              <a:rPr dirty="0"/>
              <a:t>Elektrik   </a:t>
            </a:r>
          </a:p>
          <a:p>
            <a:pPr>
              <a:lnSpc>
                <a:spcPct val="90000"/>
              </a:lnSpc>
              <a:spcBef>
                <a:spcPts val="400"/>
              </a:spcBef>
              <a:defRPr sz="2000" b="1"/>
            </a:pPr>
            <a:r>
              <a:rPr dirty="0"/>
              <a:t>Aşırı Isı  </a:t>
            </a:r>
          </a:p>
          <a:p>
            <a:pPr>
              <a:lnSpc>
                <a:spcPct val="90000"/>
              </a:lnSpc>
              <a:spcBef>
                <a:spcPts val="400"/>
              </a:spcBef>
              <a:defRPr sz="2000" b="1"/>
            </a:pPr>
            <a:r>
              <a:rPr dirty="0"/>
              <a:t>Kızgın Yüzeyler </a:t>
            </a:r>
          </a:p>
          <a:p>
            <a:pPr>
              <a:lnSpc>
                <a:spcPct val="90000"/>
              </a:lnSpc>
              <a:spcBef>
                <a:spcPts val="400"/>
              </a:spcBef>
              <a:defRPr sz="2000" b="1"/>
            </a:pPr>
            <a:r>
              <a:rPr dirty="0"/>
              <a:t>Kendi Kendine Tutuşma</a:t>
            </a:r>
          </a:p>
          <a:p>
            <a:pPr>
              <a:lnSpc>
                <a:spcPct val="90000"/>
              </a:lnSpc>
              <a:spcBef>
                <a:spcPts val="400"/>
              </a:spcBef>
              <a:defRPr sz="2000" b="1"/>
            </a:pPr>
            <a:r>
              <a:rPr dirty="0"/>
              <a:t>Kıvılcım </a:t>
            </a:r>
          </a:p>
          <a:p>
            <a:pPr>
              <a:lnSpc>
                <a:spcPct val="90000"/>
              </a:lnSpc>
              <a:spcBef>
                <a:spcPts val="400"/>
              </a:spcBef>
              <a:defRPr sz="2000" b="1"/>
            </a:pPr>
            <a:r>
              <a:rPr dirty="0"/>
              <a:t>Statik Elektrik  </a:t>
            </a:r>
          </a:p>
          <a:p>
            <a:pPr>
              <a:lnSpc>
                <a:spcPct val="90000"/>
              </a:lnSpc>
              <a:spcBef>
                <a:spcPts val="400"/>
              </a:spcBef>
              <a:defRPr sz="2000" b="1"/>
            </a:pPr>
            <a:r>
              <a:rPr dirty="0"/>
              <a:t>Sürtünme  </a:t>
            </a:r>
          </a:p>
          <a:p>
            <a:pPr>
              <a:lnSpc>
                <a:spcPct val="90000"/>
              </a:lnSpc>
              <a:spcBef>
                <a:spcPts val="400"/>
              </a:spcBef>
              <a:defRPr sz="2000" b="1"/>
            </a:pPr>
            <a:r>
              <a:rPr dirty="0"/>
              <a:t>Doğal Isı Kaynakları </a:t>
            </a:r>
          </a:p>
        </p:txBody>
      </p:sp>
      <p:grpSp>
        <p:nvGrpSpPr>
          <p:cNvPr id="403" name="Group 403"/>
          <p:cNvGrpSpPr/>
          <p:nvPr/>
        </p:nvGrpSpPr>
        <p:grpSpPr>
          <a:xfrm>
            <a:off x="3724275" y="1427162"/>
            <a:ext cx="5340350" cy="1944689"/>
            <a:chOff x="0" y="0"/>
            <a:chExt cx="5340350" cy="1944688"/>
          </a:xfrm>
        </p:grpSpPr>
        <p:pic>
          <p:nvPicPr>
            <p:cNvPr id="401" name="image.png"/>
            <p:cNvPicPr>
              <a:picLocks noChangeAspect="1"/>
            </p:cNvPicPr>
            <p:nvPr/>
          </p:nvPicPr>
          <p:blipFill>
            <a:blip r:embed="rId2">
              <a:extLst/>
            </a:blip>
            <a:stretch>
              <a:fillRect/>
            </a:stretch>
          </p:blipFill>
          <p:spPr>
            <a:xfrm>
              <a:off x="0" y="0"/>
              <a:ext cx="5340350" cy="1944688"/>
            </a:xfrm>
            <a:prstGeom prst="rect">
              <a:avLst/>
            </a:prstGeom>
            <a:ln w="12700" cap="flat">
              <a:noFill/>
              <a:miter lim="400000"/>
            </a:ln>
            <a:effectLst/>
          </p:spPr>
        </p:pic>
        <p:sp>
          <p:nvSpPr>
            <p:cNvPr id="402" name="Shape 402"/>
            <p:cNvSpPr/>
            <p:nvPr/>
          </p:nvSpPr>
          <p:spPr>
            <a:xfrm>
              <a:off x="131762" y="57150"/>
              <a:ext cx="5030788" cy="14465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500"/>
                </a:spcBef>
                <a:defRPr sz="2200" b="1">
                  <a:solidFill>
                    <a:srgbClr val="FF0000"/>
                  </a:solidFill>
                </a:defRPr>
              </a:lvl1pPr>
            </a:lstStyle>
            <a:p>
              <a:r>
                <a:rPr dirty="0"/>
                <a:t>Oksijen kaynağı, mum alevi, kibrit alevi, yanıcı sıvı ve gaz borularından meydana gelen kaçakların tutuşması sonucu ortaya çıkan alevler……</a:t>
              </a:r>
            </a:p>
          </p:txBody>
        </p:sp>
      </p:grpSp>
      <p:pic>
        <p:nvPicPr>
          <p:cNvPr id="404" name="image.png"/>
          <p:cNvPicPr>
            <a:picLocks noChangeAspect="1"/>
          </p:cNvPicPr>
          <p:nvPr/>
        </p:nvPicPr>
        <p:blipFill>
          <a:blip r:embed="rId3">
            <a:extLst/>
          </a:blip>
          <a:stretch>
            <a:fillRect/>
          </a:stretch>
        </p:blipFill>
        <p:spPr>
          <a:xfrm>
            <a:off x="3494087" y="4508500"/>
            <a:ext cx="5353051" cy="1916113"/>
          </a:xfrm>
          <a:prstGeom prst="rect">
            <a:avLst/>
          </a:prstGeom>
          <a:ln w="12700">
            <a:miter lim="400000"/>
          </a:ln>
        </p:spPr>
      </p:pic>
      <p:pic>
        <p:nvPicPr>
          <p:cNvPr id="405" name="image.png"/>
          <p:cNvPicPr>
            <a:picLocks noChangeAspect="1"/>
          </p:cNvPicPr>
          <p:nvPr/>
        </p:nvPicPr>
        <p:blipFill>
          <a:blip r:embed="rId4">
            <a:extLst/>
          </a:blip>
          <a:stretch>
            <a:fillRect/>
          </a:stretch>
        </p:blipFill>
        <p:spPr>
          <a:xfrm>
            <a:off x="755650" y="4508500"/>
            <a:ext cx="2016125" cy="2062163"/>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46</a:t>
            </a:fld>
            <a:endParaRPr lang="tr-TR" dirty="0"/>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 name="Shape 408"/>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09" name="Shape 409"/>
          <p:cNvSpPr>
            <a:spLocks noGrp="1"/>
          </p:cNvSpPr>
          <p:nvPr>
            <p:ph type="body" sz="quarter" idx="4294967295"/>
          </p:nvPr>
        </p:nvSpPr>
        <p:spPr>
          <a:xfrm>
            <a:off x="85725" y="885825"/>
            <a:ext cx="3190875" cy="3622675"/>
          </a:xfrm>
          <a:prstGeom prst="rect">
            <a:avLst/>
          </a:prstGeom>
        </p:spPr>
        <p:txBody>
          <a:bodyPr/>
          <a:lstStyle/>
          <a:p>
            <a:pPr>
              <a:lnSpc>
                <a:spcPct val="90000"/>
              </a:lnSpc>
              <a:spcBef>
                <a:spcPts val="400"/>
              </a:spcBef>
              <a:defRPr sz="2000" b="1"/>
            </a:pPr>
            <a:r>
              <a:rPr dirty="0"/>
              <a:t>Açık Alevler</a:t>
            </a:r>
          </a:p>
          <a:p>
            <a:pPr>
              <a:lnSpc>
                <a:spcPct val="90000"/>
              </a:lnSpc>
              <a:spcBef>
                <a:spcPts val="400"/>
              </a:spcBef>
              <a:defRPr sz="2000" b="1">
                <a:solidFill>
                  <a:srgbClr val="FF0000"/>
                </a:solidFill>
              </a:defRPr>
            </a:pPr>
            <a:r>
              <a:rPr sz="3200" dirty="0"/>
              <a:t>Elektrik   </a:t>
            </a:r>
          </a:p>
          <a:p>
            <a:pPr>
              <a:lnSpc>
                <a:spcPct val="90000"/>
              </a:lnSpc>
              <a:spcBef>
                <a:spcPts val="400"/>
              </a:spcBef>
              <a:defRPr sz="2000" b="1"/>
            </a:pPr>
            <a:r>
              <a:rPr dirty="0"/>
              <a:t>Aşırı Isı  </a:t>
            </a:r>
          </a:p>
          <a:p>
            <a:pPr>
              <a:lnSpc>
                <a:spcPct val="90000"/>
              </a:lnSpc>
              <a:spcBef>
                <a:spcPts val="400"/>
              </a:spcBef>
              <a:defRPr sz="2000" b="1"/>
            </a:pPr>
            <a:r>
              <a:rPr dirty="0"/>
              <a:t>Kızgın Yüzeyler </a:t>
            </a:r>
          </a:p>
          <a:p>
            <a:pPr>
              <a:lnSpc>
                <a:spcPct val="90000"/>
              </a:lnSpc>
              <a:spcBef>
                <a:spcPts val="400"/>
              </a:spcBef>
              <a:defRPr sz="2000" b="1"/>
            </a:pPr>
            <a:r>
              <a:rPr dirty="0"/>
              <a:t>Kendi Kendine Tutuşma</a:t>
            </a:r>
          </a:p>
          <a:p>
            <a:pPr>
              <a:lnSpc>
                <a:spcPct val="90000"/>
              </a:lnSpc>
              <a:spcBef>
                <a:spcPts val="400"/>
              </a:spcBef>
              <a:defRPr sz="2000" b="1"/>
            </a:pPr>
            <a:r>
              <a:rPr dirty="0"/>
              <a:t>Kıvılcım </a:t>
            </a:r>
          </a:p>
          <a:p>
            <a:pPr>
              <a:lnSpc>
                <a:spcPct val="90000"/>
              </a:lnSpc>
              <a:spcBef>
                <a:spcPts val="400"/>
              </a:spcBef>
              <a:defRPr sz="2000" b="1"/>
            </a:pPr>
            <a:r>
              <a:rPr dirty="0"/>
              <a:t>Statik Elektrik  </a:t>
            </a:r>
          </a:p>
          <a:p>
            <a:pPr>
              <a:lnSpc>
                <a:spcPct val="90000"/>
              </a:lnSpc>
              <a:spcBef>
                <a:spcPts val="400"/>
              </a:spcBef>
              <a:defRPr sz="2000" b="1"/>
            </a:pPr>
            <a:r>
              <a:rPr dirty="0"/>
              <a:t>Sürtünme  </a:t>
            </a:r>
          </a:p>
          <a:p>
            <a:pPr>
              <a:lnSpc>
                <a:spcPct val="90000"/>
              </a:lnSpc>
              <a:spcBef>
                <a:spcPts val="400"/>
              </a:spcBef>
              <a:defRPr sz="2000" b="1"/>
            </a:pPr>
            <a:r>
              <a:rPr dirty="0"/>
              <a:t>Doğal Isı Kaynakları </a:t>
            </a:r>
          </a:p>
        </p:txBody>
      </p:sp>
      <p:pic>
        <p:nvPicPr>
          <p:cNvPr id="410" name="image.png"/>
          <p:cNvPicPr>
            <a:picLocks noChangeAspect="1"/>
          </p:cNvPicPr>
          <p:nvPr/>
        </p:nvPicPr>
        <p:blipFill>
          <a:blip r:embed="rId2">
            <a:extLst/>
          </a:blip>
          <a:stretch>
            <a:fillRect/>
          </a:stretch>
        </p:blipFill>
        <p:spPr>
          <a:xfrm>
            <a:off x="4389437" y="4365625"/>
            <a:ext cx="2016126" cy="2062163"/>
          </a:xfrm>
          <a:prstGeom prst="rect">
            <a:avLst/>
          </a:prstGeom>
          <a:ln w="12700">
            <a:miter lim="400000"/>
          </a:ln>
        </p:spPr>
      </p:pic>
      <p:grpSp>
        <p:nvGrpSpPr>
          <p:cNvPr id="413" name="Group 413"/>
          <p:cNvGrpSpPr/>
          <p:nvPr/>
        </p:nvGrpSpPr>
        <p:grpSpPr>
          <a:xfrm>
            <a:off x="3730625" y="1102094"/>
            <a:ext cx="5230814" cy="3046986"/>
            <a:chOff x="0" y="-683843"/>
            <a:chExt cx="5230813" cy="3046984"/>
          </a:xfrm>
        </p:grpSpPr>
        <p:pic>
          <p:nvPicPr>
            <p:cNvPr id="411" name="image.png"/>
            <p:cNvPicPr>
              <a:picLocks noChangeAspect="1"/>
            </p:cNvPicPr>
            <p:nvPr/>
          </p:nvPicPr>
          <p:blipFill>
            <a:blip r:embed="rId3">
              <a:extLst/>
            </a:blip>
            <a:stretch>
              <a:fillRect/>
            </a:stretch>
          </p:blipFill>
          <p:spPr>
            <a:xfrm>
              <a:off x="0" y="0"/>
              <a:ext cx="5230813" cy="1706563"/>
            </a:xfrm>
            <a:prstGeom prst="rect">
              <a:avLst/>
            </a:prstGeom>
            <a:ln w="12700" cap="flat">
              <a:noFill/>
              <a:miter lim="400000"/>
            </a:ln>
            <a:effectLst/>
          </p:spPr>
        </p:pic>
        <p:sp>
          <p:nvSpPr>
            <p:cNvPr id="412" name="Shape 412"/>
            <p:cNvSpPr/>
            <p:nvPr/>
          </p:nvSpPr>
          <p:spPr>
            <a:xfrm>
              <a:off x="133350" y="-683843"/>
              <a:ext cx="5030788" cy="3046984"/>
            </a:xfrm>
            <a:prstGeom prst="rect">
              <a:avLst/>
            </a:prstGeom>
            <a:ln/>
            <a:extLst>
              <a:ext uri="{C572A759-6A51-4108-AA02-DFA0A04FC94B}">
                <ma14:wrappingTextBoxFlag xmlns=""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45719" tIns="45719" rIns="45719" bIns="45719" numCol="1" anchor="t">
              <a:spAutoFit/>
            </a:bodyPr>
            <a:lstStyle>
              <a:lvl1pPr>
                <a:spcBef>
                  <a:spcPts val="500"/>
                </a:spcBef>
                <a:defRPr sz="2200">
                  <a:solidFill>
                    <a:srgbClr val="FF0000"/>
                  </a:solidFill>
                </a:defRPr>
              </a:lvl1pPr>
            </a:lstStyle>
            <a:p>
              <a:pPr algn="ctr"/>
              <a:r>
                <a:rPr sz="3200" b="1" dirty="0"/>
                <a:t>Elektrik tesisatları, jeneratörler, elektrikli ısıtıcılar ve elektrikli cihazlar yangını başlatmaya yeterli ısı açığa çıkarabilirler.</a:t>
              </a:r>
            </a:p>
          </p:txBody>
        </p:sp>
      </p:grpSp>
      <p:sp>
        <p:nvSpPr>
          <p:cNvPr id="10"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47</a:t>
            </a:fld>
            <a:endParaRPr lang="tr-TR" dirty="0"/>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 name="Shape 416"/>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17" name="Shape 417"/>
          <p:cNvSpPr>
            <a:spLocks noGrp="1"/>
          </p:cNvSpPr>
          <p:nvPr>
            <p:ph type="body" sz="quarter" idx="4294967295"/>
          </p:nvPr>
        </p:nvSpPr>
        <p:spPr>
          <a:xfrm>
            <a:off x="104775" y="1125537"/>
            <a:ext cx="3314700" cy="3167063"/>
          </a:xfrm>
          <a:prstGeom prst="rect">
            <a:avLst/>
          </a:prstGeom>
        </p:spPr>
        <p:txBody>
          <a:bodyPr/>
          <a:lstStyle/>
          <a:p>
            <a:pPr marL="264858" indent="-264858" defTabSz="886968">
              <a:spcBef>
                <a:spcPts val="400"/>
              </a:spcBef>
              <a:defRPr sz="1746" b="1"/>
            </a:pPr>
            <a:r>
              <a:rPr dirty="0"/>
              <a:t>Açık Alevler</a:t>
            </a:r>
          </a:p>
          <a:p>
            <a:pPr marL="264858" indent="-264858" defTabSz="886968">
              <a:spcBef>
                <a:spcPts val="400"/>
              </a:spcBef>
              <a:defRPr sz="1746" b="1"/>
            </a:pPr>
            <a:r>
              <a:rPr dirty="0"/>
              <a:t>Elektrik   </a:t>
            </a:r>
          </a:p>
          <a:p>
            <a:pPr marL="264858" indent="-264858" defTabSz="886968">
              <a:spcBef>
                <a:spcPts val="400"/>
              </a:spcBef>
              <a:defRPr sz="1746" b="1">
                <a:solidFill>
                  <a:srgbClr val="FF0000"/>
                </a:solidFill>
              </a:defRPr>
            </a:pPr>
            <a:r>
              <a:rPr sz="3200" dirty="0"/>
              <a:t>Aşırı Isı  </a:t>
            </a:r>
          </a:p>
          <a:p>
            <a:pPr marL="264858" indent="-264858" defTabSz="886968">
              <a:spcBef>
                <a:spcPts val="400"/>
              </a:spcBef>
              <a:defRPr sz="1746" b="1"/>
            </a:pPr>
            <a:r>
              <a:rPr dirty="0"/>
              <a:t>Kızgın Yüzeyler </a:t>
            </a:r>
          </a:p>
          <a:p>
            <a:pPr marL="264858" indent="-264858" defTabSz="886968">
              <a:spcBef>
                <a:spcPts val="400"/>
              </a:spcBef>
              <a:defRPr sz="1746" b="1"/>
            </a:pPr>
            <a:r>
              <a:rPr dirty="0"/>
              <a:t>Kendi Kendine Tutuşma</a:t>
            </a:r>
          </a:p>
          <a:p>
            <a:pPr marL="264858" indent="-264858" defTabSz="886968">
              <a:spcBef>
                <a:spcPts val="400"/>
              </a:spcBef>
              <a:defRPr sz="1746" b="1"/>
            </a:pPr>
            <a:r>
              <a:rPr dirty="0"/>
              <a:t>Kıvılcım </a:t>
            </a:r>
          </a:p>
          <a:p>
            <a:pPr marL="264858" indent="-264858" defTabSz="886968">
              <a:spcBef>
                <a:spcPts val="400"/>
              </a:spcBef>
              <a:defRPr sz="1746" b="1"/>
            </a:pPr>
            <a:r>
              <a:rPr dirty="0"/>
              <a:t>Statik Elektrik  </a:t>
            </a:r>
          </a:p>
          <a:p>
            <a:pPr marL="264858" indent="-264858" defTabSz="886968">
              <a:spcBef>
                <a:spcPts val="400"/>
              </a:spcBef>
              <a:defRPr sz="1746" b="1"/>
            </a:pPr>
            <a:r>
              <a:rPr dirty="0"/>
              <a:t>Sürtünme  </a:t>
            </a:r>
          </a:p>
          <a:p>
            <a:pPr marL="264858" indent="-264858" defTabSz="886968">
              <a:spcBef>
                <a:spcPts val="400"/>
              </a:spcBef>
              <a:defRPr sz="1746" b="1"/>
            </a:pPr>
            <a:r>
              <a:rPr dirty="0"/>
              <a:t>Doğal Isı Kaynakları </a:t>
            </a:r>
          </a:p>
        </p:txBody>
      </p:sp>
      <p:grpSp>
        <p:nvGrpSpPr>
          <p:cNvPr id="420" name="Group 420"/>
          <p:cNvGrpSpPr/>
          <p:nvPr/>
        </p:nvGrpSpPr>
        <p:grpSpPr>
          <a:xfrm>
            <a:off x="2675232" y="862781"/>
            <a:ext cx="6022932" cy="1456718"/>
            <a:chOff x="0" y="0"/>
            <a:chExt cx="6022931" cy="1456717"/>
          </a:xfrm>
        </p:grpSpPr>
        <p:pic>
          <p:nvPicPr>
            <p:cNvPr id="418" name="image.png"/>
            <p:cNvPicPr>
              <a:picLocks noChangeAspect="1"/>
            </p:cNvPicPr>
            <p:nvPr/>
          </p:nvPicPr>
          <p:blipFill>
            <a:blip r:embed="rId2">
              <a:extLst/>
            </a:blip>
            <a:stretch>
              <a:fillRect/>
            </a:stretch>
          </p:blipFill>
          <p:spPr>
            <a:xfrm>
              <a:off x="0" y="0"/>
              <a:ext cx="6022932" cy="1456718"/>
            </a:xfrm>
            <a:prstGeom prst="rect">
              <a:avLst/>
            </a:prstGeom>
            <a:ln w="12700" cap="flat">
              <a:noFill/>
              <a:miter lim="400000"/>
            </a:ln>
            <a:effectLst/>
          </p:spPr>
        </p:pic>
        <p:sp>
          <p:nvSpPr>
            <p:cNvPr id="419" name="Shape 419"/>
            <p:cNvSpPr/>
            <p:nvPr/>
          </p:nvSpPr>
          <p:spPr>
            <a:xfrm>
              <a:off x="141090" y="51305"/>
              <a:ext cx="5806716" cy="1248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spcBef>
                  <a:spcPts val="400"/>
                </a:spcBef>
                <a:defRPr sz="2000">
                  <a:solidFill>
                    <a:srgbClr val="FF0000"/>
                  </a:solidFill>
                </a:defRPr>
              </a:lvl1pPr>
            </a:lstStyle>
            <a:p>
              <a:r>
                <a:rPr dirty="0"/>
                <a:t>Sıcak işlemlerin yapıldığı yerlerde  ısı kontrol sensörlerinin görev yapmamaları sonucu  ısının gereğinden fazla artması</a:t>
              </a:r>
            </a:p>
          </p:txBody>
        </p:sp>
      </p:grpSp>
      <p:pic>
        <p:nvPicPr>
          <p:cNvPr id="421" name="image021.jpg" descr="image021"/>
          <p:cNvPicPr>
            <a:picLocks noChangeAspect="1"/>
          </p:cNvPicPr>
          <p:nvPr/>
        </p:nvPicPr>
        <p:blipFill>
          <a:blip r:embed="rId3">
            <a:extLst/>
          </a:blip>
          <a:stretch>
            <a:fillRect/>
          </a:stretch>
        </p:blipFill>
        <p:spPr>
          <a:xfrm>
            <a:off x="900112" y="4292600"/>
            <a:ext cx="1946276" cy="1863725"/>
          </a:xfrm>
          <a:prstGeom prst="rect">
            <a:avLst/>
          </a:prstGeom>
          <a:ln w="12700">
            <a:miter lim="400000"/>
          </a:ln>
        </p:spPr>
      </p:pic>
      <p:pic>
        <p:nvPicPr>
          <p:cNvPr id="422" name="image-filtered.jpeg"/>
          <p:cNvPicPr>
            <a:picLocks noChangeAspect="1"/>
          </p:cNvPicPr>
          <p:nvPr/>
        </p:nvPicPr>
        <p:blipFill>
          <a:blip r:embed="rId4">
            <a:extLst/>
          </a:blip>
          <a:stretch>
            <a:fillRect/>
          </a:stretch>
        </p:blipFill>
        <p:spPr>
          <a:xfrm>
            <a:off x="3131840" y="2319500"/>
            <a:ext cx="5878712" cy="3836825"/>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48</a:t>
            </a:fld>
            <a:endParaRPr lang="tr-TR" dirty="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5" name="Shape 425"/>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26" name="Shape 426"/>
          <p:cNvSpPr>
            <a:spLocks noGrp="1"/>
          </p:cNvSpPr>
          <p:nvPr>
            <p:ph type="body" sz="quarter" idx="4294967295"/>
          </p:nvPr>
        </p:nvSpPr>
        <p:spPr>
          <a:xfrm>
            <a:off x="104774" y="1125537"/>
            <a:ext cx="3675137" cy="3382963"/>
          </a:xfrm>
          <a:prstGeom prst="rect">
            <a:avLst/>
          </a:prstGeom>
        </p:spPr>
        <p:txBody>
          <a:bodyPr>
            <a:normAutofit/>
          </a:bodyPr>
          <a:lstStyle/>
          <a:p>
            <a:pPr>
              <a:spcBef>
                <a:spcPts val="400"/>
              </a:spcBef>
              <a:defRPr sz="1800" b="1"/>
            </a:pPr>
            <a:r>
              <a:rPr dirty="0"/>
              <a:t>Açık Alevler</a:t>
            </a:r>
          </a:p>
          <a:p>
            <a:pPr>
              <a:spcBef>
                <a:spcPts val="400"/>
              </a:spcBef>
              <a:defRPr sz="1800" b="1"/>
            </a:pPr>
            <a:r>
              <a:rPr dirty="0"/>
              <a:t>Elektrik   </a:t>
            </a:r>
          </a:p>
          <a:p>
            <a:pPr>
              <a:spcBef>
                <a:spcPts val="400"/>
              </a:spcBef>
              <a:defRPr sz="1800" b="1"/>
            </a:pPr>
            <a:r>
              <a:rPr dirty="0"/>
              <a:t>Aşırı Isı  </a:t>
            </a:r>
          </a:p>
          <a:p>
            <a:pPr>
              <a:spcBef>
                <a:spcPts val="400"/>
              </a:spcBef>
              <a:defRPr sz="1800" b="1">
                <a:solidFill>
                  <a:srgbClr val="FF0000"/>
                </a:solidFill>
              </a:defRPr>
            </a:pPr>
            <a:r>
              <a:rPr sz="3200" dirty="0"/>
              <a:t>Kızgın Yüzeyler </a:t>
            </a:r>
          </a:p>
          <a:p>
            <a:pPr>
              <a:spcBef>
                <a:spcPts val="400"/>
              </a:spcBef>
              <a:defRPr sz="1800" b="1"/>
            </a:pPr>
            <a:r>
              <a:rPr dirty="0"/>
              <a:t>Kendi Kendine Tutuşma</a:t>
            </a:r>
          </a:p>
          <a:p>
            <a:pPr>
              <a:spcBef>
                <a:spcPts val="400"/>
              </a:spcBef>
              <a:defRPr sz="1800" b="1"/>
            </a:pPr>
            <a:r>
              <a:rPr dirty="0"/>
              <a:t>Kıvılcım </a:t>
            </a:r>
          </a:p>
          <a:p>
            <a:pPr>
              <a:spcBef>
                <a:spcPts val="400"/>
              </a:spcBef>
              <a:defRPr sz="1800" b="1"/>
            </a:pPr>
            <a:r>
              <a:rPr dirty="0"/>
              <a:t>Statik Elektrik  </a:t>
            </a:r>
          </a:p>
          <a:p>
            <a:pPr>
              <a:spcBef>
                <a:spcPts val="400"/>
              </a:spcBef>
              <a:defRPr sz="1800" b="1"/>
            </a:pPr>
            <a:r>
              <a:rPr dirty="0"/>
              <a:t>Sürtünme  </a:t>
            </a:r>
          </a:p>
          <a:p>
            <a:pPr>
              <a:spcBef>
                <a:spcPts val="400"/>
              </a:spcBef>
              <a:defRPr sz="1800" b="1"/>
            </a:pPr>
            <a:r>
              <a:rPr dirty="0"/>
              <a:t>Doğal Isı Kaynakları </a:t>
            </a:r>
          </a:p>
        </p:txBody>
      </p:sp>
      <p:grpSp>
        <p:nvGrpSpPr>
          <p:cNvPr id="429" name="Group 429"/>
          <p:cNvGrpSpPr/>
          <p:nvPr/>
        </p:nvGrpSpPr>
        <p:grpSpPr>
          <a:xfrm>
            <a:off x="4090987" y="1152525"/>
            <a:ext cx="4821239" cy="1566864"/>
            <a:chOff x="0" y="0"/>
            <a:chExt cx="4821238" cy="1566863"/>
          </a:xfrm>
        </p:grpSpPr>
        <p:pic>
          <p:nvPicPr>
            <p:cNvPr id="427" name="image.png"/>
            <p:cNvPicPr>
              <a:picLocks noChangeAspect="1"/>
            </p:cNvPicPr>
            <p:nvPr/>
          </p:nvPicPr>
          <p:blipFill>
            <a:blip r:embed="rId2">
              <a:extLst/>
            </a:blip>
            <a:stretch>
              <a:fillRect/>
            </a:stretch>
          </p:blipFill>
          <p:spPr>
            <a:xfrm>
              <a:off x="0" y="0"/>
              <a:ext cx="4821238" cy="1566863"/>
            </a:xfrm>
            <a:prstGeom prst="rect">
              <a:avLst/>
            </a:prstGeom>
            <a:ln w="12700" cap="flat">
              <a:noFill/>
              <a:miter lim="400000"/>
            </a:ln>
            <a:effectLst/>
          </p:spPr>
        </p:pic>
        <p:sp>
          <p:nvSpPr>
            <p:cNvPr id="428" name="Shape 428"/>
            <p:cNvSpPr/>
            <p:nvPr/>
          </p:nvSpPr>
          <p:spPr>
            <a:xfrm>
              <a:off x="120650" y="44450"/>
              <a:ext cx="4552950" cy="1323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400"/>
                </a:spcBef>
                <a:defRPr sz="2000">
                  <a:solidFill>
                    <a:srgbClr val="FF0000"/>
                  </a:solidFill>
                </a:defRPr>
              </a:lvl1pPr>
            </a:lstStyle>
            <a:p>
              <a:r>
                <a:rPr dirty="0"/>
                <a:t>Eritme potalarının, buhar borularının, kurutucuların, fırınların, bacaların, vs... dış yüzeyleri kızgın yüzeyler olarak adlandırılırlar </a:t>
              </a:r>
            </a:p>
          </p:txBody>
        </p:sp>
      </p:grpSp>
      <p:pic>
        <p:nvPicPr>
          <p:cNvPr id="430" name="image021.jpg" descr="image021"/>
          <p:cNvPicPr>
            <a:picLocks noChangeAspect="1"/>
          </p:cNvPicPr>
          <p:nvPr/>
        </p:nvPicPr>
        <p:blipFill>
          <a:blip r:embed="rId3">
            <a:extLst/>
          </a:blip>
          <a:stretch>
            <a:fillRect/>
          </a:stretch>
        </p:blipFill>
        <p:spPr>
          <a:xfrm>
            <a:off x="900112" y="4365625"/>
            <a:ext cx="2159001" cy="2068513"/>
          </a:xfrm>
          <a:prstGeom prst="rect">
            <a:avLst/>
          </a:prstGeom>
          <a:ln w="12700">
            <a:miter lim="400000"/>
          </a:ln>
        </p:spPr>
      </p:pic>
      <p:pic>
        <p:nvPicPr>
          <p:cNvPr id="431" name="image.jpg"/>
          <p:cNvPicPr>
            <a:picLocks/>
          </p:cNvPicPr>
          <p:nvPr/>
        </p:nvPicPr>
        <p:blipFill>
          <a:blip r:embed="rId4">
            <a:extLst/>
          </a:blip>
          <a:stretch>
            <a:fillRect/>
          </a:stretch>
        </p:blipFill>
        <p:spPr>
          <a:xfrm>
            <a:off x="4247356" y="2641238"/>
            <a:ext cx="4504532" cy="3696424"/>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49</a:t>
            </a:fld>
            <a:endParaRPr lang="tr-TR" dirty="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6"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237" name="Shape 237"/>
          <p:cNvSpPr/>
          <p:nvPr/>
        </p:nvSpPr>
        <p:spPr>
          <a:xfrm>
            <a:off x="250825" y="1125537"/>
            <a:ext cx="8640763" cy="281615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300" b="1" i="1">
                <a:solidFill>
                  <a:srgbClr val="FF0000"/>
                </a:solidFill>
              </a:defRPr>
            </a:pPr>
            <a:r>
              <a:rPr dirty="0"/>
              <a:t>YANGIN EĞİTİMLERİNE YASAL DAYANAK</a:t>
            </a:r>
          </a:p>
          <a:p>
            <a:pPr algn="ctr">
              <a:defRPr sz="2400" b="1" i="1">
                <a:solidFill>
                  <a:srgbClr val="FF0000"/>
                </a:solidFill>
              </a:defRPr>
            </a:pPr>
            <a:endParaRPr dirty="0"/>
          </a:p>
          <a:p>
            <a:pPr algn="just">
              <a:defRPr sz="2400"/>
            </a:pPr>
            <a:r>
              <a:rPr dirty="0"/>
              <a:t>	 </a:t>
            </a:r>
            <a:r>
              <a:rPr sz="2600" dirty="0"/>
              <a:t>Yine 18.06.2013 tarihinde yayımlanan “</a:t>
            </a:r>
            <a:r>
              <a:rPr sz="2600" b="1" dirty="0"/>
              <a:t>İşyerinde Acil Durumlar Hakkında Yönetmeliğin” </a:t>
            </a:r>
            <a:r>
              <a:rPr sz="2600" dirty="0"/>
              <a:t>15. maddesinin 3. bendinde </a:t>
            </a:r>
            <a:r>
              <a:rPr sz="2600" b="1" i="1" dirty="0">
                <a:solidFill>
                  <a:schemeClr val="accent6">
                    <a:lumMod val="75000"/>
                  </a:schemeClr>
                </a:solidFill>
              </a:rPr>
              <a:t>“Acil durum konularıyla ilgili özel olarak görevlendirilenler, yürütecekleri faaliyetler ile ilgili özel olarak eğitilir.’’</a:t>
            </a:r>
            <a:r>
              <a:rPr sz="2600" i="1" dirty="0"/>
              <a:t> </a:t>
            </a:r>
            <a:r>
              <a:rPr sz="2600" dirty="0"/>
              <a:t>denilmektedir. </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a:t>
            </a:fld>
            <a:endParaRPr lang="tr-TR" dirty="0"/>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4" name="Shape 434"/>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35" name="Shape 435"/>
          <p:cNvSpPr>
            <a:spLocks noGrp="1"/>
          </p:cNvSpPr>
          <p:nvPr>
            <p:ph type="body" sz="quarter" idx="4294967295"/>
          </p:nvPr>
        </p:nvSpPr>
        <p:spPr>
          <a:xfrm>
            <a:off x="106362" y="1125537"/>
            <a:ext cx="3911600" cy="3455988"/>
          </a:xfrm>
          <a:prstGeom prst="rect">
            <a:avLst/>
          </a:prstGeom>
        </p:spPr>
        <p:txBody>
          <a:bodyPr/>
          <a:lstStyle/>
          <a:p>
            <a:pPr>
              <a:spcBef>
                <a:spcPts val="400"/>
              </a:spcBef>
              <a:defRPr sz="1800" b="1"/>
            </a:pPr>
            <a:r>
              <a:rPr dirty="0"/>
              <a:t>Açık Alevler</a:t>
            </a:r>
          </a:p>
          <a:p>
            <a:pPr>
              <a:spcBef>
                <a:spcPts val="400"/>
              </a:spcBef>
              <a:defRPr sz="1800" b="1"/>
            </a:pPr>
            <a:r>
              <a:rPr dirty="0"/>
              <a:t>Elektrik   </a:t>
            </a:r>
          </a:p>
          <a:p>
            <a:pPr>
              <a:spcBef>
                <a:spcPts val="400"/>
              </a:spcBef>
              <a:defRPr sz="1800" b="1"/>
            </a:pPr>
            <a:r>
              <a:rPr dirty="0"/>
              <a:t>Aşırı Isı  </a:t>
            </a:r>
          </a:p>
          <a:p>
            <a:pPr>
              <a:spcBef>
                <a:spcPts val="400"/>
              </a:spcBef>
              <a:defRPr sz="1800" b="1"/>
            </a:pPr>
            <a:r>
              <a:rPr dirty="0"/>
              <a:t>Kızgın Yüzeyler </a:t>
            </a:r>
          </a:p>
          <a:p>
            <a:pPr>
              <a:spcBef>
                <a:spcPts val="400"/>
              </a:spcBef>
              <a:defRPr sz="1800" b="1">
                <a:solidFill>
                  <a:srgbClr val="FF0000"/>
                </a:solidFill>
              </a:defRPr>
            </a:pPr>
            <a:r>
              <a:rPr sz="2400" dirty="0"/>
              <a:t>Kendi Kendine Tutuşma</a:t>
            </a:r>
          </a:p>
          <a:p>
            <a:pPr>
              <a:spcBef>
                <a:spcPts val="400"/>
              </a:spcBef>
              <a:defRPr sz="1800" b="1"/>
            </a:pPr>
            <a:r>
              <a:rPr dirty="0"/>
              <a:t>Kıvılcım </a:t>
            </a:r>
          </a:p>
          <a:p>
            <a:pPr>
              <a:spcBef>
                <a:spcPts val="400"/>
              </a:spcBef>
              <a:defRPr sz="1800" b="1"/>
            </a:pPr>
            <a:r>
              <a:rPr dirty="0"/>
              <a:t>Statik Elektrik  </a:t>
            </a:r>
          </a:p>
          <a:p>
            <a:pPr>
              <a:spcBef>
                <a:spcPts val="400"/>
              </a:spcBef>
              <a:defRPr sz="1800" b="1"/>
            </a:pPr>
            <a:r>
              <a:rPr dirty="0"/>
              <a:t>Sürtünme  </a:t>
            </a:r>
          </a:p>
          <a:p>
            <a:pPr>
              <a:spcBef>
                <a:spcPts val="400"/>
              </a:spcBef>
              <a:defRPr sz="1800" b="1"/>
            </a:pPr>
            <a:r>
              <a:rPr dirty="0"/>
              <a:t>Doğal Isı Kaynakları </a:t>
            </a:r>
          </a:p>
        </p:txBody>
      </p:sp>
      <p:sp>
        <p:nvSpPr>
          <p:cNvPr id="437" name="Shape 437"/>
          <p:cNvSpPr/>
          <p:nvPr/>
        </p:nvSpPr>
        <p:spPr>
          <a:xfrm>
            <a:off x="4167980" y="764704"/>
            <a:ext cx="4284664" cy="1938990"/>
          </a:xfrm>
          <a:prstGeom prst="rect">
            <a:avLst/>
          </a:prstGeom>
          <a:ln/>
          <a:extLst>
            <a:ext uri="{C572A759-6A51-4108-AA02-DFA0A04FC94B}">
              <ma14:wrappingTextBoxFlag xmlns=""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45719" tIns="45719" rIns="45719" bIns="45719" numCol="1" anchor="t">
            <a:spAutoFit/>
          </a:bodyPr>
          <a:lstStyle>
            <a:lvl1pPr>
              <a:spcBef>
                <a:spcPts val="400"/>
              </a:spcBef>
              <a:defRPr sz="2000">
                <a:solidFill>
                  <a:srgbClr val="FF0000"/>
                </a:solidFill>
              </a:defRPr>
            </a:lvl1pPr>
          </a:lstStyle>
          <a:p>
            <a:pPr algn="ctr"/>
            <a:r>
              <a:rPr sz="2400" b="1" dirty="0"/>
              <a:t>Maddelerin kendi üzerlerinde depolanan ısı enerjisi dolayısıyla her hangi bir dış etki olmaksızın yanmaya başlaması</a:t>
            </a:r>
          </a:p>
        </p:txBody>
      </p:sp>
      <p:pic>
        <p:nvPicPr>
          <p:cNvPr id="439" name="image.jpg"/>
          <p:cNvPicPr>
            <a:picLocks noChangeAspect="1"/>
          </p:cNvPicPr>
          <p:nvPr/>
        </p:nvPicPr>
        <p:blipFill>
          <a:blip r:embed="rId2">
            <a:extLst/>
          </a:blip>
          <a:stretch>
            <a:fillRect/>
          </a:stretch>
        </p:blipFill>
        <p:spPr>
          <a:xfrm>
            <a:off x="4140200" y="2806700"/>
            <a:ext cx="4284663" cy="3214688"/>
          </a:xfrm>
          <a:prstGeom prst="rect">
            <a:avLst/>
          </a:prstGeom>
          <a:ln w="12700">
            <a:miter lim="400000"/>
          </a:ln>
        </p:spPr>
      </p:pic>
      <p:pic>
        <p:nvPicPr>
          <p:cNvPr id="440" name="image.png"/>
          <p:cNvPicPr>
            <a:picLocks noChangeAspect="1"/>
          </p:cNvPicPr>
          <p:nvPr/>
        </p:nvPicPr>
        <p:blipFill>
          <a:blip r:embed="rId3">
            <a:extLst/>
          </a:blip>
          <a:stretch>
            <a:fillRect/>
          </a:stretch>
        </p:blipFill>
        <p:spPr>
          <a:xfrm>
            <a:off x="931862" y="4626892"/>
            <a:ext cx="1839938" cy="1846933"/>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50</a:t>
            </a:fld>
            <a:endParaRPr lang="tr-TR" dirty="0"/>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 name="Shape 443"/>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44" name="Shape 444"/>
          <p:cNvSpPr>
            <a:spLocks noGrp="1"/>
          </p:cNvSpPr>
          <p:nvPr>
            <p:ph type="body" sz="quarter" idx="4294967295"/>
          </p:nvPr>
        </p:nvSpPr>
        <p:spPr>
          <a:xfrm>
            <a:off x="106362" y="1125537"/>
            <a:ext cx="3386138" cy="3095626"/>
          </a:xfrm>
          <a:prstGeom prst="rect">
            <a:avLst/>
          </a:prstGeom>
        </p:spPr>
        <p:txBody>
          <a:bodyPr/>
          <a:lstStyle/>
          <a:p>
            <a:pPr marL="248475" indent="-248475" defTabSz="832104">
              <a:spcBef>
                <a:spcPts val="300"/>
              </a:spcBef>
              <a:defRPr sz="1638" b="1"/>
            </a:pPr>
            <a:r>
              <a:rPr dirty="0"/>
              <a:t>Açık Alevler</a:t>
            </a:r>
          </a:p>
          <a:p>
            <a:pPr marL="248475" indent="-248475" defTabSz="832104">
              <a:spcBef>
                <a:spcPts val="300"/>
              </a:spcBef>
              <a:defRPr sz="1638" b="1"/>
            </a:pPr>
            <a:r>
              <a:rPr dirty="0"/>
              <a:t>Elektrik   </a:t>
            </a:r>
          </a:p>
          <a:p>
            <a:pPr marL="248475" indent="-248475" defTabSz="832104">
              <a:spcBef>
                <a:spcPts val="300"/>
              </a:spcBef>
              <a:defRPr sz="1638" b="1"/>
            </a:pPr>
            <a:r>
              <a:rPr dirty="0"/>
              <a:t>Aşırı Isı  </a:t>
            </a:r>
          </a:p>
          <a:p>
            <a:pPr marL="248475" indent="-248475" defTabSz="832104">
              <a:spcBef>
                <a:spcPts val="300"/>
              </a:spcBef>
              <a:defRPr sz="1638" b="1"/>
            </a:pPr>
            <a:r>
              <a:rPr dirty="0"/>
              <a:t>Kızgın Yüzeyler </a:t>
            </a:r>
          </a:p>
          <a:p>
            <a:pPr marL="248475" indent="-248475" defTabSz="832104">
              <a:spcBef>
                <a:spcPts val="300"/>
              </a:spcBef>
              <a:defRPr sz="1638" b="1"/>
            </a:pPr>
            <a:r>
              <a:rPr dirty="0"/>
              <a:t>Kendi Kendine Tutuşma</a:t>
            </a:r>
          </a:p>
          <a:p>
            <a:pPr marL="248475" indent="-248475" defTabSz="832104">
              <a:spcBef>
                <a:spcPts val="300"/>
              </a:spcBef>
              <a:defRPr sz="1638" b="1">
                <a:solidFill>
                  <a:srgbClr val="FF0000"/>
                </a:solidFill>
              </a:defRPr>
            </a:pPr>
            <a:r>
              <a:rPr sz="3200" dirty="0"/>
              <a:t>Kıvılcım </a:t>
            </a:r>
          </a:p>
          <a:p>
            <a:pPr marL="248475" indent="-248475" defTabSz="832104">
              <a:spcBef>
                <a:spcPts val="300"/>
              </a:spcBef>
              <a:defRPr sz="1638" b="1"/>
            </a:pPr>
            <a:r>
              <a:rPr dirty="0"/>
              <a:t>Statik Elektrik  </a:t>
            </a:r>
          </a:p>
          <a:p>
            <a:pPr marL="248475" indent="-248475" defTabSz="832104">
              <a:spcBef>
                <a:spcPts val="300"/>
              </a:spcBef>
              <a:defRPr sz="1638" b="1"/>
            </a:pPr>
            <a:r>
              <a:rPr dirty="0"/>
              <a:t>Sürtünme  </a:t>
            </a:r>
          </a:p>
          <a:p>
            <a:pPr marL="248475" indent="-248475" defTabSz="832104">
              <a:spcBef>
                <a:spcPts val="300"/>
              </a:spcBef>
              <a:defRPr sz="1638" b="1"/>
            </a:pPr>
            <a:r>
              <a:rPr dirty="0"/>
              <a:t>Doğal Isı Kaynakları </a:t>
            </a:r>
          </a:p>
        </p:txBody>
      </p:sp>
      <p:grpSp>
        <p:nvGrpSpPr>
          <p:cNvPr id="447" name="Group 447"/>
          <p:cNvGrpSpPr/>
          <p:nvPr/>
        </p:nvGrpSpPr>
        <p:grpSpPr>
          <a:xfrm>
            <a:off x="3943350" y="1139825"/>
            <a:ext cx="4889500" cy="1566864"/>
            <a:chOff x="0" y="0"/>
            <a:chExt cx="4889500" cy="1566863"/>
          </a:xfrm>
        </p:grpSpPr>
        <p:pic>
          <p:nvPicPr>
            <p:cNvPr id="445" name="image.png"/>
            <p:cNvPicPr>
              <a:picLocks noChangeAspect="1"/>
            </p:cNvPicPr>
            <p:nvPr/>
          </p:nvPicPr>
          <p:blipFill>
            <a:blip r:embed="rId2">
              <a:extLst/>
            </a:blip>
            <a:stretch>
              <a:fillRect/>
            </a:stretch>
          </p:blipFill>
          <p:spPr>
            <a:xfrm>
              <a:off x="0" y="0"/>
              <a:ext cx="4889500" cy="1566863"/>
            </a:xfrm>
            <a:prstGeom prst="rect">
              <a:avLst/>
            </a:prstGeom>
            <a:ln w="12700" cap="flat">
              <a:noFill/>
              <a:miter lim="400000"/>
            </a:ln>
            <a:effectLst/>
          </p:spPr>
        </p:pic>
        <p:sp>
          <p:nvSpPr>
            <p:cNvPr id="446" name="Shape 446"/>
            <p:cNvSpPr/>
            <p:nvPr/>
          </p:nvSpPr>
          <p:spPr>
            <a:xfrm>
              <a:off x="123825" y="42862"/>
              <a:ext cx="4697413" cy="1323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400"/>
                </a:spcBef>
                <a:defRPr sz="2000">
                  <a:solidFill>
                    <a:srgbClr val="FF0000"/>
                  </a:solidFill>
                </a:defRPr>
              </a:lvl1pPr>
            </a:lstStyle>
            <a:p>
              <a:r>
                <a:rPr dirty="0"/>
                <a:t>Mekanik aletlerden, duman bacalarından, eksoz borularından, elektrik kaynağından, metal kesme işlemlerinden vs... oluşan kıvılcımlar </a:t>
              </a:r>
            </a:p>
          </p:txBody>
        </p:sp>
      </p:grpSp>
      <p:pic>
        <p:nvPicPr>
          <p:cNvPr id="448" name="image.jpg"/>
          <p:cNvPicPr>
            <a:picLocks noChangeAspect="1"/>
          </p:cNvPicPr>
          <p:nvPr/>
        </p:nvPicPr>
        <p:blipFill>
          <a:blip r:embed="rId3">
            <a:extLst/>
          </a:blip>
          <a:stretch>
            <a:fillRect/>
          </a:stretch>
        </p:blipFill>
        <p:spPr>
          <a:xfrm>
            <a:off x="2384425" y="4246562"/>
            <a:ext cx="2933700" cy="2200276"/>
          </a:xfrm>
          <a:prstGeom prst="rect">
            <a:avLst/>
          </a:prstGeom>
          <a:ln w="12700">
            <a:miter lim="400000"/>
          </a:ln>
        </p:spPr>
      </p:pic>
      <p:pic>
        <p:nvPicPr>
          <p:cNvPr id="449" name="image.jpg"/>
          <p:cNvPicPr>
            <a:picLocks noChangeAspect="1"/>
          </p:cNvPicPr>
          <p:nvPr/>
        </p:nvPicPr>
        <p:blipFill>
          <a:blip r:embed="rId4">
            <a:extLst/>
          </a:blip>
          <a:stretch>
            <a:fillRect/>
          </a:stretch>
        </p:blipFill>
        <p:spPr>
          <a:xfrm>
            <a:off x="5699125" y="4251325"/>
            <a:ext cx="2987675" cy="2241550"/>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51</a:t>
            </a:fld>
            <a:endParaRPr lang="tr-TR" dirty="0"/>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2" name="Shape 452"/>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53" name="Shape 453"/>
          <p:cNvSpPr>
            <a:spLocks noGrp="1"/>
          </p:cNvSpPr>
          <p:nvPr>
            <p:ph type="body" sz="quarter" idx="4294967295"/>
          </p:nvPr>
        </p:nvSpPr>
        <p:spPr>
          <a:xfrm>
            <a:off x="104775" y="1125537"/>
            <a:ext cx="3243263" cy="2808288"/>
          </a:xfrm>
          <a:prstGeom prst="rect">
            <a:avLst/>
          </a:prstGeom>
        </p:spPr>
        <p:txBody>
          <a:bodyPr/>
          <a:lstStyle/>
          <a:p>
            <a:pPr marL="248475" indent="-248475" defTabSz="832104">
              <a:lnSpc>
                <a:spcPct val="90000"/>
              </a:lnSpc>
              <a:spcBef>
                <a:spcPts val="300"/>
              </a:spcBef>
              <a:defRPr sz="1638" b="1"/>
            </a:pPr>
            <a:r>
              <a:rPr dirty="0"/>
              <a:t>Açık Alevler</a:t>
            </a:r>
          </a:p>
          <a:p>
            <a:pPr marL="248475" indent="-248475" defTabSz="832104">
              <a:lnSpc>
                <a:spcPct val="90000"/>
              </a:lnSpc>
              <a:spcBef>
                <a:spcPts val="300"/>
              </a:spcBef>
              <a:defRPr sz="1638" b="1"/>
            </a:pPr>
            <a:r>
              <a:rPr dirty="0"/>
              <a:t>Elektrik   </a:t>
            </a:r>
          </a:p>
          <a:p>
            <a:pPr marL="248475" indent="-248475" defTabSz="832104">
              <a:lnSpc>
                <a:spcPct val="90000"/>
              </a:lnSpc>
              <a:spcBef>
                <a:spcPts val="300"/>
              </a:spcBef>
              <a:defRPr sz="1638" b="1"/>
            </a:pPr>
            <a:r>
              <a:rPr dirty="0"/>
              <a:t>Aşırı Isı  </a:t>
            </a:r>
          </a:p>
          <a:p>
            <a:pPr marL="248475" indent="-248475" defTabSz="832104">
              <a:lnSpc>
                <a:spcPct val="90000"/>
              </a:lnSpc>
              <a:spcBef>
                <a:spcPts val="300"/>
              </a:spcBef>
              <a:defRPr sz="1638" b="1"/>
            </a:pPr>
            <a:r>
              <a:rPr dirty="0"/>
              <a:t>Kızgın Yüzeyler </a:t>
            </a:r>
          </a:p>
          <a:p>
            <a:pPr marL="248475" indent="-248475" defTabSz="832104">
              <a:lnSpc>
                <a:spcPct val="90000"/>
              </a:lnSpc>
              <a:spcBef>
                <a:spcPts val="300"/>
              </a:spcBef>
              <a:defRPr sz="1638" b="1"/>
            </a:pPr>
            <a:r>
              <a:rPr dirty="0"/>
              <a:t>Kendi Kendine Tutuşma</a:t>
            </a:r>
          </a:p>
          <a:p>
            <a:pPr marL="248475" indent="-248475" defTabSz="832104">
              <a:lnSpc>
                <a:spcPct val="90000"/>
              </a:lnSpc>
              <a:spcBef>
                <a:spcPts val="300"/>
              </a:spcBef>
              <a:defRPr sz="1638" b="1"/>
            </a:pPr>
            <a:r>
              <a:rPr dirty="0"/>
              <a:t>Kıvılcım </a:t>
            </a:r>
          </a:p>
          <a:p>
            <a:pPr marL="248475" indent="-248475" defTabSz="832104">
              <a:lnSpc>
                <a:spcPct val="90000"/>
              </a:lnSpc>
              <a:spcBef>
                <a:spcPts val="300"/>
              </a:spcBef>
              <a:defRPr sz="1638" b="1">
                <a:solidFill>
                  <a:srgbClr val="FF0000"/>
                </a:solidFill>
              </a:defRPr>
            </a:pPr>
            <a:r>
              <a:rPr sz="3200" dirty="0"/>
              <a:t>Statik Elektrik  </a:t>
            </a:r>
          </a:p>
          <a:p>
            <a:pPr marL="248475" indent="-248475" defTabSz="832104">
              <a:lnSpc>
                <a:spcPct val="90000"/>
              </a:lnSpc>
              <a:spcBef>
                <a:spcPts val="300"/>
              </a:spcBef>
              <a:defRPr sz="1638" b="1"/>
            </a:pPr>
            <a:r>
              <a:rPr dirty="0"/>
              <a:t>Sürtünme  </a:t>
            </a:r>
          </a:p>
          <a:p>
            <a:pPr marL="248475" indent="-248475" defTabSz="832104">
              <a:lnSpc>
                <a:spcPct val="90000"/>
              </a:lnSpc>
              <a:spcBef>
                <a:spcPts val="300"/>
              </a:spcBef>
              <a:defRPr sz="1638" b="1"/>
            </a:pPr>
            <a:r>
              <a:rPr dirty="0"/>
              <a:t>Doğal Isı Kaynakları </a:t>
            </a:r>
          </a:p>
        </p:txBody>
      </p:sp>
      <p:grpSp>
        <p:nvGrpSpPr>
          <p:cNvPr id="456" name="Group 456"/>
          <p:cNvGrpSpPr/>
          <p:nvPr/>
        </p:nvGrpSpPr>
        <p:grpSpPr>
          <a:xfrm>
            <a:off x="3563799" y="1031041"/>
            <a:ext cx="5430797" cy="2737684"/>
            <a:chOff x="0" y="0"/>
            <a:chExt cx="5430796" cy="2737683"/>
          </a:xfrm>
        </p:grpSpPr>
        <p:pic>
          <p:nvPicPr>
            <p:cNvPr id="454" name="image.png"/>
            <p:cNvPicPr>
              <a:picLocks noChangeAspect="1"/>
            </p:cNvPicPr>
            <p:nvPr/>
          </p:nvPicPr>
          <p:blipFill>
            <a:blip r:embed="rId2">
              <a:extLst/>
            </a:blip>
            <a:stretch>
              <a:fillRect/>
            </a:stretch>
          </p:blipFill>
          <p:spPr>
            <a:xfrm>
              <a:off x="0" y="0"/>
              <a:ext cx="5430797" cy="2737684"/>
            </a:xfrm>
            <a:prstGeom prst="rect">
              <a:avLst/>
            </a:prstGeom>
            <a:ln w="12700" cap="flat">
              <a:noFill/>
              <a:miter lim="400000"/>
            </a:ln>
            <a:effectLst/>
          </p:spPr>
        </p:pic>
        <p:sp>
          <p:nvSpPr>
            <p:cNvPr id="455" name="Shape 455"/>
            <p:cNvSpPr/>
            <p:nvPr/>
          </p:nvSpPr>
          <p:spPr>
            <a:xfrm>
              <a:off x="463837" y="42856"/>
              <a:ext cx="4893246" cy="26605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p>
              <a:pPr>
                <a:spcBef>
                  <a:spcPts val="400"/>
                </a:spcBef>
                <a:defRPr sz="2000">
                  <a:solidFill>
                    <a:srgbClr val="FF0000"/>
                  </a:solidFill>
                </a:defRPr>
              </a:pPr>
              <a:r>
                <a:rPr dirty="0"/>
                <a:t>Maddelerin yüzeyleri üzerinde sürtünme sonucu üretilen elektriksel yükten dolayı oluşur. </a:t>
              </a:r>
            </a:p>
            <a:p>
              <a:pPr>
                <a:spcBef>
                  <a:spcPts val="400"/>
                </a:spcBef>
                <a:defRPr sz="2000">
                  <a:solidFill>
                    <a:srgbClr val="FF0000"/>
                  </a:solidFill>
                </a:defRPr>
              </a:pPr>
              <a:r>
                <a:rPr dirty="0"/>
                <a:t>Aşırı yüklenen maddelerin üzerindeki elektriksel yükün herhangi bir sebeple  deşarjı esnasında oluşan kıvılcım yanmayı başlatabilir. </a:t>
              </a:r>
            </a:p>
          </p:txBody>
        </p:sp>
      </p:grpSp>
      <p:pic>
        <p:nvPicPr>
          <p:cNvPr id="457" name="image.png"/>
          <p:cNvPicPr>
            <a:picLocks noChangeAspect="1"/>
          </p:cNvPicPr>
          <p:nvPr/>
        </p:nvPicPr>
        <p:blipFill>
          <a:blip r:embed="rId3">
            <a:extLst/>
          </a:blip>
          <a:stretch>
            <a:fillRect/>
          </a:stretch>
        </p:blipFill>
        <p:spPr>
          <a:xfrm>
            <a:off x="490537" y="4868862"/>
            <a:ext cx="2178051" cy="1439863"/>
          </a:xfrm>
          <a:prstGeom prst="rect">
            <a:avLst/>
          </a:prstGeom>
          <a:ln w="12700">
            <a:miter lim="400000"/>
          </a:ln>
        </p:spPr>
      </p:pic>
      <p:pic>
        <p:nvPicPr>
          <p:cNvPr id="458" name="image.jpg"/>
          <p:cNvPicPr>
            <a:picLocks noChangeAspect="1"/>
          </p:cNvPicPr>
          <p:nvPr/>
        </p:nvPicPr>
        <p:blipFill>
          <a:blip r:embed="rId4">
            <a:extLst/>
          </a:blip>
          <a:stretch>
            <a:fillRect/>
          </a:stretch>
        </p:blipFill>
        <p:spPr>
          <a:xfrm>
            <a:off x="3203575" y="3941762"/>
            <a:ext cx="2378075" cy="2370138"/>
          </a:xfrm>
          <a:prstGeom prst="rect">
            <a:avLst/>
          </a:prstGeom>
          <a:ln w="12700">
            <a:miter lim="400000"/>
          </a:ln>
        </p:spPr>
      </p:pic>
      <p:pic>
        <p:nvPicPr>
          <p:cNvPr id="459" name="DSC00024.jpg" descr="DSC00024.JPG"/>
          <p:cNvPicPr>
            <a:picLocks noChangeAspect="1"/>
          </p:cNvPicPr>
          <p:nvPr/>
        </p:nvPicPr>
        <p:blipFill>
          <a:blip r:embed="rId5">
            <a:extLst/>
          </a:blip>
          <a:stretch>
            <a:fillRect/>
          </a:stretch>
        </p:blipFill>
        <p:spPr>
          <a:xfrm>
            <a:off x="5795962" y="3941762"/>
            <a:ext cx="3159126" cy="2370138"/>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52</a:t>
            </a:fld>
            <a:endParaRPr lang="tr-TR" dirty="0"/>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6" name="Shape 466"/>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67" name="Shape 467"/>
          <p:cNvSpPr>
            <a:spLocks noGrp="1"/>
          </p:cNvSpPr>
          <p:nvPr>
            <p:ph type="body" sz="quarter" idx="4294967295"/>
          </p:nvPr>
        </p:nvSpPr>
        <p:spPr>
          <a:xfrm>
            <a:off x="107949" y="1125537"/>
            <a:ext cx="3240089" cy="2808288"/>
          </a:xfrm>
          <a:prstGeom prst="rect">
            <a:avLst/>
          </a:prstGeom>
        </p:spPr>
        <p:txBody>
          <a:bodyPr/>
          <a:lstStyle/>
          <a:p>
            <a:pPr marL="248475" indent="-248475" defTabSz="832104">
              <a:lnSpc>
                <a:spcPct val="90000"/>
              </a:lnSpc>
              <a:spcBef>
                <a:spcPts val="300"/>
              </a:spcBef>
              <a:defRPr sz="1638" b="1"/>
            </a:pPr>
            <a:r>
              <a:rPr dirty="0"/>
              <a:t>Açık Alevler</a:t>
            </a:r>
          </a:p>
          <a:p>
            <a:pPr marL="248475" indent="-248475" defTabSz="832104">
              <a:lnSpc>
                <a:spcPct val="90000"/>
              </a:lnSpc>
              <a:spcBef>
                <a:spcPts val="300"/>
              </a:spcBef>
              <a:defRPr sz="1638" b="1"/>
            </a:pPr>
            <a:r>
              <a:rPr dirty="0"/>
              <a:t>Elektrik   </a:t>
            </a:r>
          </a:p>
          <a:p>
            <a:pPr marL="248475" indent="-248475" defTabSz="832104">
              <a:lnSpc>
                <a:spcPct val="90000"/>
              </a:lnSpc>
              <a:spcBef>
                <a:spcPts val="300"/>
              </a:spcBef>
              <a:defRPr sz="1638" b="1"/>
            </a:pPr>
            <a:r>
              <a:rPr dirty="0"/>
              <a:t>Aşırı Isı  </a:t>
            </a:r>
          </a:p>
          <a:p>
            <a:pPr marL="248475" indent="-248475" defTabSz="832104">
              <a:lnSpc>
                <a:spcPct val="90000"/>
              </a:lnSpc>
              <a:spcBef>
                <a:spcPts val="300"/>
              </a:spcBef>
              <a:defRPr sz="1638" b="1"/>
            </a:pPr>
            <a:r>
              <a:rPr dirty="0"/>
              <a:t>Kızgın Yüzeyler </a:t>
            </a:r>
          </a:p>
          <a:p>
            <a:pPr marL="248475" indent="-248475" defTabSz="832104">
              <a:lnSpc>
                <a:spcPct val="90000"/>
              </a:lnSpc>
              <a:spcBef>
                <a:spcPts val="300"/>
              </a:spcBef>
              <a:defRPr sz="1638" b="1"/>
            </a:pPr>
            <a:r>
              <a:rPr dirty="0"/>
              <a:t>Kendi Kendine Tutuşma</a:t>
            </a:r>
          </a:p>
          <a:p>
            <a:pPr marL="248475" indent="-248475" defTabSz="832104">
              <a:lnSpc>
                <a:spcPct val="90000"/>
              </a:lnSpc>
              <a:spcBef>
                <a:spcPts val="300"/>
              </a:spcBef>
              <a:defRPr sz="1638" b="1"/>
            </a:pPr>
            <a:r>
              <a:rPr dirty="0"/>
              <a:t>Kıvılcım </a:t>
            </a:r>
          </a:p>
          <a:p>
            <a:pPr marL="248475" indent="-248475" defTabSz="832104">
              <a:lnSpc>
                <a:spcPct val="90000"/>
              </a:lnSpc>
              <a:spcBef>
                <a:spcPts val="300"/>
              </a:spcBef>
              <a:defRPr sz="1638" b="1"/>
            </a:pPr>
            <a:r>
              <a:rPr dirty="0"/>
              <a:t>Statik Elektrik  </a:t>
            </a:r>
          </a:p>
          <a:p>
            <a:pPr marL="248475" indent="-248475" defTabSz="832104">
              <a:lnSpc>
                <a:spcPct val="90000"/>
              </a:lnSpc>
              <a:spcBef>
                <a:spcPts val="300"/>
              </a:spcBef>
              <a:defRPr sz="1638" b="1">
                <a:solidFill>
                  <a:srgbClr val="FF0000"/>
                </a:solidFill>
              </a:defRPr>
            </a:pPr>
            <a:r>
              <a:rPr dirty="0"/>
              <a:t>Sürtünme  </a:t>
            </a:r>
          </a:p>
          <a:p>
            <a:pPr marL="248475" indent="-248475" defTabSz="832104">
              <a:lnSpc>
                <a:spcPct val="90000"/>
              </a:lnSpc>
              <a:spcBef>
                <a:spcPts val="300"/>
              </a:spcBef>
              <a:defRPr sz="1638" b="1"/>
            </a:pPr>
            <a:r>
              <a:rPr dirty="0"/>
              <a:t>Doğal Isı Kaynakları </a:t>
            </a:r>
          </a:p>
        </p:txBody>
      </p:sp>
      <p:grpSp>
        <p:nvGrpSpPr>
          <p:cNvPr id="470" name="Group 470"/>
          <p:cNvGrpSpPr/>
          <p:nvPr/>
        </p:nvGrpSpPr>
        <p:grpSpPr>
          <a:xfrm>
            <a:off x="3730625" y="1152525"/>
            <a:ext cx="5102225" cy="1262064"/>
            <a:chOff x="0" y="0"/>
            <a:chExt cx="5102225" cy="1262063"/>
          </a:xfrm>
        </p:grpSpPr>
        <p:pic>
          <p:nvPicPr>
            <p:cNvPr id="468" name="image.png"/>
            <p:cNvPicPr>
              <a:picLocks noChangeAspect="1"/>
            </p:cNvPicPr>
            <p:nvPr/>
          </p:nvPicPr>
          <p:blipFill>
            <a:blip r:embed="rId2">
              <a:extLst/>
            </a:blip>
            <a:stretch>
              <a:fillRect/>
            </a:stretch>
          </p:blipFill>
          <p:spPr>
            <a:xfrm>
              <a:off x="0" y="0"/>
              <a:ext cx="5102225" cy="1262063"/>
            </a:xfrm>
            <a:prstGeom prst="rect">
              <a:avLst/>
            </a:prstGeom>
            <a:ln w="12700" cap="flat">
              <a:noFill/>
              <a:miter lim="400000"/>
            </a:ln>
            <a:effectLst/>
          </p:spPr>
        </p:pic>
        <p:sp>
          <p:nvSpPr>
            <p:cNvPr id="469" name="Shape 469"/>
            <p:cNvSpPr/>
            <p:nvPr/>
          </p:nvSpPr>
          <p:spPr>
            <a:xfrm>
              <a:off x="120650" y="44450"/>
              <a:ext cx="4913313" cy="707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400"/>
                </a:spcBef>
                <a:defRPr sz="2000">
                  <a:solidFill>
                    <a:srgbClr val="FF0000"/>
                  </a:solidFill>
                </a:defRPr>
              </a:lvl1pPr>
            </a:lstStyle>
            <a:p>
              <a:r>
                <a:rPr dirty="0"/>
                <a:t>İki maddenin birbirine sürtünmesiyle açığa çıkan ısı enerjisi yanma hadisesini başlatır. </a:t>
              </a:r>
            </a:p>
          </p:txBody>
        </p:sp>
      </p:grpSp>
      <p:pic>
        <p:nvPicPr>
          <p:cNvPr id="471" name="image.png"/>
          <p:cNvPicPr>
            <a:picLocks noChangeAspect="1"/>
          </p:cNvPicPr>
          <p:nvPr/>
        </p:nvPicPr>
        <p:blipFill>
          <a:blip r:embed="rId3">
            <a:extLst/>
          </a:blip>
          <a:stretch>
            <a:fillRect/>
          </a:stretch>
        </p:blipFill>
        <p:spPr>
          <a:xfrm>
            <a:off x="755650" y="4365625"/>
            <a:ext cx="1779588" cy="1949450"/>
          </a:xfrm>
          <a:prstGeom prst="rect">
            <a:avLst/>
          </a:prstGeom>
          <a:ln w="12700">
            <a:miter lim="400000"/>
          </a:ln>
        </p:spPr>
      </p:pic>
      <p:pic>
        <p:nvPicPr>
          <p:cNvPr id="472" name="image.jpg"/>
          <p:cNvPicPr>
            <a:picLocks noChangeAspect="1"/>
          </p:cNvPicPr>
          <p:nvPr/>
        </p:nvPicPr>
        <p:blipFill>
          <a:blip r:embed="rId4">
            <a:extLst/>
          </a:blip>
          <a:stretch>
            <a:fillRect/>
          </a:stretch>
        </p:blipFill>
        <p:spPr>
          <a:xfrm>
            <a:off x="4062412" y="3005137"/>
            <a:ext cx="4492626" cy="3314701"/>
          </a:xfrm>
          <a:prstGeom prst="rect">
            <a:avLst/>
          </a:prstGeom>
          <a:ln w="12700">
            <a:miter lim="400000"/>
          </a:ln>
        </p:spPr>
      </p:pic>
      <p:sp>
        <p:nvSpPr>
          <p:cNvPr id="11"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53</a:t>
            </a:fld>
            <a:endParaRPr lang="tr-TR" dirty="0"/>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5" name="Shape 475"/>
          <p:cNvSpPr>
            <a:spLocks noGrp="1"/>
          </p:cNvSpPr>
          <p:nvPr>
            <p:ph type="title" idx="4294967295"/>
          </p:nvPr>
        </p:nvSpPr>
        <p:spPr>
          <a:xfrm>
            <a:off x="87312" y="274637"/>
            <a:ext cx="8229601" cy="654051"/>
          </a:xfrm>
          <a:prstGeom prst="rect">
            <a:avLst/>
          </a:prstGeom>
        </p:spPr>
        <p:txBody>
          <a:bodyPr/>
          <a:lstStyle>
            <a:lvl1pPr>
              <a:defRPr sz="3200" b="1">
                <a:solidFill>
                  <a:srgbClr val="18479F"/>
                </a:solidFill>
              </a:defRPr>
            </a:lvl1pPr>
          </a:lstStyle>
          <a:p>
            <a:r>
              <a:rPr dirty="0"/>
              <a:t>YANGININ KAYNAKLARI</a:t>
            </a:r>
          </a:p>
        </p:txBody>
      </p:sp>
      <p:sp>
        <p:nvSpPr>
          <p:cNvPr id="476" name="Shape 476"/>
          <p:cNvSpPr>
            <a:spLocks noGrp="1"/>
          </p:cNvSpPr>
          <p:nvPr>
            <p:ph type="body" sz="half" idx="4294967295"/>
          </p:nvPr>
        </p:nvSpPr>
        <p:spPr>
          <a:xfrm>
            <a:off x="104775" y="1125537"/>
            <a:ext cx="3314700" cy="3887788"/>
          </a:xfrm>
          <a:prstGeom prst="rect">
            <a:avLst/>
          </a:prstGeom>
        </p:spPr>
        <p:txBody>
          <a:bodyPr/>
          <a:lstStyle/>
          <a:p>
            <a:pPr>
              <a:spcBef>
                <a:spcPts val="400"/>
              </a:spcBef>
              <a:defRPr sz="1800" b="1"/>
            </a:pPr>
            <a:r>
              <a:rPr dirty="0"/>
              <a:t>Açık Alevler</a:t>
            </a:r>
          </a:p>
          <a:p>
            <a:pPr>
              <a:spcBef>
                <a:spcPts val="400"/>
              </a:spcBef>
              <a:defRPr sz="1800" b="1"/>
            </a:pPr>
            <a:r>
              <a:rPr dirty="0"/>
              <a:t>Elektrik   </a:t>
            </a:r>
          </a:p>
          <a:p>
            <a:pPr>
              <a:spcBef>
                <a:spcPts val="400"/>
              </a:spcBef>
              <a:defRPr sz="1800" b="1"/>
            </a:pPr>
            <a:r>
              <a:rPr dirty="0"/>
              <a:t>Aşırı Isı  </a:t>
            </a:r>
          </a:p>
          <a:p>
            <a:pPr>
              <a:spcBef>
                <a:spcPts val="400"/>
              </a:spcBef>
              <a:defRPr sz="1800" b="1"/>
            </a:pPr>
            <a:r>
              <a:rPr dirty="0"/>
              <a:t>Kızgın Yüzeyler </a:t>
            </a:r>
          </a:p>
          <a:p>
            <a:pPr>
              <a:spcBef>
                <a:spcPts val="400"/>
              </a:spcBef>
              <a:defRPr sz="1800" b="1"/>
            </a:pPr>
            <a:r>
              <a:rPr dirty="0"/>
              <a:t>Kendi Kendine Tutuşma</a:t>
            </a:r>
          </a:p>
          <a:p>
            <a:pPr>
              <a:spcBef>
                <a:spcPts val="400"/>
              </a:spcBef>
              <a:defRPr sz="1800" b="1"/>
            </a:pPr>
            <a:r>
              <a:rPr dirty="0"/>
              <a:t>Kıvılcım </a:t>
            </a:r>
          </a:p>
          <a:p>
            <a:pPr>
              <a:spcBef>
                <a:spcPts val="400"/>
              </a:spcBef>
              <a:defRPr sz="1800" b="1"/>
            </a:pPr>
            <a:r>
              <a:rPr dirty="0"/>
              <a:t>Statik Elektrik  </a:t>
            </a:r>
          </a:p>
          <a:p>
            <a:pPr>
              <a:spcBef>
                <a:spcPts val="400"/>
              </a:spcBef>
              <a:defRPr sz="1800" b="1"/>
            </a:pPr>
            <a:r>
              <a:rPr dirty="0"/>
              <a:t>Sürtünme  </a:t>
            </a:r>
          </a:p>
          <a:p>
            <a:pPr>
              <a:spcBef>
                <a:spcPts val="400"/>
              </a:spcBef>
              <a:defRPr sz="1800" b="1">
                <a:solidFill>
                  <a:srgbClr val="FF0000"/>
                </a:solidFill>
              </a:defRPr>
            </a:pPr>
            <a:r>
              <a:rPr dirty="0"/>
              <a:t>Doğal Isı Kaynakları </a:t>
            </a:r>
          </a:p>
        </p:txBody>
      </p:sp>
      <p:grpSp>
        <p:nvGrpSpPr>
          <p:cNvPr id="479" name="Group 479"/>
          <p:cNvGrpSpPr/>
          <p:nvPr/>
        </p:nvGrpSpPr>
        <p:grpSpPr>
          <a:xfrm>
            <a:off x="3846512" y="1090612"/>
            <a:ext cx="5011739" cy="1560514"/>
            <a:chOff x="0" y="0"/>
            <a:chExt cx="5011738" cy="1560513"/>
          </a:xfrm>
        </p:grpSpPr>
        <p:pic>
          <p:nvPicPr>
            <p:cNvPr id="477" name="image.png"/>
            <p:cNvPicPr>
              <a:picLocks noChangeAspect="1"/>
            </p:cNvPicPr>
            <p:nvPr/>
          </p:nvPicPr>
          <p:blipFill>
            <a:blip r:embed="rId2">
              <a:extLst/>
            </a:blip>
            <a:stretch>
              <a:fillRect/>
            </a:stretch>
          </p:blipFill>
          <p:spPr>
            <a:xfrm>
              <a:off x="0" y="0"/>
              <a:ext cx="5011738" cy="1560513"/>
            </a:xfrm>
            <a:prstGeom prst="rect">
              <a:avLst/>
            </a:prstGeom>
            <a:ln w="12700" cap="flat">
              <a:noFill/>
              <a:miter lim="400000"/>
            </a:ln>
            <a:effectLst/>
          </p:spPr>
        </p:pic>
        <p:sp>
          <p:nvSpPr>
            <p:cNvPr id="478" name="Shape 478"/>
            <p:cNvSpPr/>
            <p:nvPr/>
          </p:nvSpPr>
          <p:spPr>
            <a:xfrm>
              <a:off x="120650" y="47625"/>
              <a:ext cx="4797425" cy="1015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400"/>
                </a:spcBef>
                <a:defRPr sz="2000">
                  <a:solidFill>
                    <a:srgbClr val="FF0000"/>
                  </a:solidFill>
                </a:defRPr>
              </a:lvl1pPr>
            </a:lstStyle>
            <a:p>
              <a:r>
                <a:rPr dirty="0"/>
                <a:t>Rüzgârlı havalarda kuru dalların birbirine sürtmesi ya da yıldırım düşmesi ve benzeri doğa olayları sonucunda yangın çıkabilir. </a:t>
              </a:r>
            </a:p>
          </p:txBody>
        </p:sp>
      </p:grpSp>
      <p:pic>
        <p:nvPicPr>
          <p:cNvPr id="480" name="image.jpg"/>
          <p:cNvPicPr>
            <a:picLocks noChangeAspect="1"/>
          </p:cNvPicPr>
          <p:nvPr/>
        </p:nvPicPr>
        <p:blipFill>
          <a:blip r:embed="rId3">
            <a:extLst/>
          </a:blip>
          <a:stretch>
            <a:fillRect/>
          </a:stretch>
        </p:blipFill>
        <p:spPr>
          <a:xfrm>
            <a:off x="3968750" y="3068637"/>
            <a:ext cx="4608513" cy="3462338"/>
          </a:xfrm>
          <a:prstGeom prst="rect">
            <a:avLst/>
          </a:prstGeom>
          <a:ln w="12700">
            <a:miter lim="400000"/>
          </a:ln>
        </p:spPr>
      </p:pic>
      <p:sp>
        <p:nvSpPr>
          <p:cNvPr id="10"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54</a:t>
            </a:fld>
            <a:endParaRPr lang="tr-TR" dirty="0"/>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4" name="Shape 484"/>
          <p:cNvSpPr/>
          <p:nvPr/>
        </p:nvSpPr>
        <p:spPr>
          <a:xfrm>
            <a:off x="1752600" y="1524000"/>
            <a:ext cx="7162800" cy="65024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2100"/>
              </a:spcBef>
              <a:defRPr sz="3600">
                <a:solidFill>
                  <a:srgbClr val="FF0000"/>
                </a:solidFill>
                <a:latin typeface="Impact"/>
                <a:ea typeface="Impact"/>
                <a:cs typeface="Impact"/>
                <a:sym typeface="Impact"/>
              </a:defRPr>
            </a:pPr>
            <a:r>
              <a:rPr dirty="0"/>
              <a:t>1</a:t>
            </a:r>
            <a:r>
              <a:rPr dirty="0">
                <a:solidFill>
                  <a:srgbClr val="000000"/>
                </a:solidFill>
              </a:rPr>
              <a:t>- </a:t>
            </a:r>
            <a:r>
              <a:rPr dirty="0">
                <a:solidFill>
                  <a:srgbClr val="000000"/>
                </a:solidFill>
                <a:effectLst>
                  <a:outerShdw blurRad="12700" dist="25400" dir="2700000" rotWithShape="0">
                    <a:srgbClr val="FFFFFF"/>
                  </a:outerShdw>
                </a:effectLst>
              </a:rPr>
              <a:t>Yangın Çıkmasının Önlenmesi</a:t>
            </a:r>
          </a:p>
        </p:txBody>
      </p:sp>
      <p:sp>
        <p:nvSpPr>
          <p:cNvPr id="485" name="Shape 485"/>
          <p:cNvSpPr/>
          <p:nvPr/>
        </p:nvSpPr>
        <p:spPr>
          <a:xfrm>
            <a:off x="1752600" y="2362200"/>
            <a:ext cx="7162800" cy="65024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2100"/>
              </a:spcBef>
              <a:defRPr sz="3600">
                <a:solidFill>
                  <a:srgbClr val="FF0000"/>
                </a:solidFill>
                <a:latin typeface="Impact"/>
                <a:ea typeface="Impact"/>
                <a:cs typeface="Impact"/>
                <a:sym typeface="Impact"/>
              </a:defRPr>
            </a:pPr>
            <a:r>
              <a:rPr dirty="0"/>
              <a:t>2</a:t>
            </a:r>
            <a:r>
              <a:rPr dirty="0">
                <a:solidFill>
                  <a:srgbClr val="000000"/>
                </a:solidFill>
              </a:rPr>
              <a:t>- </a:t>
            </a:r>
            <a:r>
              <a:rPr dirty="0">
                <a:solidFill>
                  <a:srgbClr val="000000"/>
                </a:solidFill>
                <a:effectLst>
                  <a:outerShdw blurRad="12700" dist="25400" dir="2700000" rotWithShape="0">
                    <a:srgbClr val="FFFFFF"/>
                  </a:outerShdw>
                </a:effectLst>
              </a:rPr>
              <a:t>Yangının Kısa Sürede Tespiti</a:t>
            </a:r>
          </a:p>
        </p:txBody>
      </p:sp>
      <p:sp>
        <p:nvSpPr>
          <p:cNvPr id="486" name="Shape 486"/>
          <p:cNvSpPr/>
          <p:nvPr/>
        </p:nvSpPr>
        <p:spPr>
          <a:xfrm>
            <a:off x="1752600" y="3200400"/>
            <a:ext cx="7162800" cy="65024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2100"/>
              </a:spcBef>
              <a:defRPr sz="3600">
                <a:solidFill>
                  <a:srgbClr val="FF0000"/>
                </a:solidFill>
                <a:latin typeface="Impact"/>
                <a:ea typeface="Impact"/>
                <a:cs typeface="Impact"/>
                <a:sym typeface="Impact"/>
              </a:defRPr>
            </a:pPr>
            <a:r>
              <a:rPr dirty="0"/>
              <a:t>3</a:t>
            </a:r>
            <a:r>
              <a:rPr dirty="0">
                <a:solidFill>
                  <a:srgbClr val="000000"/>
                </a:solidFill>
              </a:rPr>
              <a:t>- </a:t>
            </a:r>
            <a:r>
              <a:rPr dirty="0">
                <a:solidFill>
                  <a:srgbClr val="000000"/>
                </a:solidFill>
                <a:effectLst>
                  <a:outerShdw blurRad="12700" dist="25400" dir="2700000" rotWithShape="0">
                    <a:srgbClr val="FFFFFF"/>
                  </a:outerShdw>
                </a:effectLst>
              </a:rPr>
              <a:t>Yangının Yayılmasının Önlenmesi</a:t>
            </a:r>
          </a:p>
        </p:txBody>
      </p:sp>
      <p:sp>
        <p:nvSpPr>
          <p:cNvPr id="487" name="Shape 487"/>
          <p:cNvSpPr/>
          <p:nvPr/>
        </p:nvSpPr>
        <p:spPr>
          <a:xfrm>
            <a:off x="1752600" y="4114800"/>
            <a:ext cx="7162800" cy="65024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2100"/>
              </a:spcBef>
              <a:defRPr sz="3600">
                <a:solidFill>
                  <a:srgbClr val="FF0000"/>
                </a:solidFill>
                <a:latin typeface="Impact"/>
                <a:ea typeface="Impact"/>
                <a:cs typeface="Impact"/>
                <a:sym typeface="Impact"/>
              </a:defRPr>
            </a:pPr>
            <a:r>
              <a:rPr dirty="0"/>
              <a:t>4</a:t>
            </a:r>
            <a:r>
              <a:rPr dirty="0">
                <a:solidFill>
                  <a:srgbClr val="000000"/>
                </a:solidFill>
              </a:rPr>
              <a:t>- </a:t>
            </a:r>
            <a:r>
              <a:rPr dirty="0">
                <a:solidFill>
                  <a:srgbClr val="000000"/>
                </a:solidFill>
                <a:effectLst>
                  <a:outerShdw blurRad="12700" dist="25400" dir="2700000" rotWithShape="0">
                    <a:srgbClr val="FFFFFF"/>
                  </a:outerShdw>
                </a:effectLst>
              </a:rPr>
              <a:t>Yangının Söndürülmesi</a:t>
            </a:r>
          </a:p>
        </p:txBody>
      </p:sp>
      <p:sp>
        <p:nvSpPr>
          <p:cNvPr id="488" name="Shape 488"/>
          <p:cNvSpPr/>
          <p:nvPr/>
        </p:nvSpPr>
        <p:spPr>
          <a:xfrm>
            <a:off x="1752600" y="4953000"/>
            <a:ext cx="7162800" cy="65024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2100"/>
              </a:spcBef>
              <a:defRPr sz="3600">
                <a:solidFill>
                  <a:srgbClr val="FF0000"/>
                </a:solidFill>
                <a:latin typeface="Impact"/>
                <a:ea typeface="Impact"/>
                <a:cs typeface="Impact"/>
                <a:sym typeface="Impact"/>
              </a:defRPr>
            </a:pPr>
            <a:r>
              <a:rPr dirty="0"/>
              <a:t>5</a:t>
            </a:r>
            <a:r>
              <a:rPr dirty="0">
                <a:solidFill>
                  <a:srgbClr val="000000"/>
                </a:solidFill>
              </a:rPr>
              <a:t>- </a:t>
            </a:r>
            <a:r>
              <a:rPr dirty="0">
                <a:solidFill>
                  <a:srgbClr val="000000"/>
                </a:solidFill>
                <a:effectLst>
                  <a:outerShdw blurRad="12700" dist="25400" dir="2700000" rotWithShape="0">
                    <a:srgbClr val="FFFFFF"/>
                  </a:outerShdw>
                </a:effectLst>
              </a:rPr>
              <a:t>Yangın Sırasında Tahliye</a:t>
            </a:r>
          </a:p>
        </p:txBody>
      </p:sp>
      <p:pic>
        <p:nvPicPr>
          <p:cNvPr id="489" name="image.pdf"/>
          <p:cNvPicPr>
            <a:picLocks noChangeAspect="1"/>
          </p:cNvPicPr>
          <p:nvPr/>
        </p:nvPicPr>
        <p:blipFill>
          <a:blip r:embed="rId2">
            <a:extLst/>
          </a:blip>
          <a:stretch>
            <a:fillRect/>
          </a:stretch>
        </p:blipFill>
        <p:spPr>
          <a:xfrm>
            <a:off x="457200" y="990600"/>
            <a:ext cx="1143000" cy="4724400"/>
          </a:xfrm>
          <a:prstGeom prst="rect">
            <a:avLst/>
          </a:prstGeom>
          <a:ln w="12700">
            <a:miter lim="400000"/>
          </a:ln>
        </p:spPr>
      </p:pic>
      <p:sp>
        <p:nvSpPr>
          <p:cNvPr id="11" name="Shape 487"/>
          <p:cNvSpPr/>
          <p:nvPr/>
        </p:nvSpPr>
        <p:spPr>
          <a:xfrm>
            <a:off x="1028700" y="355475"/>
            <a:ext cx="7581900" cy="650240"/>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2100"/>
              </a:spcBef>
              <a:defRPr sz="3600">
                <a:solidFill>
                  <a:srgbClr val="FF0000"/>
                </a:solidFill>
                <a:latin typeface="Impact"/>
                <a:ea typeface="Impact"/>
                <a:cs typeface="Impact"/>
                <a:sym typeface="Impact"/>
              </a:defRPr>
            </a:pPr>
            <a:r>
              <a:rPr lang="tr-TR" dirty="0" smtClean="0">
                <a:effectLst>
                  <a:outerShdw blurRad="12700" dist="25400" dir="2700000" rotWithShape="0">
                    <a:srgbClr val="FFFFFF"/>
                  </a:outerShdw>
                </a:effectLst>
              </a:rPr>
              <a:t>YANGINLA MÜCADELE</a:t>
            </a:r>
            <a:endParaRPr dirty="0">
              <a:solidFill>
                <a:srgbClr val="000000"/>
              </a:solidFill>
              <a:effectLst>
                <a:outerShdw blurRad="12700" dist="25400" dir="2700000" rotWithShape="0">
                  <a:srgbClr val="FFFFFF"/>
                </a:outerShdw>
              </a:effectLst>
            </a:endParaRPr>
          </a:p>
        </p:txBody>
      </p:sp>
      <p:sp>
        <p:nvSpPr>
          <p:cNvPr id="12"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55</a:t>
            </a:fld>
            <a:endParaRPr lang="tr-TR" dirty="0"/>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56</a:t>
            </a:fld>
            <a:endParaRPr lang="tr-TR" dirty="0"/>
          </a:p>
        </p:txBody>
      </p:sp>
      <p:sp>
        <p:nvSpPr>
          <p:cNvPr id="3" name="Shape 492"/>
          <p:cNvSpPr txBox="1">
            <a:spLocks/>
          </p:cNvSpPr>
          <p:nvPr/>
        </p:nvSpPr>
        <p:spPr>
          <a:xfrm>
            <a:off x="395536" y="182959"/>
            <a:ext cx="7992888" cy="857251"/>
          </a:xfrm>
          <a:prstGeom prst="rect">
            <a:avLst/>
          </a:prstGeom>
          <a:solidFill>
            <a:srgbClr val="FFFF00"/>
          </a:solidFill>
        </p:spPr>
        <p:txBody>
          <a:bodyPr>
            <a:normAutofit/>
          </a:bodyPr>
          <a:lstStyle>
            <a:lvl1pPr marL="0" marR="0" indent="0" algn="ctr" defTabSz="640079" rtl="0" latinLnBrk="0">
              <a:lnSpc>
                <a:spcPct val="100000"/>
              </a:lnSpc>
              <a:spcBef>
                <a:spcPts val="0"/>
              </a:spcBef>
              <a:spcAft>
                <a:spcPts val="0"/>
              </a:spcAft>
              <a:buClrTx/>
              <a:buSzTx/>
              <a:buFontTx/>
              <a:buNone/>
              <a:tabLst/>
              <a:defRPr sz="3570"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latin typeface="Arial" pitchFamily="34" charset="0"/>
                <a:cs typeface="Arial" pitchFamily="34" charset="0"/>
              </a:rPr>
              <a:t>YANGIN  SÖNDÜRME USULLERİ</a:t>
            </a:r>
            <a:endParaRPr lang="tr-TR" dirty="0">
              <a:latin typeface="Arial" pitchFamily="34" charset="0"/>
              <a:cs typeface="Arial" pitchFamily="34" charset="0"/>
            </a:endParaRPr>
          </a:p>
        </p:txBody>
      </p:sp>
      <p:pic>
        <p:nvPicPr>
          <p:cNvPr id="4" name="image51.png"/>
          <p:cNvPicPr>
            <a:picLocks noChangeAspect="1"/>
          </p:cNvPicPr>
          <p:nvPr/>
        </p:nvPicPr>
        <p:blipFill>
          <a:blip r:embed="rId2">
            <a:extLst/>
          </a:blip>
          <a:stretch>
            <a:fillRect/>
          </a:stretch>
        </p:blipFill>
        <p:spPr>
          <a:xfrm>
            <a:off x="115930" y="1196752"/>
            <a:ext cx="3375950" cy="3528392"/>
          </a:xfrm>
          <a:prstGeom prst="rect">
            <a:avLst/>
          </a:prstGeom>
          <a:ln w="12700">
            <a:miter lim="400000"/>
          </a:ln>
        </p:spPr>
      </p:pic>
      <p:sp>
        <p:nvSpPr>
          <p:cNvPr id="5" name="Shape 492"/>
          <p:cNvSpPr txBox="1">
            <a:spLocks/>
          </p:cNvSpPr>
          <p:nvPr/>
        </p:nvSpPr>
        <p:spPr>
          <a:xfrm>
            <a:off x="3779912" y="1340768"/>
            <a:ext cx="5400600" cy="857251"/>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34289" tIns="34289" rIns="34289" bIns="34289" anchor="ctr">
            <a:noAutofit/>
          </a:bodyPr>
          <a:lstStyle>
            <a:lvl1pPr marL="0" marR="0" indent="0" algn="ctr" defTabSz="640079" rtl="0" latinLnBrk="0">
              <a:lnSpc>
                <a:spcPct val="90000"/>
              </a:lnSpc>
              <a:spcBef>
                <a:spcPts val="0"/>
              </a:spcBef>
              <a:spcAft>
                <a:spcPts val="0"/>
              </a:spcAft>
              <a:buClrTx/>
              <a:buSzTx/>
              <a:buFontTx/>
              <a:buNone/>
              <a:tabLst/>
              <a:defRPr sz="3570"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lvl="0" algn="l" defTabSz="914400" hangingPunct="1">
              <a:buClr>
                <a:srgbClr val="A5A5A5"/>
              </a:buClr>
              <a:buSzPct val="100000"/>
              <a:defRPr sz="3900" b="1">
                <a:solidFill>
                  <a:srgbClr val="FF2600"/>
                </a:solidFill>
                <a:latin typeface="Arial Narrow"/>
                <a:ea typeface="Arial Narrow"/>
                <a:cs typeface="Arial Narrow"/>
                <a:sym typeface="Arial Narrow"/>
              </a:defRPr>
            </a:pPr>
            <a:r>
              <a:rPr lang="tr-TR" sz="3600" i="1" dirty="0">
                <a:latin typeface="Arial" pitchFamily="34" charset="0"/>
                <a:cs typeface="Arial" pitchFamily="34" charset="0"/>
              </a:rPr>
              <a:t>1-Soğutarak Söndürme</a:t>
            </a:r>
          </a:p>
        </p:txBody>
      </p:sp>
      <p:sp>
        <p:nvSpPr>
          <p:cNvPr id="6" name="Shape 492"/>
          <p:cNvSpPr txBox="1">
            <a:spLocks/>
          </p:cNvSpPr>
          <p:nvPr/>
        </p:nvSpPr>
        <p:spPr>
          <a:xfrm>
            <a:off x="3779912" y="2852936"/>
            <a:ext cx="5400600" cy="857251"/>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34289" tIns="34289" rIns="34289" bIns="34289" anchor="ctr">
            <a:normAutofit/>
          </a:bodyPr>
          <a:lstStyle>
            <a:lvl1pPr marL="0" marR="0" indent="0" algn="ctr" defTabSz="640079" rtl="0" latinLnBrk="0">
              <a:lnSpc>
                <a:spcPct val="90000"/>
              </a:lnSpc>
              <a:spcBef>
                <a:spcPts val="0"/>
              </a:spcBef>
              <a:spcAft>
                <a:spcPts val="0"/>
              </a:spcAft>
              <a:buClrTx/>
              <a:buSzTx/>
              <a:buFontTx/>
              <a:buNone/>
              <a:tabLst/>
              <a:defRPr sz="3570"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lvl="0" algn="l" defTabSz="914400" hangingPunct="1">
              <a:buClr>
                <a:srgbClr val="A5A5A5"/>
              </a:buClr>
              <a:buSzPct val="100000"/>
              <a:defRPr sz="3900" b="1">
                <a:solidFill>
                  <a:srgbClr val="FF2600"/>
                </a:solidFill>
                <a:latin typeface="Arial Narrow"/>
                <a:ea typeface="Arial Narrow"/>
                <a:cs typeface="Arial Narrow"/>
                <a:sym typeface="Arial Narrow"/>
              </a:defRPr>
            </a:pPr>
            <a:r>
              <a:rPr lang="tr-TR" sz="3600" i="1" dirty="0">
                <a:latin typeface="Arial" pitchFamily="34" charset="0"/>
                <a:cs typeface="Arial" pitchFamily="34" charset="0"/>
              </a:rPr>
              <a:t>2-Havayı  Kesme</a:t>
            </a:r>
          </a:p>
        </p:txBody>
      </p:sp>
      <p:sp>
        <p:nvSpPr>
          <p:cNvPr id="7" name="Shape 492"/>
          <p:cNvSpPr txBox="1">
            <a:spLocks/>
          </p:cNvSpPr>
          <p:nvPr/>
        </p:nvSpPr>
        <p:spPr>
          <a:xfrm>
            <a:off x="107504" y="4876005"/>
            <a:ext cx="8928992" cy="857251"/>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lIns="34289" tIns="34289" rIns="34289" bIns="34289" anchor="ctr">
            <a:normAutofit/>
          </a:bodyPr>
          <a:lstStyle>
            <a:lvl1pPr marL="0" marR="0" indent="0" algn="ctr" defTabSz="640079" rtl="0" latinLnBrk="0">
              <a:lnSpc>
                <a:spcPct val="90000"/>
              </a:lnSpc>
              <a:spcBef>
                <a:spcPts val="0"/>
              </a:spcBef>
              <a:spcAft>
                <a:spcPts val="0"/>
              </a:spcAft>
              <a:buClrTx/>
              <a:buSzTx/>
              <a:buFontTx/>
              <a:buNone/>
              <a:tabLst/>
              <a:defRPr sz="3570"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lvl="0" algn="l" defTabSz="914400" hangingPunct="1">
              <a:buClr>
                <a:srgbClr val="A5A5A5"/>
              </a:buClr>
              <a:buSzPct val="100000"/>
              <a:defRPr sz="3900" b="1">
                <a:solidFill>
                  <a:srgbClr val="FF2600"/>
                </a:solidFill>
                <a:latin typeface="Arial Narrow"/>
                <a:ea typeface="Arial Narrow"/>
                <a:cs typeface="Arial Narrow"/>
                <a:sym typeface="Arial Narrow"/>
              </a:defRPr>
            </a:pPr>
            <a:r>
              <a:rPr lang="tr-TR" sz="3600" i="1" dirty="0">
                <a:latin typeface="Arial" pitchFamily="34" charset="0"/>
                <a:cs typeface="Arial" pitchFamily="34" charset="0"/>
              </a:rPr>
              <a:t>3-Yanıcı  Maddeyi </a:t>
            </a:r>
            <a:r>
              <a:rPr lang="tr-TR" sz="3600" i="1" dirty="0" smtClean="0">
                <a:latin typeface="Arial" pitchFamily="34" charset="0"/>
                <a:cs typeface="Arial" pitchFamily="34" charset="0"/>
              </a:rPr>
              <a:t>Ortadan </a:t>
            </a:r>
            <a:r>
              <a:rPr lang="tr-TR" sz="3600" i="1" dirty="0">
                <a:latin typeface="Arial" pitchFamily="34" charset="0"/>
                <a:cs typeface="Arial" pitchFamily="34" charset="0"/>
              </a:rPr>
              <a:t>Kaldırma</a:t>
            </a:r>
          </a:p>
        </p:txBody>
      </p:sp>
    </p:spTree>
    <p:extLst>
      <p:ext uri="{BB962C8B-B14F-4D97-AF65-F5344CB8AC3E}">
        <p14:creationId xmlns:p14="http://schemas.microsoft.com/office/powerpoint/2010/main" val="1540322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3"/>
                                        </p:tgtEl>
                                        <p:attrNameLst>
                                          <p:attrName>style.visibility</p:attrName>
                                        </p:attrNameLst>
                                      </p:cBhvr>
                                      <p:to>
                                        <p:strVal val="visible"/>
                                      </p:to>
                                    </p:set>
                                    <p:anim calcmode="lin" valueType="num">
                                      <p:cBhvr>
                                        <p:cTn id="7" dur="300" fill="hold"/>
                                        <p:tgtEl>
                                          <p:spTgt spid="3"/>
                                        </p:tgtEl>
                                        <p:attrNameLst>
                                          <p:attrName>ppt_x</p:attrName>
                                        </p:attrNameLst>
                                      </p:cBhvr>
                                      <p:tavLst>
                                        <p:tav tm="0">
                                          <p:val>
                                            <p:strVal val="1+#ppt_w/2"/>
                                          </p:val>
                                        </p:tav>
                                        <p:tav tm="100000">
                                          <p:val>
                                            <p:strVal val="#ppt_x"/>
                                          </p:val>
                                        </p:tav>
                                      </p:tavLst>
                                    </p:anim>
                                    <p:anim calcmode="lin" valueType="num">
                                      <p:cBhvr>
                                        <p:cTn id="8" dur="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iterate>
                                    <p:tmAbs val="0"/>
                                  </p:iterate>
                                  <p:childTnLst>
                                    <p:set>
                                      <p:cBhvr>
                                        <p:cTn id="17" fill="hold"/>
                                        <p:tgtEl>
                                          <p:spTgt spid="5"/>
                                        </p:tgtEl>
                                        <p:attrNameLst>
                                          <p:attrName>style.visibility</p:attrName>
                                        </p:attrNameLst>
                                      </p:cBhvr>
                                      <p:to>
                                        <p:strVal val="visible"/>
                                      </p:to>
                                    </p:set>
                                    <p:anim calcmode="lin" valueType="num">
                                      <p:cBhvr>
                                        <p:cTn id="18" dur="300" fill="hold"/>
                                        <p:tgtEl>
                                          <p:spTgt spid="5"/>
                                        </p:tgtEl>
                                        <p:attrNameLst>
                                          <p:attrName>ppt_x</p:attrName>
                                        </p:attrNameLst>
                                      </p:cBhvr>
                                      <p:tavLst>
                                        <p:tav tm="0">
                                          <p:val>
                                            <p:strVal val="1+#ppt_w/2"/>
                                          </p:val>
                                        </p:tav>
                                        <p:tav tm="100000">
                                          <p:val>
                                            <p:strVal val="#ppt_x"/>
                                          </p:val>
                                        </p:tav>
                                      </p:tavLst>
                                    </p:anim>
                                    <p:anim calcmode="lin" valueType="num">
                                      <p:cBhvr>
                                        <p:cTn id="19" dur="3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iterate>
                                    <p:tmAbs val="0"/>
                                  </p:iterate>
                                  <p:childTnLst>
                                    <p:set>
                                      <p:cBhvr>
                                        <p:cTn id="23" fill="hold"/>
                                        <p:tgtEl>
                                          <p:spTgt spid="6"/>
                                        </p:tgtEl>
                                        <p:attrNameLst>
                                          <p:attrName>style.visibility</p:attrName>
                                        </p:attrNameLst>
                                      </p:cBhvr>
                                      <p:to>
                                        <p:strVal val="visible"/>
                                      </p:to>
                                    </p:set>
                                    <p:anim calcmode="lin" valueType="num">
                                      <p:cBhvr>
                                        <p:cTn id="24" dur="300" fill="hold"/>
                                        <p:tgtEl>
                                          <p:spTgt spid="6"/>
                                        </p:tgtEl>
                                        <p:attrNameLst>
                                          <p:attrName>ppt_x</p:attrName>
                                        </p:attrNameLst>
                                      </p:cBhvr>
                                      <p:tavLst>
                                        <p:tav tm="0">
                                          <p:val>
                                            <p:strVal val="1+#ppt_w/2"/>
                                          </p:val>
                                        </p:tav>
                                        <p:tav tm="100000">
                                          <p:val>
                                            <p:strVal val="#ppt_x"/>
                                          </p:val>
                                        </p:tav>
                                      </p:tavLst>
                                    </p:anim>
                                    <p:anim calcmode="lin" valueType="num">
                                      <p:cBhvr>
                                        <p:cTn id="25" dur="3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iterate>
                                    <p:tmAbs val="0"/>
                                  </p:iterate>
                                  <p:childTnLst>
                                    <p:set>
                                      <p:cBhvr>
                                        <p:cTn id="29" fill="hold"/>
                                        <p:tgtEl>
                                          <p:spTgt spid="7"/>
                                        </p:tgtEl>
                                        <p:attrNameLst>
                                          <p:attrName>style.visibility</p:attrName>
                                        </p:attrNameLst>
                                      </p:cBhvr>
                                      <p:to>
                                        <p:strVal val="visible"/>
                                      </p:to>
                                    </p:set>
                                    <p:anim calcmode="lin" valueType="num">
                                      <p:cBhvr>
                                        <p:cTn id="30" dur="300" fill="hold"/>
                                        <p:tgtEl>
                                          <p:spTgt spid="7"/>
                                        </p:tgtEl>
                                        <p:attrNameLst>
                                          <p:attrName>ppt_x</p:attrName>
                                        </p:attrNameLst>
                                      </p:cBhvr>
                                      <p:tavLst>
                                        <p:tav tm="0">
                                          <p:val>
                                            <p:strVal val="1+#ppt_w/2"/>
                                          </p:val>
                                        </p:tav>
                                        <p:tav tm="100000">
                                          <p:val>
                                            <p:strVal val="#ppt_x"/>
                                          </p:val>
                                        </p:tav>
                                      </p:tavLst>
                                    </p:anim>
                                    <p:anim calcmode="lin" valueType="num">
                                      <p:cBhvr>
                                        <p:cTn id="31" dur="3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P spid="7"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57</a:t>
            </a:fld>
            <a:endParaRPr lang="tr-TR" dirty="0"/>
          </a:p>
        </p:txBody>
      </p:sp>
      <p:sp>
        <p:nvSpPr>
          <p:cNvPr id="3" name="Shape 497"/>
          <p:cNvSpPr txBox="1">
            <a:spLocks/>
          </p:cNvSpPr>
          <p:nvPr/>
        </p:nvSpPr>
        <p:spPr>
          <a:xfrm>
            <a:off x="72008" y="931122"/>
            <a:ext cx="9036496" cy="1129726"/>
          </a:xfrm>
          <a:prstGeom prst="rect">
            <a:avLst/>
          </a:prstGeom>
          <a:solidFill>
            <a:srgbClr val="FFFF00"/>
          </a:solidFill>
        </p:spPr>
        <p:txBody>
          <a:bodyPr>
            <a:normAutofit lnSpcReduction="10000"/>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algn="ctr" defTabSz="676655" hangingPunct="1">
              <a:defRPr sz="3774" b="1">
                <a:solidFill>
                  <a:srgbClr val="FF2600"/>
                </a:solidFill>
                <a:latin typeface="Arial Narrow"/>
                <a:ea typeface="Arial Narrow"/>
                <a:cs typeface="Arial Narrow"/>
                <a:sym typeface="Arial Narrow"/>
              </a:defRPr>
            </a:pPr>
            <a:r>
              <a:rPr lang="tr-TR" sz="3774" b="1" dirty="0" smtClean="0">
                <a:solidFill>
                  <a:srgbClr val="FF2600"/>
                </a:solidFill>
                <a:latin typeface="Arial" pitchFamily="34" charset="0"/>
                <a:ea typeface="Arial Narrow"/>
                <a:cs typeface="Arial" pitchFamily="34" charset="0"/>
                <a:sym typeface="Arial Narrow"/>
              </a:rPr>
              <a:t>YANGIN SÖNDÜRME USULLERİ</a:t>
            </a:r>
            <a:br>
              <a:rPr lang="tr-TR" sz="3774" b="1" dirty="0" smtClean="0">
                <a:solidFill>
                  <a:srgbClr val="FF2600"/>
                </a:solidFill>
                <a:latin typeface="Arial" pitchFamily="34" charset="0"/>
                <a:ea typeface="Arial Narrow"/>
                <a:cs typeface="Arial" pitchFamily="34" charset="0"/>
                <a:sym typeface="Arial Narrow"/>
              </a:rPr>
            </a:br>
            <a:r>
              <a:rPr lang="tr-TR" sz="3774" b="1" dirty="0" smtClean="0">
                <a:solidFill>
                  <a:srgbClr val="FF2600"/>
                </a:solidFill>
                <a:latin typeface="Arial" pitchFamily="34" charset="0"/>
                <a:ea typeface="Arial Narrow"/>
                <a:cs typeface="Arial" pitchFamily="34" charset="0"/>
                <a:sym typeface="Arial Narrow"/>
              </a:rPr>
              <a:t>1-SOĞUTARAK</a:t>
            </a:r>
            <a:endParaRPr lang="tr-TR" sz="3774" b="1" dirty="0">
              <a:solidFill>
                <a:srgbClr val="FF2600"/>
              </a:solidFill>
              <a:latin typeface="Arial" pitchFamily="34" charset="0"/>
              <a:ea typeface="Arial Narrow"/>
              <a:cs typeface="Arial" pitchFamily="34" charset="0"/>
              <a:sym typeface="Arial Narrow"/>
            </a:endParaRPr>
          </a:p>
        </p:txBody>
      </p:sp>
      <p:sp>
        <p:nvSpPr>
          <p:cNvPr id="4" name="Shape 498"/>
          <p:cNvSpPr txBox="1">
            <a:spLocks/>
          </p:cNvSpPr>
          <p:nvPr/>
        </p:nvSpPr>
        <p:spPr>
          <a:xfrm>
            <a:off x="2079307" y="2204864"/>
            <a:ext cx="4968479" cy="2232248"/>
          </a:xfrm>
          <a:prstGeom prst="rect">
            <a:avLst/>
          </a:prstGeom>
        </p:spPr>
        <p:txBody>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274320" indent="-274320" hangingPunct="1">
              <a:buClr>
                <a:srgbClr val="A5A5A5"/>
              </a:buClr>
              <a:defRPr b="1">
                <a:latin typeface="Arial Narrow"/>
                <a:ea typeface="Arial Narrow"/>
                <a:cs typeface="Arial Narrow"/>
                <a:sym typeface="Arial Narrow"/>
              </a:defRPr>
            </a:pPr>
            <a:r>
              <a:rPr lang="tr-TR" b="1" dirty="0" smtClean="0">
                <a:latin typeface="Arial" pitchFamily="34" charset="0"/>
                <a:ea typeface="Arial Narrow"/>
                <a:cs typeface="Arial" pitchFamily="34" charset="0"/>
                <a:sym typeface="Arial Narrow"/>
              </a:rPr>
              <a:t> Su  ile  Soğutma</a:t>
            </a:r>
          </a:p>
          <a:p>
            <a:pPr marL="274320" indent="-274320" hangingPunct="1">
              <a:buSzTx/>
              <a:buFont typeface="Wingdings 2"/>
              <a:buNone/>
              <a:defRPr b="1">
                <a:latin typeface="Arial Narrow"/>
                <a:ea typeface="Arial Narrow"/>
                <a:cs typeface="Arial Narrow"/>
                <a:sym typeface="Arial Narrow"/>
              </a:defRPr>
            </a:pPr>
            <a:endParaRPr lang="tr-TR" sz="1000" b="1" dirty="0" smtClean="0">
              <a:latin typeface="Arial" pitchFamily="34" charset="0"/>
              <a:ea typeface="Arial Narrow"/>
              <a:cs typeface="Arial" pitchFamily="34" charset="0"/>
              <a:sym typeface="Arial Narrow"/>
            </a:endParaRPr>
          </a:p>
          <a:p>
            <a:pPr marL="274320" indent="-274320" hangingPunct="1">
              <a:buClr>
                <a:srgbClr val="A5A5A5"/>
              </a:buClr>
              <a:defRPr b="1">
                <a:latin typeface="Arial Narrow"/>
                <a:ea typeface="Arial Narrow"/>
                <a:cs typeface="Arial Narrow"/>
                <a:sym typeface="Arial Narrow"/>
              </a:defRPr>
            </a:pPr>
            <a:r>
              <a:rPr lang="tr-TR" b="1" dirty="0" smtClean="0">
                <a:latin typeface="Arial" pitchFamily="34" charset="0"/>
                <a:ea typeface="Arial Narrow"/>
                <a:cs typeface="Arial" pitchFamily="34" charset="0"/>
                <a:sym typeface="Arial Narrow"/>
              </a:rPr>
              <a:t> Yanıcı  Maddeyi  Dağıtma</a:t>
            </a:r>
          </a:p>
          <a:p>
            <a:pPr marL="274320" indent="-274320" hangingPunct="1">
              <a:buSzTx/>
              <a:buFont typeface="Wingdings 2"/>
              <a:buNone/>
              <a:defRPr b="1">
                <a:latin typeface="Arial Narrow"/>
                <a:ea typeface="Arial Narrow"/>
                <a:cs typeface="Arial Narrow"/>
                <a:sym typeface="Arial Narrow"/>
              </a:defRPr>
            </a:pPr>
            <a:endParaRPr lang="tr-TR" sz="1000" b="1" dirty="0" smtClean="0">
              <a:latin typeface="Arial" pitchFamily="34" charset="0"/>
              <a:ea typeface="Arial Narrow"/>
              <a:cs typeface="Arial" pitchFamily="34" charset="0"/>
              <a:sym typeface="Arial Narrow"/>
            </a:endParaRPr>
          </a:p>
          <a:p>
            <a:pPr marL="274320" indent="-274320" hangingPunct="1">
              <a:buClr>
                <a:srgbClr val="A5A5A5"/>
              </a:buClr>
              <a:defRPr b="1">
                <a:latin typeface="Arial Narrow"/>
                <a:ea typeface="Arial Narrow"/>
                <a:cs typeface="Arial Narrow"/>
                <a:sym typeface="Arial Narrow"/>
              </a:defRPr>
            </a:pPr>
            <a:r>
              <a:rPr lang="tr-TR" b="1" dirty="0" smtClean="0">
                <a:latin typeface="Arial" pitchFamily="34" charset="0"/>
                <a:ea typeface="Arial Narrow"/>
                <a:cs typeface="Arial" pitchFamily="34" charset="0"/>
                <a:sym typeface="Arial Narrow"/>
              </a:rPr>
              <a:t> Kuvvetli   Üfleme</a:t>
            </a:r>
            <a:endParaRPr lang="tr-TR" b="1" dirty="0">
              <a:latin typeface="Arial" pitchFamily="34" charset="0"/>
              <a:ea typeface="Arial Narrow"/>
              <a:cs typeface="Arial" pitchFamily="34" charset="0"/>
              <a:sym typeface="Arial Narrow"/>
            </a:endParaRPr>
          </a:p>
        </p:txBody>
      </p:sp>
      <p:pic>
        <p:nvPicPr>
          <p:cNvPr id="5" name="image52.pdf"/>
          <p:cNvPicPr>
            <a:picLocks noChangeAspect="1"/>
          </p:cNvPicPr>
          <p:nvPr/>
        </p:nvPicPr>
        <p:blipFill>
          <a:blip r:embed="rId2">
            <a:extLst/>
          </a:blip>
          <a:stretch>
            <a:fillRect/>
          </a:stretch>
        </p:blipFill>
        <p:spPr>
          <a:xfrm>
            <a:off x="0" y="4364926"/>
            <a:ext cx="9144000" cy="2057401"/>
          </a:xfrm>
          <a:prstGeom prst="rect">
            <a:avLst/>
          </a:prstGeom>
          <a:ln w="12700">
            <a:miter lim="400000"/>
          </a:ln>
        </p:spPr>
      </p:pic>
    </p:spTree>
    <p:extLst>
      <p:ext uri="{BB962C8B-B14F-4D97-AF65-F5344CB8AC3E}">
        <p14:creationId xmlns:p14="http://schemas.microsoft.com/office/powerpoint/2010/main" val="941838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strips(downRigh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iterate>
                                    <p:tmAbs val="0"/>
                                  </p:iterate>
                                  <p:childTnLst>
                                    <p:set>
                                      <p:cBhvr>
                                        <p:cTn id="11" fill="hold"/>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1+#ppt_w/2"/>
                                          </p:val>
                                        </p:tav>
                                        <p:tav tm="100000">
                                          <p:val>
                                            <p:strVal val="#ppt_x"/>
                                          </p:val>
                                        </p:tav>
                                      </p:tavLst>
                                    </p:anim>
                                    <p:anim calcmode="lin" valueType="num">
                                      <p:cBhvr>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iterate>
                                    <p:tmAbs val="0"/>
                                  </p:iterate>
                                  <p:childTnLst>
                                    <p:set>
                                      <p:cBhvr>
                                        <p:cTn id="17" fill="hold"/>
                                        <p:tgtEl>
                                          <p:spTgt spid="4">
                                            <p:bg/>
                                          </p:spTgt>
                                        </p:tgtEl>
                                        <p:attrNameLst>
                                          <p:attrName>style.visibility</p:attrName>
                                        </p:attrNameLst>
                                      </p:cBhvr>
                                      <p:to>
                                        <p:strVal val="visible"/>
                                      </p:to>
                                    </p:set>
                                    <p:anim calcmode="lin" valueType="num">
                                      <p:cBhvr>
                                        <p:cTn id="18" dur="500" fill="hold"/>
                                        <p:tgtEl>
                                          <p:spTgt spid="4">
                                            <p:bg/>
                                          </p:spTgt>
                                        </p:tgtEl>
                                        <p:attrNameLst>
                                          <p:attrName>ppt_x</p:attrName>
                                        </p:attrNameLst>
                                      </p:cBhvr>
                                      <p:tavLst>
                                        <p:tav tm="0">
                                          <p:val>
                                            <p:strVal val="1+#ppt_w/2"/>
                                          </p:val>
                                        </p:tav>
                                        <p:tav tm="100000">
                                          <p:val>
                                            <p:strVal val="#ppt_x"/>
                                          </p:val>
                                        </p:tav>
                                      </p:tavLst>
                                    </p:anim>
                                    <p:anim calcmode="lin" valueType="num">
                                      <p:cBhvr>
                                        <p:cTn id="19" dur="500" fill="hold"/>
                                        <p:tgtEl>
                                          <p:spTgt spid="4">
                                            <p:bg/>
                                          </p:spTgt>
                                        </p:tgtEl>
                                        <p:attrNameLst>
                                          <p:attrName>ppt_y</p:attrName>
                                        </p:attrNameLst>
                                      </p:cBhvr>
                                      <p:tavLst>
                                        <p:tav tm="0">
                                          <p:val>
                                            <p:strVal val="1+#ppt_h/2"/>
                                          </p:val>
                                        </p:tav>
                                        <p:tav tm="100000">
                                          <p:val>
                                            <p:strVal val="#ppt_y"/>
                                          </p:val>
                                        </p:tav>
                                      </p:tavLst>
                                    </p:anim>
                                  </p:childTnLst>
                                </p:cTn>
                              </p:par>
                              <p:par>
                                <p:cTn id="20" presetID="2" presetClass="entr" presetSubtype="6" fill="hold" grpId="0" nodeType="withEffect">
                                  <p:stCondLst>
                                    <p:cond delay="0"/>
                                  </p:stCondLst>
                                  <p:iterate>
                                    <p:tmAbs val="0"/>
                                  </p:iterate>
                                  <p:childTnLst>
                                    <p:set>
                                      <p:cBhvr>
                                        <p:cTn id="21" fill="hold"/>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6" fill="hold" grpId="0" nodeType="afterEffect">
                                  <p:stCondLst>
                                    <p:cond delay="0"/>
                                  </p:stCondLst>
                                  <p:iterate>
                                    <p:tmAbs val="0"/>
                                  </p:iterate>
                                  <p:childTnLst>
                                    <p:set>
                                      <p:cBhvr>
                                        <p:cTn id="26" fill="hold"/>
                                        <p:tgtEl>
                                          <p:spTgt spid="4">
                                            <p:txEl>
                                              <p:pRg st="2" end="2"/>
                                            </p:txEl>
                                          </p:spTgt>
                                        </p:tgtEl>
                                        <p:attrNameLst>
                                          <p:attrName>style.visibility</p:attrName>
                                        </p:attrNameLst>
                                      </p:cBhvr>
                                      <p:to>
                                        <p:strVal val="visible"/>
                                      </p:to>
                                    </p:set>
                                    <p:anim calcmode="lin" valueType="num">
                                      <p:cBhvr>
                                        <p:cTn id="2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iterate>
                                    <p:tmAbs val="0"/>
                                  </p:iterate>
                                  <p:childTnLst>
                                    <p:set>
                                      <p:cBhvr>
                                        <p:cTn id="32" fill="hold"/>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build="p" bldLvl="5" animBg="1" advAuto="0"/>
      <p:bldP spid="5"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58</a:t>
            </a:fld>
            <a:endParaRPr lang="tr-TR" dirty="0"/>
          </a:p>
        </p:txBody>
      </p:sp>
      <p:sp>
        <p:nvSpPr>
          <p:cNvPr id="3" name="Shape 502"/>
          <p:cNvSpPr txBox="1">
            <a:spLocks/>
          </p:cNvSpPr>
          <p:nvPr/>
        </p:nvSpPr>
        <p:spPr>
          <a:xfrm>
            <a:off x="323528" y="1026603"/>
            <a:ext cx="8424936" cy="1178261"/>
          </a:xfrm>
          <a:prstGeom prst="rect">
            <a:avLst/>
          </a:prstGeom>
          <a:solidFill>
            <a:srgbClr val="FFFF00"/>
          </a:solidFill>
        </p:spPr>
        <p:txBody>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algn="ctr" defTabSz="786384" hangingPunct="1">
              <a:defRPr sz="4386" b="1">
                <a:solidFill>
                  <a:srgbClr val="FF2600"/>
                </a:solidFill>
                <a:latin typeface="Arial Narrow"/>
                <a:ea typeface="Arial Narrow"/>
                <a:cs typeface="Arial Narrow"/>
                <a:sym typeface="Arial Narrow"/>
              </a:defRPr>
            </a:pPr>
            <a:r>
              <a:rPr lang="tr-TR" sz="4386" b="1" smtClean="0">
                <a:solidFill>
                  <a:srgbClr val="FF2600"/>
                </a:solidFill>
                <a:latin typeface="Arial" pitchFamily="34" charset="0"/>
                <a:ea typeface="Arial Narrow"/>
                <a:cs typeface="Arial" pitchFamily="34" charset="0"/>
                <a:sym typeface="Arial Narrow"/>
              </a:rPr>
              <a:t>2- HAVAYI </a:t>
            </a:r>
            <a:r>
              <a:rPr lang="tr-TR" sz="4386" b="1" smtClean="0">
                <a:solidFill>
                  <a:schemeClr val="accent1">
                    <a:lumMod val="50000"/>
                  </a:schemeClr>
                </a:solidFill>
                <a:latin typeface="Arial" pitchFamily="34" charset="0"/>
                <a:ea typeface="Arial Narrow"/>
                <a:cs typeface="Arial" pitchFamily="34" charset="0"/>
                <a:sym typeface="Arial Narrow"/>
              </a:rPr>
              <a:t>(OKSİJENİ) </a:t>
            </a:r>
            <a:r>
              <a:rPr lang="tr-TR" sz="4386" b="1" smtClean="0">
                <a:solidFill>
                  <a:srgbClr val="FF2600"/>
                </a:solidFill>
                <a:latin typeface="Arial" pitchFamily="34" charset="0"/>
                <a:ea typeface="Arial Narrow"/>
                <a:cs typeface="Arial" pitchFamily="34" charset="0"/>
                <a:sym typeface="Arial Narrow"/>
              </a:rPr>
              <a:t>KESME</a:t>
            </a:r>
            <a:endParaRPr lang="tr-TR" sz="4386" b="1" dirty="0">
              <a:solidFill>
                <a:srgbClr val="FF2600"/>
              </a:solidFill>
              <a:latin typeface="Arial" pitchFamily="34" charset="0"/>
              <a:ea typeface="Arial Narrow"/>
              <a:cs typeface="Arial" pitchFamily="34" charset="0"/>
              <a:sym typeface="Arial Narrow"/>
            </a:endParaRPr>
          </a:p>
        </p:txBody>
      </p:sp>
      <p:sp>
        <p:nvSpPr>
          <p:cNvPr id="4" name="Shape 503"/>
          <p:cNvSpPr txBox="1">
            <a:spLocks/>
          </p:cNvSpPr>
          <p:nvPr/>
        </p:nvSpPr>
        <p:spPr>
          <a:xfrm>
            <a:off x="5148064" y="2618728"/>
            <a:ext cx="4248472" cy="3210572"/>
          </a:xfrm>
          <a:prstGeom prst="rect">
            <a:avLst/>
          </a:prstGeom>
        </p:spPr>
        <p:txBody>
          <a:bodyPr>
            <a:normAutofit/>
          </a:bodyPr>
          <a:lstStyle>
            <a:lvl1pPr marL="273050" marR="0" indent="-273050" algn="l" defTabSz="914400" rtl="0" latinLnBrk="0">
              <a:lnSpc>
                <a:spcPct val="100000"/>
              </a:lnSpc>
              <a:spcBef>
                <a:spcPts val="600"/>
              </a:spcBef>
              <a:spcAft>
                <a:spcPts val="0"/>
              </a:spcAft>
              <a:buClr>
                <a:srgbClr val="0BD0D9"/>
              </a:buClr>
              <a:buSzPct val="9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1pPr>
            <a:lvl2pPr marL="660267" marR="0" indent="-266567" algn="l" defTabSz="914400" rtl="0" latinLnBrk="0">
              <a:lnSpc>
                <a:spcPct val="100000"/>
              </a:lnSpc>
              <a:spcBef>
                <a:spcPts val="600"/>
              </a:spcBef>
              <a:spcAft>
                <a:spcPts val="0"/>
              </a:spcAft>
              <a:buClr>
                <a:srgbClr val="0BD0D9"/>
              </a:buClr>
              <a:buSzPct val="8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2pPr>
            <a:lvl3pPr marL="972986" marR="0" indent="-304648" algn="l" defTabSz="914400" rtl="0" latinLnBrk="0">
              <a:lnSpc>
                <a:spcPct val="100000"/>
              </a:lnSpc>
              <a:spcBef>
                <a:spcPts val="600"/>
              </a:spcBef>
              <a:spcAft>
                <a:spcPts val="0"/>
              </a:spcAft>
              <a:buClr>
                <a:srgbClr val="0BD0D9"/>
              </a:buClr>
              <a:buSzPct val="70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3pPr>
            <a:lvl4pPr marL="1250314" marR="0" indent="-272414"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4pPr>
            <a:lvl5pPr marL="15552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5pPr>
            <a:lvl6pPr marL="20124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6pPr>
            <a:lvl7pPr marL="24696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7pPr>
            <a:lvl8pPr marL="29268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8pPr>
            <a:lvl9pPr marL="3384020" marR="0" indent="-302683" algn="l" defTabSz="914400" rtl="0" latinLnBrk="0">
              <a:lnSpc>
                <a:spcPct val="100000"/>
              </a:lnSpc>
              <a:spcBef>
                <a:spcPts val="600"/>
              </a:spcBef>
              <a:spcAft>
                <a:spcPts val="0"/>
              </a:spcAft>
              <a:buClr>
                <a:srgbClr val="0BD0D9"/>
              </a:buClr>
              <a:buSzPct val="65000"/>
              <a:buFont typeface="Wingdings 2"/>
              <a:buChar char="•"/>
              <a:tabLst/>
              <a:defRPr sz="2600" b="0" i="0" u="none" strike="noStrike" cap="none" spc="0" baseline="0">
                <a:ln>
                  <a:noFill/>
                </a:ln>
                <a:solidFill>
                  <a:srgbClr val="000000"/>
                </a:solidFill>
                <a:uFillTx/>
                <a:latin typeface="Constantia"/>
                <a:ea typeface="Constantia"/>
                <a:cs typeface="Constantia"/>
                <a:sym typeface="Constantia"/>
              </a:defRPr>
            </a:lvl9pPr>
          </a:lstStyle>
          <a:p>
            <a:pPr marL="274320" indent="-274320" hangingPunct="1">
              <a:spcBef>
                <a:spcPts val="0"/>
              </a:spcBef>
              <a:buClr>
                <a:srgbClr val="A5A5A5"/>
              </a:buClr>
              <a:defRPr b="1">
                <a:latin typeface="Arial Narrow"/>
                <a:ea typeface="Arial Narrow"/>
                <a:cs typeface="Arial Narrow"/>
                <a:sym typeface="Arial Narrow"/>
              </a:defRPr>
            </a:pPr>
            <a:r>
              <a:rPr lang="tr-TR" sz="3200" b="1" smtClean="0">
                <a:latin typeface="Arial" pitchFamily="34" charset="0"/>
                <a:ea typeface="Arial Narrow"/>
                <a:cs typeface="Arial" pitchFamily="34" charset="0"/>
                <a:sym typeface="Arial Narrow"/>
              </a:rPr>
              <a:t> Örtme</a:t>
            </a:r>
          </a:p>
          <a:p>
            <a:pPr marL="274320" indent="-274320" hangingPunct="1">
              <a:spcBef>
                <a:spcPts val="0"/>
              </a:spcBef>
              <a:buClr>
                <a:srgbClr val="A5A5A5"/>
              </a:buClr>
              <a:defRPr b="1">
                <a:latin typeface="Arial Narrow"/>
                <a:ea typeface="Arial Narrow"/>
                <a:cs typeface="Arial Narrow"/>
                <a:sym typeface="Arial Narrow"/>
              </a:defRPr>
            </a:pPr>
            <a:endParaRPr lang="tr-TR" sz="3200" b="1" smtClean="0">
              <a:latin typeface="Arial" pitchFamily="34" charset="0"/>
              <a:ea typeface="Arial Narrow"/>
              <a:cs typeface="Arial" pitchFamily="34" charset="0"/>
              <a:sym typeface="Arial Narrow"/>
            </a:endParaRPr>
          </a:p>
          <a:p>
            <a:pPr marL="274320" indent="-274320" hangingPunct="1">
              <a:spcBef>
                <a:spcPts val="0"/>
              </a:spcBef>
              <a:buClr>
                <a:srgbClr val="A5A5A5"/>
              </a:buClr>
              <a:defRPr b="1">
                <a:latin typeface="Arial Narrow"/>
                <a:ea typeface="Arial Narrow"/>
                <a:cs typeface="Arial Narrow"/>
                <a:sym typeface="Arial Narrow"/>
              </a:defRPr>
            </a:pPr>
            <a:r>
              <a:rPr lang="tr-TR" sz="3200" b="1" smtClean="0">
                <a:latin typeface="Arial" pitchFamily="34" charset="0"/>
                <a:ea typeface="Arial Narrow"/>
                <a:cs typeface="Arial" pitchFamily="34" charset="0"/>
                <a:sym typeface="Arial Narrow"/>
              </a:rPr>
              <a:t> Boğma</a:t>
            </a:r>
          </a:p>
          <a:p>
            <a:pPr marL="274320" indent="-274320" hangingPunct="1">
              <a:spcBef>
                <a:spcPts val="0"/>
              </a:spcBef>
              <a:buClr>
                <a:srgbClr val="A5A5A5"/>
              </a:buClr>
              <a:defRPr b="1">
                <a:latin typeface="Arial Narrow"/>
                <a:ea typeface="Arial Narrow"/>
                <a:cs typeface="Arial Narrow"/>
                <a:sym typeface="Arial Narrow"/>
              </a:defRPr>
            </a:pPr>
            <a:endParaRPr lang="tr-TR" sz="3200" b="1" smtClean="0">
              <a:latin typeface="Arial" pitchFamily="34" charset="0"/>
              <a:ea typeface="Arial Narrow"/>
              <a:cs typeface="Arial" pitchFamily="34" charset="0"/>
              <a:sym typeface="Arial Narrow"/>
            </a:endParaRPr>
          </a:p>
          <a:p>
            <a:pPr marL="274320" indent="-274320" hangingPunct="1">
              <a:spcBef>
                <a:spcPts val="0"/>
              </a:spcBef>
              <a:buClr>
                <a:srgbClr val="A5A5A5"/>
              </a:buClr>
              <a:defRPr b="1">
                <a:latin typeface="Arial Narrow"/>
                <a:ea typeface="Arial Narrow"/>
                <a:cs typeface="Arial Narrow"/>
                <a:sym typeface="Arial Narrow"/>
              </a:defRPr>
            </a:pPr>
            <a:r>
              <a:rPr lang="tr-TR" sz="3200" b="1" smtClean="0">
                <a:latin typeface="Arial" pitchFamily="34" charset="0"/>
                <a:ea typeface="Arial Narrow"/>
                <a:cs typeface="Arial" pitchFamily="34" charset="0"/>
                <a:sym typeface="Arial Narrow"/>
              </a:rPr>
              <a:t> Oksijeni  Azaltma</a:t>
            </a:r>
            <a:endParaRPr lang="tr-TR" sz="3200" b="1" dirty="0">
              <a:latin typeface="Arial" pitchFamily="34" charset="0"/>
              <a:ea typeface="Arial Narrow"/>
              <a:cs typeface="Arial" pitchFamily="34" charset="0"/>
              <a:sym typeface="Arial Narrow"/>
            </a:endParaRPr>
          </a:p>
        </p:txBody>
      </p:sp>
      <p:pic>
        <p:nvPicPr>
          <p:cNvPr id="5" name="image53.pdf"/>
          <p:cNvPicPr>
            <a:picLocks noChangeAspect="1"/>
          </p:cNvPicPr>
          <p:nvPr/>
        </p:nvPicPr>
        <p:blipFill>
          <a:blip r:embed="rId2">
            <a:extLst/>
          </a:blip>
          <a:stretch>
            <a:fillRect/>
          </a:stretch>
        </p:blipFill>
        <p:spPr>
          <a:xfrm>
            <a:off x="251520" y="2420888"/>
            <a:ext cx="4771330" cy="3744416"/>
          </a:xfrm>
          <a:prstGeom prst="rect">
            <a:avLst/>
          </a:prstGeom>
          <a:ln w="12700">
            <a:miter lim="400000"/>
          </a:ln>
        </p:spPr>
      </p:pic>
    </p:spTree>
    <p:extLst>
      <p:ext uri="{BB962C8B-B14F-4D97-AF65-F5344CB8AC3E}">
        <p14:creationId xmlns:p14="http://schemas.microsoft.com/office/powerpoint/2010/main" val="299692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iterate>
                                    <p:tmAbs val="0"/>
                                  </p:iterate>
                                  <p:childTnLst>
                                    <p:set>
                                      <p:cBhvr>
                                        <p:cTn id="14" fill="hold"/>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iterate>
                                    <p:tmAbs val="0"/>
                                  </p:iterate>
                                  <p:childTnLst>
                                    <p:set>
                                      <p:cBhvr>
                                        <p:cTn id="20" fill="hold"/>
                                        <p:tgtEl>
                                          <p:spTgt spid="4">
                                            <p:bg/>
                                          </p:spTgt>
                                        </p:tgtEl>
                                        <p:attrNameLst>
                                          <p:attrName>style.visibility</p:attrName>
                                        </p:attrNameLst>
                                      </p:cBhvr>
                                      <p:to>
                                        <p:strVal val="visible"/>
                                      </p:to>
                                    </p:set>
                                    <p:anim calcmode="lin" valueType="num">
                                      <p:cBhvr>
                                        <p:cTn id="21" dur="500" fill="hold"/>
                                        <p:tgtEl>
                                          <p:spTgt spid="4">
                                            <p:bg/>
                                          </p:spTgt>
                                        </p:tgtEl>
                                        <p:attrNameLst>
                                          <p:attrName>ppt_x</p:attrName>
                                        </p:attrNameLst>
                                      </p:cBhvr>
                                      <p:tavLst>
                                        <p:tav tm="0">
                                          <p:val>
                                            <p:strVal val="1+#ppt_w/2"/>
                                          </p:val>
                                        </p:tav>
                                        <p:tav tm="100000">
                                          <p:val>
                                            <p:strVal val="#ppt_x"/>
                                          </p:val>
                                        </p:tav>
                                      </p:tavLst>
                                    </p:anim>
                                    <p:anim calcmode="lin" valueType="num">
                                      <p:cBhvr>
                                        <p:cTn id="22" dur="500" fill="hold"/>
                                        <p:tgtEl>
                                          <p:spTgt spid="4">
                                            <p:bg/>
                                          </p:spTgt>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iterate>
                                    <p:tmAbs val="0"/>
                                  </p:iterate>
                                  <p:childTnLst>
                                    <p:set>
                                      <p:cBhvr>
                                        <p:cTn id="24" fill="hold"/>
                                        <p:tgtEl>
                                          <p:spTgt spid="4">
                                            <p:txEl>
                                              <p:pRg st="0" end="0"/>
                                            </p:txEl>
                                          </p:spTgt>
                                        </p:tgtEl>
                                        <p:attrNameLst>
                                          <p:attrName>style.visibility</p:attrName>
                                        </p:attrNameLst>
                                      </p:cBhvr>
                                      <p:to>
                                        <p:strVal val="visible"/>
                                      </p:to>
                                    </p:set>
                                    <p:anim calcmode="lin" valueType="num">
                                      <p:cBhvr>
                                        <p:cTn id="2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p:cTn id="26"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p:tmAbs val="0"/>
                                  </p:iterate>
                                  <p:childTnLst>
                                    <p:set>
                                      <p:cBhvr>
                                        <p:cTn id="30" fill="hold"/>
                                        <p:tgtEl>
                                          <p:spTgt spid="4">
                                            <p:txEl>
                                              <p:pRg st="2" end="2"/>
                                            </p:txEl>
                                          </p:spTgt>
                                        </p:tgtEl>
                                        <p:attrNameLst>
                                          <p:attrName>style.visibility</p:attrName>
                                        </p:attrNameLst>
                                      </p:cBhvr>
                                      <p:to>
                                        <p:strVal val="visible"/>
                                      </p:to>
                                    </p:set>
                                    <p:anim calcmode="lin" valueType="num">
                                      <p:cBhvr>
                                        <p:cTn id="31"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p:cTn id="32"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p:tmAbs val="0"/>
                                  </p:iterate>
                                  <p:childTnLst>
                                    <p:set>
                                      <p:cBhvr>
                                        <p:cTn id="36" fill="hold"/>
                                        <p:tgtEl>
                                          <p:spTgt spid="4">
                                            <p:txEl>
                                              <p:pRg st="4" end="4"/>
                                            </p:txEl>
                                          </p:spTgt>
                                        </p:tgtEl>
                                        <p:attrNameLst>
                                          <p:attrName>style.visibility</p:attrName>
                                        </p:attrNameLst>
                                      </p:cBhvr>
                                      <p:to>
                                        <p:strVal val="visible"/>
                                      </p:to>
                                    </p:set>
                                    <p:anim calcmode="lin" valueType="num">
                                      <p:cBhvr>
                                        <p:cTn id="3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p:cTn id="38"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build="p" animBg="1" advAuto="0"/>
      <p:bldP spid="5"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59</a:t>
            </a:fld>
            <a:endParaRPr lang="tr-TR" dirty="0"/>
          </a:p>
        </p:txBody>
      </p:sp>
      <p:sp>
        <p:nvSpPr>
          <p:cNvPr id="3" name="Shape 512"/>
          <p:cNvSpPr txBox="1">
            <a:spLocks/>
          </p:cNvSpPr>
          <p:nvPr/>
        </p:nvSpPr>
        <p:spPr>
          <a:xfrm>
            <a:off x="-1" y="1127251"/>
            <a:ext cx="9144001" cy="1146275"/>
          </a:xfrm>
          <a:prstGeom prst="rect">
            <a:avLst/>
          </a:prstGeom>
          <a:solidFill>
            <a:srgbClr val="FFFF00"/>
          </a:solidFill>
        </p:spPr>
        <p:txBody>
          <a:bodyPr>
            <a:normAutofit/>
          </a:bodyPr>
          <a:lstStyle>
            <a:lvl1pPr marL="0" marR="0" indent="0" algn="ctr" defTabSz="694944" rtl="0" latinLnBrk="0">
              <a:lnSpc>
                <a:spcPct val="100000"/>
              </a:lnSpc>
              <a:spcBef>
                <a:spcPts val="0"/>
              </a:spcBef>
              <a:spcAft>
                <a:spcPts val="0"/>
              </a:spcAft>
              <a:buClrTx/>
              <a:buSzTx/>
              <a:buFontTx/>
              <a:buNone/>
              <a:tabLst/>
              <a:defRPr sz="3875"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z="3200" smtClean="0">
                <a:solidFill>
                  <a:srgbClr val="FF0000"/>
                </a:solidFill>
                <a:latin typeface="Arial" pitchFamily="34" charset="0"/>
                <a:cs typeface="Arial" pitchFamily="34" charset="0"/>
              </a:rPr>
              <a:t>3-YANICI MADDEYİ ORTADAN KALDIRMA</a:t>
            </a:r>
            <a:endParaRPr lang="tr-TR" sz="3200" dirty="0">
              <a:solidFill>
                <a:srgbClr val="FF0000"/>
              </a:solidFill>
              <a:latin typeface="Arial" pitchFamily="34" charset="0"/>
              <a:cs typeface="Arial" pitchFamily="34" charset="0"/>
            </a:endParaRPr>
          </a:p>
        </p:txBody>
      </p:sp>
      <p:pic>
        <p:nvPicPr>
          <p:cNvPr id="4" name="image54.jpg"/>
          <p:cNvPicPr>
            <a:picLocks noChangeAspect="1"/>
          </p:cNvPicPr>
          <p:nvPr/>
        </p:nvPicPr>
        <p:blipFill>
          <a:blip r:embed="rId2">
            <a:extLst/>
          </a:blip>
          <a:stretch>
            <a:fillRect/>
          </a:stretch>
        </p:blipFill>
        <p:spPr>
          <a:xfrm>
            <a:off x="4541569" y="3280369"/>
            <a:ext cx="3486151" cy="3028951"/>
          </a:xfrm>
          <a:prstGeom prst="rect">
            <a:avLst/>
          </a:prstGeom>
          <a:ln w="12700">
            <a:miter lim="400000"/>
          </a:ln>
        </p:spPr>
      </p:pic>
      <p:sp>
        <p:nvSpPr>
          <p:cNvPr id="5" name="Shape 514"/>
          <p:cNvSpPr/>
          <p:nvPr/>
        </p:nvSpPr>
        <p:spPr>
          <a:xfrm>
            <a:off x="613320" y="4726931"/>
            <a:ext cx="3168899" cy="931022"/>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2800" b="1">
                <a:latin typeface="Arial Narrow"/>
                <a:ea typeface="Arial Narrow"/>
                <a:cs typeface="Arial Narrow"/>
                <a:sym typeface="Arial Narrow"/>
              </a:defRPr>
            </a:lvl1pPr>
          </a:lstStyle>
          <a:p>
            <a:r>
              <a:rPr dirty="0"/>
              <a:t>Ara Boşluğu Meydana Getirmek</a:t>
            </a:r>
          </a:p>
        </p:txBody>
      </p:sp>
      <p:sp>
        <p:nvSpPr>
          <p:cNvPr id="6" name="Shape 515"/>
          <p:cNvSpPr/>
          <p:nvPr/>
        </p:nvSpPr>
        <p:spPr>
          <a:xfrm>
            <a:off x="613320" y="3059538"/>
            <a:ext cx="3168899" cy="931022"/>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2800" b="1">
                <a:latin typeface="Arial Narrow"/>
                <a:ea typeface="Arial Narrow"/>
                <a:cs typeface="Arial Narrow"/>
                <a:sym typeface="Arial Narrow"/>
              </a:defRPr>
            </a:lvl1pPr>
          </a:lstStyle>
          <a:p>
            <a:r>
              <a:rPr dirty="0"/>
              <a:t>Yanıcı Maddeyi Isıdan Ayırmak</a:t>
            </a:r>
          </a:p>
        </p:txBody>
      </p:sp>
    </p:spTree>
    <p:extLst>
      <p:ext uri="{BB962C8B-B14F-4D97-AF65-F5344CB8AC3E}">
        <p14:creationId xmlns:p14="http://schemas.microsoft.com/office/powerpoint/2010/main" val="432472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iterate>
                                    <p:tmAbs val="0"/>
                                  </p:iterate>
                                  <p:childTnLst>
                                    <p:set>
                                      <p:cBhvr>
                                        <p:cTn id="6" fill="hold"/>
                                        <p:tgtEl>
                                          <p:spTgt spid="3"/>
                                        </p:tgtEl>
                                        <p:attrNameLst>
                                          <p:attrName>style.visibility</p:attrName>
                                        </p:attrNameLst>
                                      </p:cBhvr>
                                      <p:to>
                                        <p:strVal val="visible"/>
                                      </p:to>
                                    </p:set>
                                    <p:anim calcmode="lin" valueType="num">
                                      <p:cBhvr>
                                        <p:cTn id="7" dur="300" fill="hold"/>
                                        <p:tgtEl>
                                          <p:spTgt spid="3"/>
                                        </p:tgtEl>
                                        <p:attrNameLst>
                                          <p:attrName>ppt_x</p:attrName>
                                        </p:attrNameLst>
                                      </p:cBhvr>
                                      <p:tavLst>
                                        <p:tav tm="0">
                                          <p:val>
                                            <p:strVal val="0-#ppt_w/2"/>
                                          </p:val>
                                        </p:tav>
                                        <p:tav tm="100000">
                                          <p:val>
                                            <p:strVal val="#ppt_x"/>
                                          </p:val>
                                        </p:tav>
                                      </p:tavLst>
                                    </p:anim>
                                    <p:anim calcmode="lin" valueType="num">
                                      <p:cBhvr>
                                        <p:cTn id="8" dur="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iterate>
                                    <p:tmAbs val="0"/>
                                  </p:iterate>
                                  <p:childTnLst>
                                    <p:set>
                                      <p:cBhvr>
                                        <p:cTn id="12" fill="hold"/>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0" nodeType="clickEffect">
                                  <p:stCondLst>
                                    <p:cond delay="0"/>
                                  </p:stCondLst>
                                  <p:iterate>
                                    <p:tmAbs val="0"/>
                                  </p:iterate>
                                  <p:childTnLst>
                                    <p:set>
                                      <p:cBhvr>
                                        <p:cTn id="17" fill="hold"/>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
                                          </p:val>
                                        </p:tav>
                                        <p:tav tm="100000">
                                          <p:val>
                                            <p:strVal val="#ppt_w"/>
                                          </p:val>
                                        </p:tav>
                                      </p:tavLst>
                                    </p:anim>
                                    <p:anim calcmode="lin" valueType="num">
                                      <p:cBhvr>
                                        <p:cTn id="19" dur="500" fill="hold"/>
                                        <p:tgtEl>
                                          <p:spTgt spid="4"/>
                                        </p:tgtEl>
                                        <p:attrNameLst>
                                          <p:attrName>ppt_h</p:attrName>
                                        </p:attrNameLst>
                                      </p:cBhvr>
                                      <p:tavLst>
                                        <p:tav tm="0" fmla="#ppt_h*sin(2.5*pi*$)">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0" name="image.png"/>
          <p:cNvPicPr>
            <a:picLocks noChangeAspect="1"/>
          </p:cNvPicPr>
          <p:nvPr/>
        </p:nvPicPr>
        <p:blipFill>
          <a:blip r:embed="rId2">
            <a:extLst/>
          </a:blip>
          <a:stretch>
            <a:fillRect/>
          </a:stretch>
        </p:blipFill>
        <p:spPr>
          <a:xfrm>
            <a:off x="249237" y="-171400"/>
            <a:ext cx="8821738" cy="1347788"/>
          </a:xfrm>
          <a:prstGeom prst="rect">
            <a:avLst/>
          </a:prstGeom>
          <a:ln w="12700">
            <a:miter lim="400000"/>
          </a:ln>
        </p:spPr>
      </p:pic>
      <p:sp>
        <p:nvSpPr>
          <p:cNvPr id="241" name="Shape 241"/>
          <p:cNvSpPr/>
          <p:nvPr/>
        </p:nvSpPr>
        <p:spPr>
          <a:xfrm>
            <a:off x="251618" y="862671"/>
            <a:ext cx="8640764" cy="537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300" b="1" i="1">
                <a:solidFill>
                  <a:srgbClr val="FF0000"/>
                </a:solidFill>
              </a:defRPr>
            </a:pPr>
            <a:r>
              <a:rPr dirty="0"/>
              <a:t>YANGIN EĞİTİMLERİNE YASAL DAYANAK</a:t>
            </a:r>
          </a:p>
          <a:p>
            <a:pPr algn="ctr">
              <a:defRPr sz="1800" b="1" i="1">
                <a:solidFill>
                  <a:srgbClr val="FF0000"/>
                </a:solidFill>
              </a:defRPr>
            </a:pPr>
            <a:endParaRPr dirty="0"/>
          </a:p>
          <a:p>
            <a:pPr algn="just">
              <a:defRPr sz="2300"/>
            </a:pPr>
            <a:r>
              <a:rPr dirty="0"/>
              <a:t>	Ayrıca 19.12.2007 tarihinde 26735 sayılı Resmi Gazetede yayınlanan </a:t>
            </a:r>
            <a:r>
              <a:rPr b="1" dirty="0"/>
              <a:t>“Binaların Yangında Korunması Hakkında Yönetmeliğin” </a:t>
            </a:r>
            <a:r>
              <a:rPr dirty="0"/>
              <a:t>129.Maddesinde </a:t>
            </a:r>
            <a:r>
              <a:rPr i="1" dirty="0"/>
              <a:t>“</a:t>
            </a:r>
            <a:r>
              <a:rPr i="1" dirty="0">
                <a:solidFill>
                  <a:srgbClr val="08684E"/>
                </a:solidFill>
              </a:rPr>
              <a:t>Acil durum ekiplerinin personeli; bina sahibi, yöneticisi veya amirinin sorumluluğunda yangından korunma, yangının söndürülmesi, can ve mal kurtarma, ilk yardım faaliyetleri, itfaiye ile işbirliği ve organizasyon sağlanması konularında, mahalli itfaiye ve sivil savunma teşkilatlarından yararlanılarak eğitilir ve yapılan tatbikatlar ile bilgi ve becerileri artırılır. Ekip personeli ile binadaki diğer görevliler, yangın söndürme alet ve malzemelerinin nasıl kullanılacağı ve en kısa zamanda itfaiyeye nasıl ulaşılacağı konularında tatbikî eğitimden geçirilir. </a:t>
            </a:r>
            <a:r>
              <a:rPr b="1" i="1" dirty="0">
                <a:solidFill>
                  <a:schemeClr val="accent6">
                    <a:lumMod val="75000"/>
                  </a:schemeClr>
                </a:solidFill>
              </a:rPr>
              <a:t>Binada senede en az 1 kez söndürme ve tahliye tatbikatı yapılır</a:t>
            </a:r>
            <a:r>
              <a:rPr i="1" dirty="0">
                <a:solidFill>
                  <a:srgbClr val="08684E"/>
                </a:solidFill>
              </a:rPr>
              <a:t>.’’</a:t>
            </a:r>
            <a:r>
              <a:rPr i="1" dirty="0"/>
              <a:t> </a:t>
            </a:r>
            <a:r>
              <a:rPr dirty="0"/>
              <a:t>denilmektedir</a:t>
            </a:r>
            <a:r>
              <a:rPr sz="2400" dirty="0"/>
              <a:t>.          </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6</a:t>
            </a:fld>
            <a:endParaRPr lang="tr-TR" dirty="0"/>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60</a:t>
            </a:fld>
            <a:endParaRPr lang="tr-TR" dirty="0"/>
          </a:p>
        </p:txBody>
      </p:sp>
      <p:sp>
        <p:nvSpPr>
          <p:cNvPr id="7" name="Shape 518"/>
          <p:cNvSpPr txBox="1">
            <a:spLocks/>
          </p:cNvSpPr>
          <p:nvPr/>
        </p:nvSpPr>
        <p:spPr>
          <a:xfrm>
            <a:off x="251520" y="116632"/>
            <a:ext cx="8510495" cy="857251"/>
          </a:xfrm>
          <a:prstGeom prst="rect">
            <a:avLst/>
          </a:prstGeom>
          <a:solidFill>
            <a:srgbClr val="FFFF00"/>
          </a:solidFill>
        </p:spPr>
        <p:txBody>
          <a:bodyPr>
            <a:normAutofit fontScale="90000" lnSpcReduction="10000"/>
          </a:bodyPr>
          <a:lstStyle>
            <a:lvl1pPr marL="0" marR="0" indent="0" algn="l" defTabSz="896111" rtl="0" latinLnBrk="0">
              <a:lnSpc>
                <a:spcPct val="100000"/>
              </a:lnSpc>
              <a:spcBef>
                <a:spcPts val="0"/>
              </a:spcBef>
              <a:spcAft>
                <a:spcPts val="0"/>
              </a:spcAft>
              <a:buClrTx/>
              <a:buSzTx/>
              <a:buFontTx/>
              <a:buNone/>
              <a:tabLst/>
              <a:defRPr sz="3038" b="1" i="0" u="none" strike="noStrike" cap="none" spc="0" baseline="0">
                <a:ln>
                  <a:noFill/>
                </a:ln>
                <a:solidFill>
                  <a:srgbClr val="FF2600"/>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pPr hangingPunct="1"/>
            <a:r>
              <a:rPr lang="tr-TR" smtClean="0">
                <a:latin typeface="Arial" pitchFamily="34" charset="0"/>
                <a:cs typeface="Arial" pitchFamily="34" charset="0"/>
              </a:rPr>
              <a:t>YANGIN  SÖNDÜRMEDE KULLANILAN  MADDELER</a:t>
            </a:r>
            <a:endParaRPr lang="tr-TR" dirty="0">
              <a:latin typeface="Arial" pitchFamily="34" charset="0"/>
              <a:cs typeface="Arial" pitchFamily="34" charset="0"/>
            </a:endParaRPr>
          </a:p>
        </p:txBody>
      </p:sp>
      <p:pic>
        <p:nvPicPr>
          <p:cNvPr id="8" name="image55.png"/>
          <p:cNvPicPr>
            <a:picLocks noChangeAspect="1"/>
          </p:cNvPicPr>
          <p:nvPr/>
        </p:nvPicPr>
        <p:blipFill>
          <a:blip r:embed="rId2">
            <a:extLst/>
          </a:blip>
          <a:stretch>
            <a:fillRect/>
          </a:stretch>
        </p:blipFill>
        <p:spPr>
          <a:xfrm>
            <a:off x="3313899" y="973883"/>
            <a:ext cx="855414" cy="2288233"/>
          </a:xfrm>
          <a:prstGeom prst="rect">
            <a:avLst/>
          </a:prstGeom>
          <a:ln w="12700">
            <a:miter lim="400000"/>
          </a:ln>
        </p:spPr>
      </p:pic>
      <p:sp>
        <p:nvSpPr>
          <p:cNvPr id="9" name="Shape 520"/>
          <p:cNvSpPr/>
          <p:nvPr/>
        </p:nvSpPr>
        <p:spPr>
          <a:xfrm>
            <a:off x="0" y="1496115"/>
            <a:ext cx="3102129" cy="931022"/>
          </a:xfrm>
          <a:prstGeom prst="rect">
            <a:avLst/>
          </a:prstGeom>
          <a:ln w="12700">
            <a:miter lim="400000"/>
          </a:ln>
          <a:extLst>
            <a:ext uri="{C572A759-6A51-4108-AA02-DFA0A04FC94B}">
              <ma14:wrappingTextBoxFlag xmlns="" xmlns:ma14="http://schemas.microsoft.com/office/mac/drawingml/2011/main" val="1"/>
            </a:ext>
          </a:extLst>
        </p:spPr>
        <p:txBody>
          <a:bodyPr wrap="none" lIns="34289" tIns="34289" rIns="34289" bIns="34289">
            <a:spAutoFit/>
          </a:bodyPr>
          <a:lstStyle/>
          <a:p>
            <a:pPr>
              <a:defRPr sz="2800">
                <a:latin typeface="Monotype Corsiva"/>
                <a:ea typeface="Monotype Corsiva"/>
                <a:cs typeface="Monotype Corsiva"/>
                <a:sym typeface="Monotype Corsiva"/>
              </a:defRPr>
            </a:pPr>
            <a:endParaRPr b="1" dirty="0">
              <a:latin typeface="Arial" pitchFamily="34" charset="0"/>
              <a:cs typeface="Arial" pitchFamily="34" charset="0"/>
            </a:endParaRPr>
          </a:p>
          <a:p>
            <a:pPr>
              <a:defRPr sz="2800">
                <a:latin typeface="Arial Narrow"/>
                <a:ea typeface="Arial Narrow"/>
                <a:cs typeface="Arial Narrow"/>
                <a:sym typeface="Arial Narrow"/>
              </a:defRPr>
            </a:pPr>
            <a:r>
              <a:rPr b="1" dirty="0">
                <a:latin typeface="Arial" pitchFamily="34" charset="0"/>
                <a:cs typeface="Arial" pitchFamily="34" charset="0"/>
              </a:rPr>
              <a:t>KARBONDİOKSİT</a:t>
            </a:r>
          </a:p>
        </p:txBody>
      </p:sp>
      <p:sp>
        <p:nvSpPr>
          <p:cNvPr id="10" name="Shape 521"/>
          <p:cNvSpPr/>
          <p:nvPr/>
        </p:nvSpPr>
        <p:spPr>
          <a:xfrm>
            <a:off x="1342999" y="4514202"/>
            <a:ext cx="3148617" cy="931022"/>
          </a:xfrm>
          <a:prstGeom prst="rect">
            <a:avLst/>
          </a:prstGeom>
          <a:ln w="12700">
            <a:miter lim="400000"/>
          </a:ln>
          <a:extLst>
            <a:ext uri="{C572A759-6A51-4108-AA02-DFA0A04FC94B}">
              <ma14:wrappingTextBoxFlag xmlns="" xmlns:ma14="http://schemas.microsoft.com/office/mac/drawingml/2011/main" val="1"/>
            </a:ext>
          </a:extLst>
        </p:spPr>
        <p:txBody>
          <a:bodyPr wrap="none" lIns="34289" tIns="34289" rIns="34289" bIns="34289">
            <a:spAutoFit/>
          </a:bodyPr>
          <a:lstStyle/>
          <a:p>
            <a:pPr>
              <a:defRPr sz="2800">
                <a:latin typeface="Monotype Corsiva"/>
                <a:ea typeface="Monotype Corsiva"/>
                <a:cs typeface="Monotype Corsiva"/>
                <a:sym typeface="Monotype Corsiva"/>
              </a:defRPr>
            </a:pPr>
            <a:endParaRPr b="1" dirty="0"/>
          </a:p>
          <a:p>
            <a:pPr>
              <a:defRPr sz="2800" b="1">
                <a:latin typeface="Arial Narrow"/>
                <a:ea typeface="Arial Narrow"/>
                <a:cs typeface="Arial Narrow"/>
                <a:sym typeface="Arial Narrow"/>
              </a:defRPr>
            </a:pPr>
            <a:r>
              <a:rPr b="1" dirty="0"/>
              <a:t>KURU </a:t>
            </a:r>
            <a:r>
              <a:rPr b="1" dirty="0">
                <a:latin typeface="Arial" pitchFamily="34" charset="0"/>
                <a:cs typeface="Arial" pitchFamily="34" charset="0"/>
              </a:rPr>
              <a:t>KİMYEVİ</a:t>
            </a:r>
            <a:r>
              <a:rPr b="1" dirty="0"/>
              <a:t> TOZ</a:t>
            </a:r>
          </a:p>
        </p:txBody>
      </p:sp>
      <p:pic>
        <p:nvPicPr>
          <p:cNvPr id="12" name="image56.png"/>
          <p:cNvPicPr>
            <a:picLocks noChangeAspect="1"/>
          </p:cNvPicPr>
          <p:nvPr/>
        </p:nvPicPr>
        <p:blipFill>
          <a:blip r:embed="rId3">
            <a:extLst/>
          </a:blip>
          <a:stretch>
            <a:fillRect/>
          </a:stretch>
        </p:blipFill>
        <p:spPr>
          <a:xfrm>
            <a:off x="179512" y="3541416"/>
            <a:ext cx="1078416" cy="2767904"/>
          </a:xfrm>
          <a:prstGeom prst="rect">
            <a:avLst/>
          </a:prstGeom>
          <a:ln w="12700">
            <a:miter lim="400000"/>
          </a:ln>
        </p:spPr>
      </p:pic>
      <p:sp>
        <p:nvSpPr>
          <p:cNvPr id="11" name="Shape 522"/>
          <p:cNvSpPr/>
          <p:nvPr/>
        </p:nvSpPr>
        <p:spPr>
          <a:xfrm>
            <a:off x="6688811" y="5798486"/>
            <a:ext cx="1465464" cy="500135"/>
          </a:xfrm>
          <a:prstGeom prst="rect">
            <a:avLst/>
          </a:prstGeom>
          <a:ln w="12700">
            <a:miter lim="400000"/>
          </a:ln>
          <a:extLst>
            <a:ext uri="{C572A759-6A51-4108-AA02-DFA0A04FC94B}">
              <ma14:wrappingTextBoxFlag xmlns="" xmlns:ma14="http://schemas.microsoft.com/office/mac/drawingml/2011/main" val="1"/>
            </a:ext>
          </a:extLst>
        </p:spPr>
        <p:txBody>
          <a:bodyPr wrap="none" lIns="34289" tIns="34289" rIns="34289" bIns="34289">
            <a:spAutoFit/>
          </a:bodyPr>
          <a:lstStyle>
            <a:lvl1pPr>
              <a:defRPr sz="2800">
                <a:latin typeface="Monotype Corsiva"/>
                <a:ea typeface="Monotype Corsiva"/>
                <a:cs typeface="Monotype Corsiva"/>
                <a:sym typeface="Monotype Corsiva"/>
              </a:defRPr>
            </a:lvl1pPr>
          </a:lstStyle>
          <a:p>
            <a:r>
              <a:rPr b="1" dirty="0">
                <a:solidFill>
                  <a:schemeClr val="tx1"/>
                </a:solidFill>
                <a:latin typeface="Arial" pitchFamily="34" charset="0"/>
                <a:cs typeface="Arial" pitchFamily="34" charset="0"/>
              </a:rPr>
              <a:t>KÖPÜK </a:t>
            </a:r>
          </a:p>
        </p:txBody>
      </p:sp>
      <p:pic>
        <p:nvPicPr>
          <p:cNvPr id="13" name="image57.png"/>
          <p:cNvPicPr>
            <a:picLocks noChangeAspect="1"/>
          </p:cNvPicPr>
          <p:nvPr/>
        </p:nvPicPr>
        <p:blipFill>
          <a:blip r:embed="rId4">
            <a:extLst/>
          </a:blip>
          <a:stretch>
            <a:fillRect/>
          </a:stretch>
        </p:blipFill>
        <p:spPr>
          <a:xfrm>
            <a:off x="6012160" y="802088"/>
            <a:ext cx="1986411" cy="2319076"/>
          </a:xfrm>
          <a:prstGeom prst="rect">
            <a:avLst/>
          </a:prstGeom>
          <a:ln w="12700">
            <a:miter lim="400000"/>
          </a:ln>
        </p:spPr>
      </p:pic>
      <p:sp>
        <p:nvSpPr>
          <p:cNvPr id="14" name="Shape 525"/>
          <p:cNvSpPr/>
          <p:nvPr/>
        </p:nvSpPr>
        <p:spPr>
          <a:xfrm>
            <a:off x="5652120" y="1531850"/>
            <a:ext cx="720080" cy="500135"/>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defRPr sz="2800" b="1">
                <a:latin typeface="Arial Narrow"/>
                <a:ea typeface="Arial Narrow"/>
                <a:cs typeface="Arial Narrow"/>
                <a:sym typeface="Arial Narrow"/>
              </a:defRPr>
            </a:lvl1pPr>
          </a:lstStyle>
          <a:p>
            <a:r>
              <a:rPr dirty="0">
                <a:latin typeface="Arial" pitchFamily="34" charset="0"/>
                <a:cs typeface="Arial" pitchFamily="34" charset="0"/>
              </a:rPr>
              <a:t>SU</a:t>
            </a:r>
          </a:p>
        </p:txBody>
      </p:sp>
      <p:pic>
        <p:nvPicPr>
          <p:cNvPr id="15" name="image58.jpg"/>
          <p:cNvPicPr>
            <a:picLocks noChangeAspect="1"/>
          </p:cNvPicPr>
          <p:nvPr/>
        </p:nvPicPr>
        <p:blipFill>
          <a:blip r:embed="rId5">
            <a:extLst/>
          </a:blip>
          <a:stretch>
            <a:fillRect/>
          </a:stretch>
        </p:blipFill>
        <p:spPr>
          <a:xfrm>
            <a:off x="5111552" y="3212976"/>
            <a:ext cx="4032448" cy="2548502"/>
          </a:xfrm>
          <a:prstGeom prst="rect">
            <a:avLst/>
          </a:prstGeom>
          <a:ln w="12700">
            <a:miter lim="400000"/>
          </a:ln>
        </p:spPr>
      </p:pic>
    </p:spTree>
    <p:extLst>
      <p:ext uri="{BB962C8B-B14F-4D97-AF65-F5344CB8AC3E}">
        <p14:creationId xmlns:p14="http://schemas.microsoft.com/office/powerpoint/2010/main" val="1351081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strips(downLeft)">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blinds(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p:tmAbs val="0"/>
                                  </p:iterate>
                                  <p:childTnLst>
                                    <p:set>
                                      <p:cBhvr>
                                        <p:cTn id="26" fill="hold"/>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1+#ppt_w/2"/>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iterate>
                                    <p:tmAbs val="0"/>
                                  </p:iterate>
                                  <p:childTnLst>
                                    <p:set>
                                      <p:cBhvr>
                                        <p:cTn id="32" fill="hold"/>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p:tmAbs val="0"/>
                                  </p:iterate>
                                  <p:childTnLst>
                                    <p:set>
                                      <p:cBhvr>
                                        <p:cTn id="37" fill="hold"/>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p:tmAbs val="0"/>
                                  </p:iterate>
                                  <p:childTnLst>
                                    <p:set>
                                      <p:cBhvr>
                                        <p:cTn id="42" fill="hold"/>
                                        <p:tgtEl>
                                          <p:spTgt spid="11"/>
                                        </p:tgtEl>
                                        <p:attrNameLst>
                                          <p:attrName>style.visibility</p:attrName>
                                        </p:attrNameLst>
                                      </p:cBhvr>
                                      <p:to>
                                        <p:strVal val="visible"/>
                                      </p:to>
                                    </p:se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iterate>
                                    <p:tmAbs val="0"/>
                                  </p:iterate>
                                  <p:childTnLst>
                                    <p:set>
                                      <p:cBhvr>
                                        <p:cTn id="48" fill="hold"/>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P spid="12" grpId="0" animBg="1" advAuto="0"/>
      <p:bldP spid="11" grpId="0" animBg="1" advAuto="0"/>
      <p:bldP spid="13" grpId="0" animBg="1" advAuto="0"/>
      <p:bldP spid="14" grpId="0" animBg="1" advAuto="0"/>
      <p:bldP spid="15"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61</a:t>
            </a:fld>
            <a:endParaRPr lang="tr-TR" dirty="0"/>
          </a:p>
        </p:txBody>
      </p:sp>
      <p:sp>
        <p:nvSpPr>
          <p:cNvPr id="3" name="Shape 534"/>
          <p:cNvSpPr txBox="1">
            <a:spLocks/>
          </p:cNvSpPr>
          <p:nvPr/>
        </p:nvSpPr>
        <p:spPr>
          <a:xfrm>
            <a:off x="0" y="908720"/>
            <a:ext cx="9144000" cy="1080120"/>
          </a:xfrm>
          <a:prstGeom prst="rect">
            <a:avLst/>
          </a:prstGeom>
          <a:solidFill>
            <a:srgbClr val="FFFF00"/>
          </a:solidFill>
        </p:spPr>
        <p:txBody>
          <a:bodyPr>
            <a:noAutofit/>
          </a:bodyPr>
          <a:lstStyle>
            <a:lvl1pPr marL="0" marR="0" indent="0" algn="ctr" defTabSz="859536" rtl="0" latinLnBrk="0">
              <a:lnSpc>
                <a:spcPct val="100000"/>
              </a:lnSpc>
              <a:spcBef>
                <a:spcPts val="0"/>
              </a:spcBef>
              <a:spcAft>
                <a:spcPts val="0"/>
              </a:spcAft>
              <a:buClrTx/>
              <a:buSzTx/>
              <a:buFontTx/>
              <a:buNone/>
              <a:tabLst/>
              <a:defRPr sz="2914" b="1" i="0" u="none" strike="noStrike" cap="none" spc="0" baseline="0">
                <a:ln>
                  <a:noFill/>
                </a:ln>
                <a:solidFill>
                  <a:schemeClr val="accent6">
                    <a:satOff val="-35873"/>
                    <a:lumOff val="-12431"/>
                  </a:schemeClr>
                </a:solidFill>
                <a:uFillTx/>
                <a:latin typeface="Arial Narrow"/>
                <a:ea typeface="Arial Narrow"/>
                <a:cs typeface="Arial Narrow"/>
                <a:sym typeface="Arial Narrow"/>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j-lt"/>
                <a:ea typeface="+mj-ea"/>
                <a:cs typeface="+mj-cs"/>
                <a:sym typeface="Calibri"/>
              </a:defRPr>
            </a:lvl9pPr>
          </a:lstStyle>
          <a:p>
            <a:r>
              <a:rPr lang="tr-TR" sz="3200" dirty="0" smtClean="0">
                <a:solidFill>
                  <a:srgbClr val="FF0000"/>
                </a:solidFill>
                <a:latin typeface="Arial" pitchFamily="34" charset="0"/>
                <a:cs typeface="Arial" pitchFamily="34" charset="0"/>
              </a:rPr>
              <a:t>Yangın tehlikeleri, riskleri, yangın önleyici tedbirler ve riskler.</a:t>
            </a:r>
            <a:endParaRPr lang="tr-TR" sz="3200" dirty="0">
              <a:solidFill>
                <a:srgbClr val="FF0000"/>
              </a:solidFill>
              <a:latin typeface="Arial" pitchFamily="34" charset="0"/>
              <a:cs typeface="Arial" pitchFamily="34" charset="0"/>
            </a:endParaRPr>
          </a:p>
        </p:txBody>
      </p:sp>
      <p:sp>
        <p:nvSpPr>
          <p:cNvPr id="4" name="Shape 540"/>
          <p:cNvSpPr/>
          <p:nvPr/>
        </p:nvSpPr>
        <p:spPr>
          <a:xfrm>
            <a:off x="395536" y="4725144"/>
            <a:ext cx="8473181" cy="1300354"/>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4000" dirty="0"/>
              <a:t>Yangın Planın Yapılması</a:t>
            </a:r>
            <a:r>
              <a:rPr sz="4000" dirty="0" smtClean="0"/>
              <a:t>.</a:t>
            </a:r>
            <a:endParaRPr lang="tr-TR" sz="4000" dirty="0" smtClean="0"/>
          </a:p>
          <a:p>
            <a:pPr algn="ctr">
              <a:defRPr sz="2400" b="1">
                <a:latin typeface="Arial Narrow"/>
                <a:ea typeface="Arial Narrow"/>
                <a:cs typeface="Arial Narrow"/>
                <a:sym typeface="Arial Narrow"/>
              </a:defRPr>
            </a:pPr>
            <a:r>
              <a:rPr sz="4000" dirty="0" smtClean="0"/>
              <a:t>Tahliye </a:t>
            </a:r>
            <a:r>
              <a:rPr sz="4000" dirty="0"/>
              <a:t>Planın  Hazırlanması.</a:t>
            </a:r>
          </a:p>
        </p:txBody>
      </p:sp>
      <p:pic>
        <p:nvPicPr>
          <p:cNvPr id="5" name="Picture 14" descr="http://okulweb.meb.gov.tr/06/25/966313/foto/1.k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44" y="2620436"/>
            <a:ext cx="3672409"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ttp://t3.gstatic.com/images?q=tbn:ANd9GcRK8sl8TRYPS99hr8vLRDiketuBnUg1TH2C3u-szPvqRIvxgu6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001641"/>
            <a:ext cx="2987825" cy="243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788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iterate>
                                    <p:tmAbs val="0"/>
                                  </p:iterate>
                                  <p:childTnLst>
                                    <p:set>
                                      <p:cBhvr>
                                        <p:cTn id="21" fill="hold"/>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62</a:t>
            </a:fld>
            <a:endParaRPr lang="tr-TR" dirty="0"/>
          </a:p>
        </p:txBody>
      </p:sp>
      <p:pic>
        <p:nvPicPr>
          <p:cNvPr id="3" name="image60.pdf"/>
          <p:cNvPicPr>
            <a:picLocks noChangeAspect="1"/>
          </p:cNvPicPr>
          <p:nvPr/>
        </p:nvPicPr>
        <p:blipFill>
          <a:blip r:embed="rId2">
            <a:extLst/>
          </a:blip>
          <a:stretch>
            <a:fillRect/>
          </a:stretch>
        </p:blipFill>
        <p:spPr>
          <a:xfrm>
            <a:off x="5940152" y="4509120"/>
            <a:ext cx="3168352" cy="1944216"/>
          </a:xfrm>
          <a:prstGeom prst="rect">
            <a:avLst/>
          </a:prstGeom>
          <a:ln w="12700">
            <a:miter lim="400000"/>
          </a:ln>
        </p:spPr>
      </p:pic>
      <p:sp>
        <p:nvSpPr>
          <p:cNvPr id="4" name="Shape 537"/>
          <p:cNvSpPr/>
          <p:nvPr/>
        </p:nvSpPr>
        <p:spPr>
          <a:xfrm>
            <a:off x="1" y="836712"/>
            <a:ext cx="4680012" cy="3516345"/>
          </a:xfrm>
          <a:prstGeom prst="rect">
            <a:avLst/>
          </a:prstGeom>
          <a:solidFill>
            <a:schemeClr val="accent2">
              <a:lumMod val="40000"/>
              <a:lumOff val="60000"/>
            </a:schemeClr>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sz="3200" dirty="0"/>
              <a:t>Yangından korunma ve yangın güvenliği ile ilgili bulunması gereken araç, gereç, ve malzeme eksikliklerinin giderilmesi, Kontrollerin   zamanında  yapılması.</a:t>
            </a:r>
          </a:p>
        </p:txBody>
      </p:sp>
      <p:sp>
        <p:nvSpPr>
          <p:cNvPr id="5" name="Shape 538"/>
          <p:cNvSpPr/>
          <p:nvPr/>
        </p:nvSpPr>
        <p:spPr>
          <a:xfrm>
            <a:off x="4860032" y="3356992"/>
            <a:ext cx="4248472" cy="1054133"/>
          </a:xfrm>
          <a:prstGeom prst="rect">
            <a:avLst/>
          </a:prstGeom>
          <a:solidFill>
            <a:schemeClr val="accent6">
              <a:lumMod val="60000"/>
              <a:lumOff val="40000"/>
            </a:schemeClr>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3200" dirty="0" smtClean="0">
                <a:latin typeface="Arial" pitchFamily="34" charset="0"/>
                <a:cs typeface="Arial" pitchFamily="34" charset="0"/>
              </a:rPr>
              <a:t>Eğitici </a:t>
            </a:r>
            <a:r>
              <a:rPr sz="3200" dirty="0">
                <a:latin typeface="Arial" pitchFamily="34" charset="0"/>
                <a:cs typeface="Arial" pitchFamily="34" charset="0"/>
              </a:rPr>
              <a:t>çalışmalara öncelik verilmesi.</a:t>
            </a:r>
          </a:p>
        </p:txBody>
      </p:sp>
      <p:pic>
        <p:nvPicPr>
          <p:cNvPr id="6" name="Picture 6" descr="http://www.yangintatbikati.com/images/yanginegiti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08720"/>
            <a:ext cx="1671637"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angın Ekipmanları (Koruyucular) Etkin si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272" y="1052736"/>
            <a:ext cx="194945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siirtim.com/images/news/55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2" y="4365104"/>
            <a:ext cx="2880444" cy="211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232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grpId="0" nodeType="clickEffect">
                                  <p:stCondLst>
                                    <p:cond delay="0"/>
                                  </p:stCondLst>
                                  <p:iterate>
                                    <p:tmAbs val="0"/>
                                  </p:iterate>
                                  <p:childTnLst>
                                    <p:set>
                                      <p:cBhvr>
                                        <p:cTn id="33" fill="hold"/>
                                        <p:tgtEl>
                                          <p:spTgt spid="5"/>
                                        </p:tgtEl>
                                        <p:attrNameLst>
                                          <p:attrName>style.visibility</p:attrName>
                                        </p:attrNameLst>
                                      </p:cBhvr>
                                      <p:to>
                                        <p:strVal val="visible"/>
                                      </p:to>
                                    </p:set>
                                    <p:animEffect transition="in" filter="blinds(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63</a:t>
            </a:fld>
            <a:endParaRPr lang="tr-TR" dirty="0"/>
          </a:p>
        </p:txBody>
      </p:sp>
      <p:pic>
        <p:nvPicPr>
          <p:cNvPr id="3" name="image62.pdf"/>
          <p:cNvPicPr>
            <a:picLocks noChangeAspect="1"/>
          </p:cNvPicPr>
          <p:nvPr/>
        </p:nvPicPr>
        <p:blipFill>
          <a:blip r:embed="rId3">
            <a:extLst/>
          </a:blip>
          <a:stretch>
            <a:fillRect/>
          </a:stretch>
        </p:blipFill>
        <p:spPr>
          <a:xfrm>
            <a:off x="6588224" y="632466"/>
            <a:ext cx="2520280" cy="2940550"/>
          </a:xfrm>
          <a:prstGeom prst="rect">
            <a:avLst/>
          </a:prstGeom>
          <a:ln w="12700">
            <a:miter lim="400000"/>
          </a:ln>
        </p:spPr>
      </p:pic>
      <p:sp>
        <p:nvSpPr>
          <p:cNvPr id="4" name="Shape 545"/>
          <p:cNvSpPr/>
          <p:nvPr/>
        </p:nvSpPr>
        <p:spPr>
          <a:xfrm>
            <a:off x="2555776" y="3573016"/>
            <a:ext cx="6391151" cy="931022"/>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solidFill>
                  <a:srgbClr val="FF2600"/>
                </a:solidFill>
                <a:latin typeface="Arial Narrow"/>
                <a:ea typeface="Arial Narrow"/>
                <a:cs typeface="Arial Narrow"/>
                <a:sym typeface="Arial Narrow"/>
              </a:defRPr>
            </a:pPr>
            <a:r>
              <a:rPr sz="2800" dirty="0" smtClean="0">
                <a:latin typeface="Arial" pitchFamily="34" charset="0"/>
                <a:cs typeface="Arial" pitchFamily="34" charset="0"/>
              </a:rPr>
              <a:t>Binada </a:t>
            </a:r>
            <a:r>
              <a:rPr sz="2800" dirty="0">
                <a:latin typeface="Arial" pitchFamily="34" charset="0"/>
                <a:cs typeface="Arial" pitchFamily="34" charset="0"/>
              </a:rPr>
              <a:t>bulunan yangın merdiveni ile çıkış </a:t>
            </a:r>
            <a:r>
              <a:rPr sz="2800" dirty="0" smtClean="0">
                <a:latin typeface="Arial" pitchFamily="34" charset="0"/>
                <a:cs typeface="Arial" pitchFamily="34" charset="0"/>
              </a:rPr>
              <a:t>-</a:t>
            </a:r>
            <a:r>
              <a:rPr lang="tr-TR" sz="2800" dirty="0" smtClean="0">
                <a:latin typeface="Arial" pitchFamily="34" charset="0"/>
                <a:cs typeface="Arial" pitchFamily="34" charset="0"/>
              </a:rPr>
              <a:t> </a:t>
            </a:r>
            <a:r>
              <a:rPr sz="2800" dirty="0" smtClean="0">
                <a:latin typeface="Arial" pitchFamily="34" charset="0"/>
                <a:cs typeface="Arial" pitchFamily="34" charset="0"/>
              </a:rPr>
              <a:t>kaçış </a:t>
            </a:r>
            <a:r>
              <a:rPr sz="2800" dirty="0">
                <a:latin typeface="Arial" pitchFamily="34" charset="0"/>
                <a:cs typeface="Arial" pitchFamily="34" charset="0"/>
              </a:rPr>
              <a:t>yolları gösterilmeli.</a:t>
            </a:r>
          </a:p>
        </p:txBody>
      </p:sp>
      <p:sp>
        <p:nvSpPr>
          <p:cNvPr id="5" name="Shape 550"/>
          <p:cNvSpPr/>
          <p:nvPr/>
        </p:nvSpPr>
        <p:spPr>
          <a:xfrm>
            <a:off x="-77" y="1162345"/>
            <a:ext cx="6426723" cy="1546575"/>
          </a:xfrm>
          <a:prstGeom prst="rect">
            <a:avLst/>
          </a:prstGeom>
          <a:solidFill>
            <a:srgbClr val="FCA08E"/>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defRPr sz="2400" b="1">
                <a:latin typeface="Arial Narrow"/>
                <a:ea typeface="Arial Narrow"/>
                <a:cs typeface="Arial Narrow"/>
                <a:sym typeface="Arial Narrow"/>
              </a:defRPr>
            </a:pPr>
            <a:r>
              <a:rPr sz="3200" dirty="0">
                <a:latin typeface="Arial" pitchFamily="34" charset="0"/>
                <a:cs typeface="Arial" pitchFamily="34" charset="0"/>
              </a:rPr>
              <a:t>Çalışanlar  yangından korunma </a:t>
            </a:r>
            <a:r>
              <a:rPr sz="3200" dirty="0" smtClean="0">
                <a:latin typeface="Arial" pitchFamily="34" charset="0"/>
                <a:cs typeface="Arial" pitchFamily="34" charset="0"/>
              </a:rPr>
              <a:t>ve</a:t>
            </a:r>
            <a:r>
              <a:rPr lang="tr-TR" sz="3200" dirty="0" smtClean="0">
                <a:latin typeface="Arial" pitchFamily="34" charset="0"/>
                <a:cs typeface="Arial" pitchFamily="34" charset="0"/>
              </a:rPr>
              <a:t> </a:t>
            </a:r>
            <a:r>
              <a:rPr sz="3200" dirty="0" smtClean="0">
                <a:latin typeface="Arial" pitchFamily="34" charset="0"/>
                <a:cs typeface="Arial" pitchFamily="34" charset="0"/>
              </a:rPr>
              <a:t>Yangın </a:t>
            </a:r>
            <a:r>
              <a:rPr sz="3200" dirty="0">
                <a:latin typeface="Arial" pitchFamily="34" charset="0"/>
                <a:cs typeface="Arial" pitchFamily="34" charset="0"/>
              </a:rPr>
              <a:t>güvenliği konularında bilgilendirilmeli.</a:t>
            </a:r>
          </a:p>
        </p:txBody>
      </p:sp>
      <p:pic>
        <p:nvPicPr>
          <p:cNvPr id="6" name="Picture 13" descr="http://t1.gstatic.com/images?q=tbn:ANd9GcQaXyXGnYEqQt9n69obpdAaU0jQUxuEnDIKyUvYSnbIxavPaVIuG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 y="2913166"/>
            <a:ext cx="2563886" cy="357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042" y="4797152"/>
            <a:ext cx="10493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066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64</a:t>
            </a:fld>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0037" y="589556"/>
            <a:ext cx="3412443" cy="420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http://www.koctas.com.tr/imagearea/products/1000083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5" y="4653136"/>
            <a:ext cx="1817349" cy="54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isguvenligi-ins.com/urunler/acil_cikis/nfy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33" y="5272214"/>
            <a:ext cx="19446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t0.gstatic.com/images?q=tbn:ANd9GcS1u_UPV03rBbDPPQrtlAB8siwei8oGeC-cjLpnppUlzRq2HVt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656" y="3429000"/>
            <a:ext cx="76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t0.gstatic.com/images?q=tbn:ANd9GcRWSAZKdZkng6udgOCbE7r_wXbCS2l5veS5shK0yH2sztze9MUBz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69" y="1268759"/>
            <a:ext cx="1190511" cy="199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051720" y="4811668"/>
            <a:ext cx="6912768" cy="1569660"/>
          </a:xfrm>
          <a:prstGeom prst="rect">
            <a:avLst/>
          </a:prstGeom>
          <a:solidFill>
            <a:srgbClr val="FFFF00"/>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altLang="tr-TR" sz="2400" b="1" i="0" u="none" strike="noStrike" kern="0" cap="none" spc="0" normalizeH="0" baseline="0" noProof="0" dirty="0" smtClean="0">
                <a:ln>
                  <a:noFill/>
                </a:ln>
                <a:solidFill>
                  <a:srgbClr val="FF0000"/>
                </a:solidFill>
                <a:effectLst/>
                <a:uLnTx/>
                <a:uFillTx/>
                <a:latin typeface="Arial" pitchFamily="34" charset="0"/>
                <a:cs typeface="Arial" pitchFamily="34" charset="0"/>
              </a:rPr>
              <a:t>BİNALARDA YANGINDAN KORUNMA VE YANGIN GÜVENLİĞİ İLE İLGİLİ EĞİTİCİ, BİLGİLENDİRİCİ AFİŞLER ASILMALI VE YANGIN KÖŞELERİ DÜZENLENMELİ.</a:t>
            </a:r>
          </a:p>
        </p:txBody>
      </p:sp>
      <p:pic>
        <p:nvPicPr>
          <p:cNvPr id="9" name="Picture 27" descr="C:\Users\AidataOrt2\Desktop\Adsı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474" y="644524"/>
            <a:ext cx="2941598" cy="422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304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9.png"/>
          <p:cNvPicPr>
            <a:picLocks noChangeAspect="1"/>
          </p:cNvPicPr>
          <p:nvPr/>
        </p:nvPicPr>
        <p:blipFill>
          <a:blip r:embed="rId2">
            <a:extLst/>
          </a:blip>
          <a:stretch>
            <a:fillRect/>
          </a:stretch>
        </p:blipFill>
        <p:spPr>
          <a:xfrm>
            <a:off x="6876257" y="1018328"/>
            <a:ext cx="2232248" cy="1635549"/>
          </a:xfrm>
          <a:prstGeom prst="rect">
            <a:avLst/>
          </a:prstGeom>
          <a:ln w="12700">
            <a:miter lim="400000"/>
          </a:ln>
        </p:spPr>
      </p:pic>
      <p:sp>
        <p:nvSpPr>
          <p:cNvPr id="3" name="Shape 559"/>
          <p:cNvSpPr/>
          <p:nvPr/>
        </p:nvSpPr>
        <p:spPr>
          <a:xfrm>
            <a:off x="107504" y="1018329"/>
            <a:ext cx="6624736" cy="1546575"/>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r>
              <a:rPr sz="3200" dirty="0">
                <a:solidFill>
                  <a:srgbClr val="FF0000"/>
                </a:solidFill>
              </a:rPr>
              <a:t>Elektrik tesisatını gösterir kolon şeması ana panonun bulunduğu bölüme konulmalı.</a:t>
            </a:r>
          </a:p>
        </p:txBody>
      </p:sp>
      <p:sp>
        <p:nvSpPr>
          <p:cNvPr id="4" name="Shape 560"/>
          <p:cNvSpPr/>
          <p:nvPr/>
        </p:nvSpPr>
        <p:spPr>
          <a:xfrm>
            <a:off x="179512" y="2988093"/>
            <a:ext cx="4106879" cy="3393235"/>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solidFill>
                  <a:srgbClr val="FF2600"/>
                </a:solidFill>
                <a:latin typeface="Arial Narrow"/>
                <a:ea typeface="Arial Narrow"/>
                <a:cs typeface="Arial Narrow"/>
                <a:sym typeface="Arial Narrow"/>
              </a:defRPr>
            </a:pPr>
            <a:r>
              <a:rPr sz="3600" dirty="0"/>
              <a:t>Elektrik sistemlerinde TSE standartlarına </a:t>
            </a:r>
            <a:endParaRPr sz="3600" dirty="0">
              <a:latin typeface="Times New Roman"/>
              <a:ea typeface="Times New Roman"/>
              <a:cs typeface="Times New Roman"/>
              <a:sym typeface="Times New Roman"/>
            </a:endParaRPr>
          </a:p>
          <a:p>
            <a:pPr algn="ctr">
              <a:defRPr sz="2400" b="1">
                <a:solidFill>
                  <a:srgbClr val="FF2600"/>
                </a:solidFill>
                <a:latin typeface="Arial Narrow"/>
                <a:ea typeface="Arial Narrow"/>
                <a:cs typeface="Arial Narrow"/>
                <a:sym typeface="Arial Narrow"/>
              </a:defRPr>
            </a:pPr>
            <a:r>
              <a:rPr sz="3600" dirty="0"/>
              <a:t>Uygun otomatik sigortalar ve Kaçak Akım Rolesi  Kullanılmalı.</a:t>
            </a:r>
          </a:p>
        </p:txBody>
      </p:sp>
      <p:pic>
        <p:nvPicPr>
          <p:cNvPr id="6" name="Picture 14" descr="ÖZOLGUN ">
            <a:hlinkClick r:id="rId3" tooltip="ÖZOLGU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956670"/>
            <a:ext cx="3240360" cy="34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ttp://www.merkurservis.com/t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369" y="4108646"/>
            <a:ext cx="116694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204"/>
          <p:cNvSpPr/>
          <p:nvPr/>
        </p:nvSpPr>
        <p:spPr>
          <a:xfrm>
            <a:off x="-1" y="6525344"/>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65</a:t>
            </a:fld>
            <a:endParaRPr lang="tr-TR" dirty="0"/>
          </a:p>
        </p:txBody>
      </p:sp>
    </p:spTree>
    <p:extLst>
      <p:ext uri="{BB962C8B-B14F-4D97-AF65-F5344CB8AC3E}">
        <p14:creationId xmlns:p14="http://schemas.microsoft.com/office/powerpoint/2010/main" val="3023113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4"/>
          <p:cNvSpPr/>
          <p:nvPr/>
        </p:nvSpPr>
        <p:spPr>
          <a:xfrm>
            <a:off x="-1" y="6525344"/>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hape 559"/>
          <p:cNvSpPr/>
          <p:nvPr/>
        </p:nvSpPr>
        <p:spPr>
          <a:xfrm>
            <a:off x="107504" y="1211126"/>
            <a:ext cx="9036496" cy="561690"/>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pPr algn="l"/>
            <a:r>
              <a:rPr sz="3200" dirty="0">
                <a:solidFill>
                  <a:srgbClr val="FF0000"/>
                </a:solidFill>
              </a:rPr>
              <a:t>Elektrik </a:t>
            </a:r>
            <a:r>
              <a:rPr lang="tr-TR" sz="3200" dirty="0" smtClean="0">
                <a:solidFill>
                  <a:srgbClr val="FF0000"/>
                </a:solidFill>
              </a:rPr>
              <a:t>panosunun önüne yalıtım paspası konulmalıdır.</a:t>
            </a:r>
            <a:r>
              <a:rPr sz="3200" dirty="0" smtClean="0">
                <a:solidFill>
                  <a:srgbClr val="FF0000"/>
                </a:solidFill>
              </a:rPr>
              <a:t> </a:t>
            </a:r>
            <a:endParaRPr sz="3200" dirty="0">
              <a:solidFill>
                <a:srgbClr val="FF0000"/>
              </a:solidFill>
            </a:endParaRPr>
          </a:p>
        </p:txBody>
      </p:sp>
      <p:pic>
        <p:nvPicPr>
          <p:cNvPr id="13314" name="Picture 2" descr="C:\Users\AidataOrt2\Desktop\WEB SİTESİ GÜNCELLEMELER\Eğitim Sunuları\izole-paspas-isyeri-297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90072"/>
            <a:ext cx="3112008" cy="419125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AidataOrt2\Desktop\WEB SİTESİ GÜNCELLEMELER\Eğitim Sunuları\yalitkan-paspa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528" y="2190072"/>
            <a:ext cx="5503944" cy="412795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2"/>
          </p:nvPr>
        </p:nvSpPr>
        <p:spPr/>
        <p:txBody>
          <a:bodyPr/>
          <a:lstStyle/>
          <a:p>
            <a:fld id="{86CB4B4D-7CA3-9044-876B-883B54F8677D}" type="slidenum">
              <a:rPr lang="tr-TR" smtClean="0"/>
              <a:t>66</a:t>
            </a:fld>
            <a:endParaRPr lang="tr-TR" dirty="0"/>
          </a:p>
        </p:txBody>
      </p:sp>
    </p:spTree>
    <p:extLst>
      <p:ext uri="{BB962C8B-B14F-4D97-AF65-F5344CB8AC3E}">
        <p14:creationId xmlns:p14="http://schemas.microsoft.com/office/powerpoint/2010/main" val="2942497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67</a:t>
            </a:fld>
            <a:endParaRPr lang="tr-TR" dirty="0"/>
          </a:p>
        </p:txBody>
      </p:sp>
      <p:pic>
        <p:nvPicPr>
          <p:cNvPr id="3" name="image68.png" descr="23 PRİZ"/>
          <p:cNvPicPr>
            <a:picLocks noChangeAspect="1"/>
          </p:cNvPicPr>
          <p:nvPr/>
        </p:nvPicPr>
        <p:blipFill>
          <a:blip r:embed="rId2">
            <a:extLst/>
          </a:blip>
          <a:stretch>
            <a:fillRect/>
          </a:stretch>
        </p:blipFill>
        <p:spPr>
          <a:xfrm>
            <a:off x="6084168" y="764704"/>
            <a:ext cx="1584176" cy="1584176"/>
          </a:xfrm>
          <a:prstGeom prst="rect">
            <a:avLst/>
          </a:prstGeom>
          <a:ln w="12700">
            <a:miter lim="400000"/>
          </a:ln>
        </p:spPr>
      </p:pic>
      <p:sp>
        <p:nvSpPr>
          <p:cNvPr id="4" name="Shape 561"/>
          <p:cNvSpPr/>
          <p:nvPr/>
        </p:nvSpPr>
        <p:spPr>
          <a:xfrm>
            <a:off x="179512" y="1182084"/>
            <a:ext cx="5040560" cy="5055228"/>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3600" dirty="0"/>
              <a:t>Belirlenen yerler dışında elektrik sobası</a:t>
            </a:r>
            <a:r>
              <a:rPr sz="3600" dirty="0" smtClean="0"/>
              <a:t>,</a:t>
            </a:r>
            <a:r>
              <a:rPr lang="tr-TR" sz="3600" dirty="0" smtClean="0"/>
              <a:t> </a:t>
            </a:r>
            <a:r>
              <a:rPr sz="3600" dirty="0" smtClean="0"/>
              <a:t>Elektrik </a:t>
            </a:r>
            <a:r>
              <a:rPr sz="3600" dirty="0"/>
              <a:t>ocağı ve ütü vb. gibi elektrikli Aletlerin kullanılmaması sağlanmalı. Elektrik tesisatının yetkili  teknik elemanlarca </a:t>
            </a:r>
            <a:r>
              <a:rPr sz="3600" dirty="0">
                <a:solidFill>
                  <a:srgbClr val="FF2600"/>
                </a:solidFill>
              </a:rPr>
              <a:t>yılda en az bir kez</a:t>
            </a:r>
            <a:r>
              <a:rPr sz="3600" dirty="0"/>
              <a:t> kontrol edilmesi sağlanmalı.</a:t>
            </a:r>
          </a:p>
        </p:txBody>
      </p:sp>
      <p:pic>
        <p:nvPicPr>
          <p:cNvPr id="5" name="Picture 12" descr="http://www.sivilsavunmakktc.com/yangin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377060"/>
            <a:ext cx="3528392" cy="400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964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6"/>
          <p:cNvSpPr/>
          <p:nvPr/>
        </p:nvSpPr>
        <p:spPr>
          <a:xfrm>
            <a:off x="4518793" y="1571160"/>
            <a:ext cx="4157663" cy="4378120"/>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2400" b="1">
                <a:latin typeface="Arial Narrow"/>
                <a:ea typeface="Arial Narrow"/>
                <a:cs typeface="Arial Narrow"/>
                <a:sym typeface="Arial Narrow"/>
              </a:defRPr>
            </a:lvl1pPr>
          </a:lstStyle>
          <a:p>
            <a:r>
              <a:rPr sz="4000" dirty="0"/>
              <a:t>Kullanılacak elektrikli  cihazların güçlerini elektrik tesisat projesine uygun olarak seçildiği kontrol  edilmeli.</a:t>
            </a:r>
          </a:p>
        </p:txBody>
      </p:sp>
      <p:pic>
        <p:nvPicPr>
          <p:cNvPr id="3" name="image71.pdf"/>
          <p:cNvPicPr>
            <a:picLocks noChangeAspect="1"/>
          </p:cNvPicPr>
          <p:nvPr/>
        </p:nvPicPr>
        <p:blipFill>
          <a:blip r:embed="rId2">
            <a:extLst/>
          </a:blip>
          <a:stretch>
            <a:fillRect/>
          </a:stretch>
        </p:blipFill>
        <p:spPr>
          <a:xfrm rot="20554137">
            <a:off x="923704" y="1081326"/>
            <a:ext cx="2733674" cy="1541575"/>
          </a:xfrm>
          <a:prstGeom prst="rect">
            <a:avLst/>
          </a:prstGeom>
          <a:ln w="12700">
            <a:miter lim="400000"/>
          </a:ln>
        </p:spPr>
      </p:pic>
      <p:pic>
        <p:nvPicPr>
          <p:cNvPr id="4" name="image73.png"/>
          <p:cNvPicPr>
            <a:picLocks noChangeAspect="1"/>
          </p:cNvPicPr>
          <p:nvPr/>
        </p:nvPicPr>
        <p:blipFill>
          <a:blip r:embed="rId3">
            <a:extLst/>
          </a:blip>
          <a:stretch>
            <a:fillRect/>
          </a:stretch>
        </p:blipFill>
        <p:spPr>
          <a:xfrm rot="20393676">
            <a:off x="511678" y="3058248"/>
            <a:ext cx="3442541" cy="2891505"/>
          </a:xfrm>
          <a:prstGeom prst="rect">
            <a:avLst/>
          </a:prstGeom>
          <a:ln w="12700">
            <a:miter lim="400000"/>
          </a:ln>
        </p:spPr>
      </p:pic>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68</a:t>
            </a:fld>
            <a:endParaRPr lang="tr-TR" dirty="0"/>
          </a:p>
        </p:txBody>
      </p:sp>
    </p:spTree>
    <p:extLst>
      <p:ext uri="{BB962C8B-B14F-4D97-AF65-F5344CB8AC3E}">
        <p14:creationId xmlns:p14="http://schemas.microsoft.com/office/powerpoint/2010/main" val="2008722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9" fill="hold" grpId="0" nodeType="clickEffect">
                                  <p:stCondLst>
                                    <p:cond delay="0"/>
                                  </p:stCondLst>
                                  <p:iterate>
                                    <p:tmAbs val="0"/>
                                  </p:iterate>
                                  <p:childTnLst>
                                    <p:set>
                                      <p:cBhvr>
                                        <p:cTn id="16" fill="hold"/>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4"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69</a:t>
            </a:fld>
            <a:endParaRPr lang="tr-TR" dirty="0"/>
          </a:p>
        </p:txBody>
      </p:sp>
      <p:pic>
        <p:nvPicPr>
          <p:cNvPr id="3" name="image72.png" descr="13  BACA TEMİZLEMESİ"/>
          <p:cNvPicPr>
            <a:picLocks noChangeAspect="1"/>
          </p:cNvPicPr>
          <p:nvPr/>
        </p:nvPicPr>
        <p:blipFill>
          <a:blip r:embed="rId2">
            <a:extLst/>
          </a:blip>
          <a:stretch>
            <a:fillRect/>
          </a:stretch>
        </p:blipFill>
        <p:spPr>
          <a:xfrm>
            <a:off x="317419" y="3789040"/>
            <a:ext cx="3246469" cy="2540866"/>
          </a:xfrm>
          <a:prstGeom prst="rect">
            <a:avLst/>
          </a:prstGeom>
          <a:ln w="12700">
            <a:miter lim="400000"/>
          </a:ln>
        </p:spPr>
      </p:pic>
      <p:sp>
        <p:nvSpPr>
          <p:cNvPr id="4" name="Shape 567"/>
          <p:cNvSpPr/>
          <p:nvPr/>
        </p:nvSpPr>
        <p:spPr>
          <a:xfrm>
            <a:off x="4067944" y="1257580"/>
            <a:ext cx="4286250" cy="2531460"/>
          </a:xfrm>
          <a:prstGeom prst="rect">
            <a:avLst/>
          </a:prstGeom>
          <a:solidFill>
            <a:schemeClr val="accent6">
              <a:lumMod val="40000"/>
              <a:lumOff val="60000"/>
            </a:schemeClr>
          </a:solidFill>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sz="3200" dirty="0">
                <a:solidFill>
                  <a:schemeClr val="tx1"/>
                </a:solidFill>
              </a:rPr>
              <a:t>Binaların tamamı veya bir bölümünün elektriğini gerektiğinde kesebilecek elektrik ana şebeke  panosu tesis  edilmeli.</a:t>
            </a:r>
          </a:p>
        </p:txBody>
      </p:sp>
      <p:sp>
        <p:nvSpPr>
          <p:cNvPr id="5" name="Shape 568"/>
          <p:cNvSpPr/>
          <p:nvPr/>
        </p:nvSpPr>
        <p:spPr>
          <a:xfrm>
            <a:off x="3635896" y="4576918"/>
            <a:ext cx="4911570" cy="1300354"/>
          </a:xfrm>
          <a:prstGeom prst="rect">
            <a:avLst/>
          </a:prstGeom>
          <a:solidFill>
            <a:schemeClr val="bg2">
              <a:lumMod val="60000"/>
              <a:lumOff val="40000"/>
            </a:schemeClr>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4000" dirty="0"/>
              <a:t>Bacalar her yıl itfaiyeye temizlettirilmeli</a:t>
            </a:r>
            <a:r>
              <a:rPr sz="4000" dirty="0">
                <a:solidFill>
                  <a:srgbClr val="F2F2F2"/>
                </a:solidFill>
              </a:rPr>
              <a:t>.</a:t>
            </a:r>
          </a:p>
        </p:txBody>
      </p:sp>
      <p:pic>
        <p:nvPicPr>
          <p:cNvPr id="6" name="Picture 22" descr="http://elix_pano.rehberalem.com/firmalar/34833/urun/elektrik_panolari_7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004630"/>
            <a:ext cx="2930491" cy="292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656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p:tmAbs val="0"/>
                                  </p:iterate>
                                  <p:childTnLst>
                                    <p:set>
                                      <p:cBhvr>
                                        <p:cTn id="11" fill="hold"/>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p:tmAbs val="0"/>
                                  </p:iterate>
                                  <p:childTnLst>
                                    <p:set>
                                      <p:cBhvr>
                                        <p:cTn id="17" fill="hold"/>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8" name="image.png"/>
          <p:cNvPicPr>
            <a:picLocks noChangeAspect="1"/>
          </p:cNvPicPr>
          <p:nvPr/>
        </p:nvPicPr>
        <p:blipFill>
          <a:blip r:embed="rId2">
            <a:extLst/>
          </a:blip>
          <a:stretch>
            <a:fillRect/>
          </a:stretch>
        </p:blipFill>
        <p:spPr>
          <a:xfrm>
            <a:off x="249237" y="-49213"/>
            <a:ext cx="8821738" cy="1347788"/>
          </a:xfrm>
          <a:prstGeom prst="rect">
            <a:avLst/>
          </a:prstGeom>
          <a:ln w="12700">
            <a:miter lim="400000"/>
          </a:ln>
        </p:spPr>
      </p:pic>
      <p:sp>
        <p:nvSpPr>
          <p:cNvPr id="249" name="Shape 249"/>
          <p:cNvSpPr/>
          <p:nvPr/>
        </p:nvSpPr>
        <p:spPr>
          <a:xfrm>
            <a:off x="250825" y="1125537"/>
            <a:ext cx="8640763" cy="403187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300" b="1" i="1">
                <a:solidFill>
                  <a:srgbClr val="FF0000"/>
                </a:solidFill>
              </a:defRPr>
            </a:pPr>
            <a:r>
              <a:rPr dirty="0"/>
              <a:t>YANGIN EĞİTİMLERİNE YASAL DAYANAK</a:t>
            </a:r>
          </a:p>
          <a:p>
            <a:pPr algn="ctr">
              <a:defRPr sz="1800" b="1" i="1">
                <a:solidFill>
                  <a:srgbClr val="FF0000"/>
                </a:solidFill>
              </a:defRPr>
            </a:pPr>
            <a:endParaRPr dirty="0"/>
          </a:p>
          <a:p>
            <a:pPr algn="just">
              <a:defRPr sz="2300"/>
            </a:pPr>
            <a:r>
              <a:rPr dirty="0"/>
              <a:t>	Son olarak ise </a:t>
            </a:r>
            <a:r>
              <a:rPr b="1" dirty="0"/>
              <a:t>Milli Eğitim Bakanlığı Yangın Önleme ve Söndürme Yönergesi’</a:t>
            </a:r>
            <a:r>
              <a:rPr dirty="0"/>
              <a:t>nin 89.Maddesinde </a:t>
            </a:r>
            <a:r>
              <a:rPr i="1" dirty="0"/>
              <a:t>“</a:t>
            </a:r>
            <a:r>
              <a:rPr sz="2400" i="1" dirty="0">
                <a:solidFill>
                  <a:srgbClr val="08684E"/>
                </a:solidFill>
              </a:rPr>
              <a:t>Bakanlığımız yapı ve binalar ile denetime tabi bina ve kurumlarda oluşturulan </a:t>
            </a:r>
            <a:r>
              <a:rPr sz="2400" b="1" i="1" dirty="0">
                <a:solidFill>
                  <a:schemeClr val="accent6">
                    <a:lumMod val="75000"/>
                  </a:schemeClr>
                </a:solidFill>
              </a:rPr>
              <a:t>acil durum ekiplerinin personeli;</a:t>
            </a:r>
            <a:r>
              <a:rPr sz="2400" i="1" dirty="0">
                <a:solidFill>
                  <a:srgbClr val="08684E"/>
                </a:solidFill>
              </a:rPr>
              <a:t>  kurum amir veya yöneticilerinin sorumluluğunda </a:t>
            </a:r>
            <a:r>
              <a:rPr sz="2400" i="1" dirty="0">
                <a:solidFill>
                  <a:schemeClr val="accent6">
                    <a:lumMod val="75000"/>
                  </a:schemeClr>
                </a:solidFill>
              </a:rPr>
              <a:t>yangından korunma, yangının söndürülmesi, can ve mal kurtarma ile ilk yardım faaliyetleri ve itfaiye ile işbirliği ve organizasyon sağlanması</a:t>
            </a:r>
            <a:r>
              <a:rPr sz="2400" i="1" dirty="0">
                <a:solidFill>
                  <a:srgbClr val="08684E"/>
                </a:solidFill>
              </a:rPr>
              <a:t> konularında, gerekirse mahalli itfaiye ve sivil savunma teşkilatlarından yararlanılarak eğitilir ve yapılan tatbikatlar ile bilgi ve becerileri arttırılır.’’</a:t>
            </a:r>
            <a:r>
              <a:rPr sz="2400" dirty="0"/>
              <a:t> </a:t>
            </a:r>
            <a:r>
              <a:rPr dirty="0"/>
              <a:t>denilmektedir</a:t>
            </a:r>
            <a:r>
              <a:rPr sz="2400" dirty="0"/>
              <a:t>.</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7</a:t>
            </a:fld>
            <a:endParaRPr lang="tr-T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80"/>
          <p:cNvSpPr/>
          <p:nvPr/>
        </p:nvSpPr>
        <p:spPr>
          <a:xfrm>
            <a:off x="179513" y="1171631"/>
            <a:ext cx="5688632" cy="4993673"/>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4000" dirty="0"/>
              <a:t>Eğitim binasının ve eklentilerinin güçlendirilmesi, </a:t>
            </a:r>
            <a:r>
              <a:rPr sz="4000" dirty="0" smtClean="0"/>
              <a:t>laboratuvar</a:t>
            </a:r>
            <a:r>
              <a:rPr sz="4000" dirty="0"/>
              <a:t>, atölye vb. alanlarda elektrik </a:t>
            </a:r>
          </a:p>
          <a:p>
            <a:pPr algn="ctr">
              <a:defRPr sz="2400" b="1">
                <a:latin typeface="Arial Narrow"/>
                <a:ea typeface="Arial Narrow"/>
                <a:cs typeface="Arial Narrow"/>
                <a:sym typeface="Arial Narrow"/>
              </a:defRPr>
            </a:pPr>
            <a:r>
              <a:rPr sz="4000" dirty="0"/>
              <a:t>tesisatlarının, kullanılacak araç veya aletlerin </a:t>
            </a:r>
            <a:r>
              <a:rPr sz="4000" dirty="0" smtClean="0"/>
              <a:t>güçlerine </a:t>
            </a:r>
            <a:r>
              <a:rPr sz="4000" dirty="0"/>
              <a:t>göre değerlendirilmesi,</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4" name="Slayt Numarası Yer Tutucusu 3"/>
          <p:cNvSpPr>
            <a:spLocks noGrp="1"/>
          </p:cNvSpPr>
          <p:nvPr>
            <p:ph type="sldNum" sz="quarter" idx="2"/>
          </p:nvPr>
        </p:nvSpPr>
        <p:spPr/>
        <p:txBody>
          <a:bodyPr/>
          <a:lstStyle/>
          <a:p>
            <a:fld id="{86CB4B4D-7CA3-9044-876B-883B54F8677D}" type="slidenum">
              <a:rPr lang="tr-TR" smtClean="0"/>
              <a:t>70</a:t>
            </a:fld>
            <a:endParaRPr lang="tr-TR" dirty="0"/>
          </a:p>
        </p:txBody>
      </p:sp>
    </p:spTree>
    <p:extLst>
      <p:ext uri="{BB962C8B-B14F-4D97-AF65-F5344CB8AC3E}">
        <p14:creationId xmlns:p14="http://schemas.microsoft.com/office/powerpoint/2010/main" val="2319546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71</a:t>
            </a:fld>
            <a:endParaRPr lang="tr-TR" dirty="0"/>
          </a:p>
        </p:txBody>
      </p:sp>
      <p:pic>
        <p:nvPicPr>
          <p:cNvPr id="3" name="image76.pdf"/>
          <p:cNvPicPr>
            <a:picLocks noChangeAspect="1"/>
          </p:cNvPicPr>
          <p:nvPr/>
        </p:nvPicPr>
        <p:blipFill>
          <a:blip r:embed="rId2">
            <a:extLst/>
          </a:blip>
          <a:stretch>
            <a:fillRect/>
          </a:stretch>
        </p:blipFill>
        <p:spPr>
          <a:xfrm rot="18655909">
            <a:off x="6829067" y="3639882"/>
            <a:ext cx="1450380" cy="2824606"/>
          </a:xfrm>
          <a:prstGeom prst="rect">
            <a:avLst/>
          </a:prstGeom>
          <a:ln w="12700">
            <a:miter lim="400000"/>
          </a:ln>
        </p:spPr>
      </p:pic>
      <p:sp>
        <p:nvSpPr>
          <p:cNvPr id="4" name="Shape 581"/>
          <p:cNvSpPr/>
          <p:nvPr/>
        </p:nvSpPr>
        <p:spPr>
          <a:xfrm>
            <a:off x="107504" y="1027621"/>
            <a:ext cx="5976664" cy="1177243"/>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solidFill>
                  <a:srgbClr val="FF2600"/>
                </a:solidFill>
                <a:latin typeface="Arial Narrow"/>
                <a:ea typeface="Arial Narrow"/>
                <a:cs typeface="Arial Narrow"/>
                <a:sym typeface="Arial Narrow"/>
              </a:defRPr>
            </a:pPr>
            <a:r>
              <a:rPr sz="3600" dirty="0"/>
              <a:t>Bina ana çıkış kapılarının her zaman </a:t>
            </a:r>
            <a:r>
              <a:rPr lang="tr-TR" sz="3600" dirty="0" smtClean="0"/>
              <a:t>DIŞARI</a:t>
            </a:r>
            <a:r>
              <a:rPr sz="3600" dirty="0" smtClean="0"/>
              <a:t> </a:t>
            </a:r>
            <a:r>
              <a:rPr sz="3600" dirty="0"/>
              <a:t>doğru açılması,</a:t>
            </a:r>
          </a:p>
        </p:txBody>
      </p:sp>
      <p:sp>
        <p:nvSpPr>
          <p:cNvPr id="5" name="Shape 582"/>
          <p:cNvSpPr/>
          <p:nvPr/>
        </p:nvSpPr>
        <p:spPr>
          <a:xfrm>
            <a:off x="107504" y="2420888"/>
            <a:ext cx="5760640" cy="3947232"/>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a:latin typeface="Arial Narrow"/>
                <a:ea typeface="Arial Narrow"/>
                <a:cs typeface="Arial Narrow"/>
                <a:sym typeface="Arial Narrow"/>
              </a:defRPr>
            </a:pPr>
            <a:r>
              <a:rPr sz="3600" b="1" dirty="0">
                <a:latin typeface="Arial" pitchFamily="34" charset="0"/>
                <a:cs typeface="Arial" pitchFamily="34" charset="0"/>
              </a:rPr>
              <a:t>Yangın çıkış kapıları </a:t>
            </a:r>
            <a:r>
              <a:rPr sz="3600" b="1" dirty="0">
                <a:solidFill>
                  <a:srgbClr val="FF0000"/>
                </a:solidFill>
                <a:latin typeface="Arial" pitchFamily="34" charset="0"/>
                <a:cs typeface="Arial" pitchFamily="34" charset="0"/>
              </a:rPr>
              <a:t>asla </a:t>
            </a:r>
            <a:r>
              <a:rPr sz="3600" b="1" dirty="0" smtClean="0">
                <a:solidFill>
                  <a:srgbClr val="FF0000"/>
                </a:solidFill>
                <a:latin typeface="Arial" pitchFamily="34" charset="0"/>
                <a:cs typeface="Arial" pitchFamily="34" charset="0"/>
              </a:rPr>
              <a:t>kilit</a:t>
            </a:r>
            <a:r>
              <a:rPr lang="tr-TR" sz="3600" b="1" dirty="0">
                <a:solidFill>
                  <a:srgbClr val="FF0000"/>
                </a:solidFill>
                <a:latin typeface="Arial" pitchFamily="34" charset="0"/>
                <a:cs typeface="Arial" pitchFamily="34" charset="0"/>
              </a:rPr>
              <a:t> </a:t>
            </a:r>
            <a:r>
              <a:rPr sz="3600" b="1" dirty="0" smtClean="0">
                <a:solidFill>
                  <a:srgbClr val="FF0000"/>
                </a:solidFill>
                <a:latin typeface="Arial" pitchFamily="34" charset="0"/>
                <a:cs typeface="Arial" pitchFamily="34" charset="0"/>
              </a:rPr>
              <a:t>altına </a:t>
            </a:r>
            <a:r>
              <a:rPr sz="3600" b="1" dirty="0">
                <a:solidFill>
                  <a:srgbClr val="FF0000"/>
                </a:solidFill>
                <a:latin typeface="Arial" pitchFamily="34" charset="0"/>
                <a:cs typeface="Arial" pitchFamily="34" charset="0"/>
              </a:rPr>
              <a:t>alınmamalı</a:t>
            </a:r>
            <a:r>
              <a:rPr sz="3600" b="1" dirty="0">
                <a:latin typeface="Arial" pitchFamily="34" charset="0"/>
                <a:cs typeface="Arial" pitchFamily="34" charset="0"/>
              </a:rPr>
              <a:t>, </a:t>
            </a:r>
            <a:r>
              <a:rPr sz="3600" b="1" dirty="0" smtClean="0">
                <a:latin typeface="Arial" pitchFamily="34" charset="0"/>
                <a:cs typeface="Arial" pitchFamily="34" charset="0"/>
              </a:rPr>
              <a:t>kapının </a:t>
            </a:r>
            <a:r>
              <a:rPr sz="3600" b="1" dirty="0">
                <a:latin typeface="Arial" pitchFamily="34" charset="0"/>
                <a:cs typeface="Arial" pitchFamily="34" charset="0"/>
              </a:rPr>
              <a:t>içeriden gelenin kolayca </a:t>
            </a:r>
            <a:r>
              <a:rPr sz="3600" b="1" dirty="0" smtClean="0">
                <a:latin typeface="Arial" pitchFamily="34" charset="0"/>
                <a:cs typeface="Arial" pitchFamily="34" charset="0"/>
              </a:rPr>
              <a:t>açabileceği</a:t>
            </a:r>
            <a:r>
              <a:rPr lang="tr-TR" sz="3600" b="1" dirty="0" smtClean="0">
                <a:latin typeface="Arial" pitchFamily="34" charset="0"/>
                <a:cs typeface="Arial" pitchFamily="34" charset="0"/>
              </a:rPr>
              <a:t> </a:t>
            </a:r>
            <a:r>
              <a:rPr sz="3600" b="1" dirty="0" smtClean="0">
                <a:latin typeface="Arial" pitchFamily="34" charset="0"/>
                <a:cs typeface="Arial" pitchFamily="34" charset="0"/>
              </a:rPr>
              <a:t>bariyer </a:t>
            </a:r>
            <a:r>
              <a:rPr sz="3600" b="1" dirty="0">
                <a:latin typeface="Arial" pitchFamily="34" charset="0"/>
                <a:cs typeface="Arial" pitchFamily="34" charset="0"/>
              </a:rPr>
              <a:t>tertibatı kolu olmalı, vücutla bile </a:t>
            </a:r>
            <a:r>
              <a:rPr lang="tr-TR" sz="3600" b="1" dirty="0">
                <a:latin typeface="Arial" pitchFamily="34" charset="0"/>
                <a:cs typeface="Arial" pitchFamily="34" charset="0"/>
              </a:rPr>
              <a:t>a</a:t>
            </a:r>
            <a:r>
              <a:rPr sz="3600" b="1" dirty="0" smtClean="0">
                <a:latin typeface="Arial" pitchFamily="34" charset="0"/>
                <a:cs typeface="Arial" pitchFamily="34" charset="0"/>
              </a:rPr>
              <a:t>çılabilmelidir</a:t>
            </a:r>
            <a:r>
              <a:rPr sz="3600" b="1" dirty="0">
                <a:latin typeface="Arial" pitchFamily="34" charset="0"/>
                <a:cs typeface="Arial" pitchFamily="34" charset="0"/>
              </a:rPr>
              <a:t>.</a:t>
            </a:r>
          </a:p>
        </p:txBody>
      </p:sp>
      <p:pic>
        <p:nvPicPr>
          <p:cNvPr id="6" name="Picture 15" descr="http://www.ick.com.tr/urun_resimler/yangin_cikis_kapisi_ick_celik_ka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588949"/>
            <a:ext cx="2579563" cy="29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130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9" presetClass="entr" presetSubtype="10" fill="hold" grpId="0" nodeType="clickEffect">
                                  <p:stCondLst>
                                    <p:cond delay="0"/>
                                  </p:stCondLst>
                                  <p:iterate>
                                    <p:tmAbs val="0"/>
                                  </p:iterate>
                                  <p:childTnLst>
                                    <p:set>
                                      <p:cBhvr>
                                        <p:cTn id="22" fill="hold"/>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fmla="#ppt_w*sin(2.5*pi*$)">
                                          <p:val>
                                            <p:fltVal val="0"/>
                                          </p:val>
                                        </p:tav>
                                        <p:tav tm="100000">
                                          <p:val>
                                            <p:fltVal val="1"/>
                                          </p:val>
                                        </p:tav>
                                      </p:tavLst>
                                    </p:anim>
                                    <p:anim calcmode="lin" valueType="num">
                                      <p:cBhvr>
                                        <p:cTn id="2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0.pdf"/>
          <p:cNvPicPr>
            <a:picLocks noChangeAspect="1"/>
          </p:cNvPicPr>
          <p:nvPr/>
        </p:nvPicPr>
        <p:blipFill>
          <a:blip r:embed="rId2">
            <a:extLst/>
          </a:blip>
          <a:stretch>
            <a:fillRect/>
          </a:stretch>
        </p:blipFill>
        <p:spPr>
          <a:xfrm rot="21231686">
            <a:off x="412949" y="1426228"/>
            <a:ext cx="2152242" cy="1787866"/>
          </a:xfrm>
          <a:prstGeom prst="rect">
            <a:avLst/>
          </a:prstGeom>
          <a:ln w="12700">
            <a:miter lim="400000"/>
          </a:ln>
        </p:spPr>
      </p:pic>
      <p:sp>
        <p:nvSpPr>
          <p:cNvPr id="3" name="Shape 596"/>
          <p:cNvSpPr/>
          <p:nvPr/>
        </p:nvSpPr>
        <p:spPr>
          <a:xfrm>
            <a:off x="3025153" y="848805"/>
            <a:ext cx="2961440" cy="2654571"/>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r>
              <a:rPr sz="2800" dirty="0">
                <a:latin typeface="Arial" pitchFamily="34" charset="0"/>
                <a:cs typeface="Arial" pitchFamily="34" charset="0"/>
              </a:rPr>
              <a:t>Yangın çıkış kapılarının önüne çıkışı engelleyecek herhangi bir şey konulmamalıdır.</a:t>
            </a:r>
          </a:p>
        </p:txBody>
      </p:sp>
      <p:pic>
        <p:nvPicPr>
          <p:cNvPr id="4" name="image77.pdf"/>
          <p:cNvPicPr>
            <a:picLocks noChangeAspect="1"/>
          </p:cNvPicPr>
          <p:nvPr/>
        </p:nvPicPr>
        <p:blipFill>
          <a:blip r:embed="rId3">
            <a:extLst/>
          </a:blip>
          <a:stretch>
            <a:fillRect/>
          </a:stretch>
        </p:blipFill>
        <p:spPr>
          <a:xfrm>
            <a:off x="1489071" y="3503376"/>
            <a:ext cx="2229743" cy="2435502"/>
          </a:xfrm>
          <a:prstGeom prst="rect">
            <a:avLst/>
          </a:prstGeom>
          <a:ln w="12700">
            <a:miter lim="400000"/>
          </a:ln>
        </p:spPr>
      </p:pic>
      <p:sp>
        <p:nvSpPr>
          <p:cNvPr id="5" name="Shape 592"/>
          <p:cNvSpPr/>
          <p:nvPr/>
        </p:nvSpPr>
        <p:spPr>
          <a:xfrm>
            <a:off x="3897128" y="4074023"/>
            <a:ext cx="4229100" cy="1731241"/>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a:defRPr sz="2400" b="1">
                <a:solidFill>
                  <a:srgbClr val="FF2600"/>
                </a:solidFill>
                <a:latin typeface="Arial Narrow"/>
                <a:ea typeface="Arial Narrow"/>
                <a:cs typeface="Arial Narrow"/>
                <a:sym typeface="Arial Narrow"/>
              </a:defRPr>
            </a:pPr>
            <a:r>
              <a:rPr sz="3600" dirty="0" smtClean="0">
                <a:latin typeface="Arial" pitchFamily="34" charset="0"/>
                <a:cs typeface="Arial" pitchFamily="34" charset="0"/>
              </a:rPr>
              <a:t>Kaçış </a:t>
            </a:r>
            <a:r>
              <a:rPr sz="3600" dirty="0">
                <a:latin typeface="Arial" pitchFamily="34" charset="0"/>
                <a:cs typeface="Arial" pitchFamily="34" charset="0"/>
              </a:rPr>
              <a:t>yollarının aydınlatılması iyi olmalıdır.</a:t>
            </a:r>
          </a:p>
        </p:txBody>
      </p:sp>
      <p:pic>
        <p:nvPicPr>
          <p:cNvPr id="7" name="Picture 15" descr="http://www.ick.com.tr/urun_resimler/yangin_cikis_kapisi_ick_celik_ka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316280"/>
            <a:ext cx="2160241" cy="24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t0.gstatic.com/images?q=tbn:ANd9GcS1u_UPV03rBbDPPQrtlAB8siwei8oGeC-cjLpnppUlzRq2HVt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463" y="1757129"/>
            <a:ext cx="593803" cy="83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10" name="Slayt Numarası Yer Tutucusu 9"/>
          <p:cNvSpPr>
            <a:spLocks noGrp="1"/>
          </p:cNvSpPr>
          <p:nvPr>
            <p:ph type="sldNum" sz="quarter" idx="2"/>
          </p:nvPr>
        </p:nvSpPr>
        <p:spPr/>
        <p:txBody>
          <a:bodyPr/>
          <a:lstStyle/>
          <a:p>
            <a:fld id="{86CB4B4D-7CA3-9044-876B-883B54F8677D}" type="slidenum">
              <a:rPr lang="tr-TR" smtClean="0"/>
              <a:t>72</a:t>
            </a:fld>
            <a:endParaRPr lang="tr-TR" dirty="0"/>
          </a:p>
        </p:txBody>
      </p:sp>
    </p:spTree>
    <p:extLst>
      <p:ext uri="{BB962C8B-B14F-4D97-AF65-F5344CB8AC3E}">
        <p14:creationId xmlns:p14="http://schemas.microsoft.com/office/powerpoint/2010/main" val="3773183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p:tmAbs val="0"/>
                                  </p:iterate>
                                  <p:childTnLst>
                                    <p:set>
                                      <p:cBhvr>
                                        <p:cTn id="20" fill="hold"/>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iterate>
                                    <p:tmAbs val="0"/>
                                  </p:iterate>
                                  <p:childTnLst>
                                    <p:set>
                                      <p:cBhvr>
                                        <p:cTn id="25" fill="hold"/>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0-#ppt_w/2"/>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iterate>
                                    <p:tmAbs val="0"/>
                                  </p:iterate>
                                  <p:childTnLst>
                                    <p:set>
                                      <p:cBhvr>
                                        <p:cTn id="31" fill="hold"/>
                                        <p:tgtEl>
                                          <p:spTgt spid="5"/>
                                        </p:tgtEl>
                                        <p:attrNameLst>
                                          <p:attrName>style.visibility</p:attrName>
                                        </p:attrNameLst>
                                      </p:cBhvr>
                                      <p:to>
                                        <p:strVal val="visible"/>
                                      </p:to>
                                    </p:set>
                                    <p:anim calcmode="lin" valueType="num">
                                      <p:cBhvr>
                                        <p:cTn id="32" dur="500" fill="hold"/>
                                        <p:tgtEl>
                                          <p:spTgt spid="5"/>
                                        </p:tgtEl>
                                        <p:attrNameLst>
                                          <p:attrName>ppt_x</p:attrName>
                                        </p:attrNameLst>
                                      </p:cBhvr>
                                      <p:tavLst>
                                        <p:tav tm="0">
                                          <p:val>
                                            <p:strVal val="1+#ppt_w/2"/>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4" grpId="0" animBg="1" advAuto="0"/>
      <p:bldP spid="5"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73</a:t>
            </a:fld>
            <a:endParaRPr lang="tr-TR" dirty="0"/>
          </a:p>
        </p:txBody>
      </p:sp>
      <p:pic>
        <p:nvPicPr>
          <p:cNvPr id="3" name="image78.pdf"/>
          <p:cNvPicPr>
            <a:picLocks noChangeAspect="1"/>
          </p:cNvPicPr>
          <p:nvPr/>
        </p:nvPicPr>
        <p:blipFill>
          <a:blip r:embed="rId2">
            <a:extLst/>
          </a:blip>
          <a:stretch>
            <a:fillRect/>
          </a:stretch>
        </p:blipFill>
        <p:spPr>
          <a:xfrm>
            <a:off x="154590" y="3538378"/>
            <a:ext cx="1857182" cy="2842950"/>
          </a:xfrm>
          <a:prstGeom prst="rect">
            <a:avLst/>
          </a:prstGeom>
          <a:ln w="12700">
            <a:miter lim="400000"/>
          </a:ln>
        </p:spPr>
      </p:pic>
      <p:pic>
        <p:nvPicPr>
          <p:cNvPr id="4" name="image79.pdf"/>
          <p:cNvPicPr>
            <a:picLocks noChangeAspect="1"/>
          </p:cNvPicPr>
          <p:nvPr/>
        </p:nvPicPr>
        <p:blipFill>
          <a:blip r:embed="rId3">
            <a:extLst/>
          </a:blip>
          <a:stretch>
            <a:fillRect/>
          </a:stretch>
        </p:blipFill>
        <p:spPr>
          <a:xfrm>
            <a:off x="259243" y="908720"/>
            <a:ext cx="2529061" cy="2629658"/>
          </a:xfrm>
          <a:prstGeom prst="rect">
            <a:avLst/>
          </a:prstGeom>
          <a:ln w="12700">
            <a:miter lim="400000"/>
          </a:ln>
        </p:spPr>
      </p:pic>
      <p:sp>
        <p:nvSpPr>
          <p:cNvPr id="5" name="Shape 593"/>
          <p:cNvSpPr/>
          <p:nvPr/>
        </p:nvSpPr>
        <p:spPr>
          <a:xfrm>
            <a:off x="3099284" y="969548"/>
            <a:ext cx="5257378" cy="2531460"/>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3200" dirty="0" smtClean="0">
                <a:solidFill>
                  <a:srgbClr val="FF0000"/>
                </a:solidFill>
                <a:latin typeface="Arial" pitchFamily="34" charset="0"/>
                <a:cs typeface="Arial" pitchFamily="34" charset="0"/>
              </a:rPr>
              <a:t>Kaçış </a:t>
            </a:r>
            <a:r>
              <a:rPr sz="3200" dirty="0">
                <a:solidFill>
                  <a:srgbClr val="FF0000"/>
                </a:solidFill>
                <a:latin typeface="Arial" pitchFamily="34" charset="0"/>
                <a:cs typeface="Arial" pitchFamily="34" charset="0"/>
              </a:rPr>
              <a:t>yolları,çıkış kapıları ile direkt ilişkili olmalı ve bu yol üzerinde kaçışı engelleyici bir engel bulunmamalıdır.</a:t>
            </a:r>
          </a:p>
        </p:txBody>
      </p:sp>
      <p:sp>
        <p:nvSpPr>
          <p:cNvPr id="6" name="Shape 594"/>
          <p:cNvSpPr/>
          <p:nvPr/>
        </p:nvSpPr>
        <p:spPr>
          <a:xfrm>
            <a:off x="2011772" y="3740350"/>
            <a:ext cx="6344890" cy="931022"/>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sz="2800" dirty="0">
                <a:solidFill>
                  <a:schemeClr val="tx1"/>
                </a:solidFill>
                <a:latin typeface="Arial" pitchFamily="34" charset="0"/>
                <a:cs typeface="Arial" pitchFamily="34" charset="0"/>
              </a:rPr>
              <a:t>Kaçış yollarını gösterir işaretler tam olmalıdır. </a:t>
            </a:r>
          </a:p>
        </p:txBody>
      </p:sp>
      <p:pic>
        <p:nvPicPr>
          <p:cNvPr id="7" name="Picture 4" descr="http://www.isguvenligi-ins.com/urunler/acil_cikis/nfy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5172138"/>
            <a:ext cx="1951112" cy="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www.koctas.com.tr/imagearea/products/10000836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5301447"/>
            <a:ext cx="2282174" cy="68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http://www.ick.com.tr/urun_resimler/yangin_cikis_kapisi_ick_celik_kap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8354" y="4654849"/>
            <a:ext cx="1491798" cy="185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7831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p:bldP spid="6"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75.pdf"/>
          <p:cNvPicPr>
            <a:picLocks noChangeAspect="1"/>
          </p:cNvPicPr>
          <p:nvPr/>
        </p:nvPicPr>
        <p:blipFill>
          <a:blip r:embed="rId2">
            <a:extLst/>
          </a:blip>
          <a:stretch>
            <a:fillRect/>
          </a:stretch>
        </p:blipFill>
        <p:spPr>
          <a:xfrm>
            <a:off x="6522643" y="692695"/>
            <a:ext cx="2153813" cy="2592289"/>
          </a:xfrm>
          <a:prstGeom prst="rect">
            <a:avLst/>
          </a:prstGeom>
          <a:ln w="12700">
            <a:miter lim="400000"/>
          </a:ln>
        </p:spPr>
      </p:pic>
      <p:sp>
        <p:nvSpPr>
          <p:cNvPr id="3" name="Shape 595"/>
          <p:cNvSpPr/>
          <p:nvPr/>
        </p:nvSpPr>
        <p:spPr>
          <a:xfrm>
            <a:off x="251520" y="957934"/>
            <a:ext cx="6048672" cy="2039018"/>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lang="tr-TR" sz="3200" dirty="0" smtClean="0"/>
              <a:t>Okul ve Kurum</a:t>
            </a:r>
            <a:r>
              <a:rPr sz="3200" dirty="0" smtClean="0"/>
              <a:t> </a:t>
            </a:r>
            <a:r>
              <a:rPr sz="3200" dirty="0"/>
              <a:t>binalarının </a:t>
            </a:r>
            <a:endParaRPr lang="tr-TR" sz="3200" dirty="0" smtClean="0"/>
          </a:p>
          <a:p>
            <a:pPr algn="ctr">
              <a:defRPr sz="2400" b="1">
                <a:latin typeface="Arial Narrow"/>
                <a:ea typeface="Arial Narrow"/>
                <a:cs typeface="Arial Narrow"/>
                <a:sym typeface="Arial Narrow"/>
              </a:defRPr>
            </a:pPr>
            <a:r>
              <a:rPr sz="3200" dirty="0" smtClean="0"/>
              <a:t>büyüklüğüne </a:t>
            </a:r>
            <a:r>
              <a:rPr sz="3200" dirty="0"/>
              <a:t>göre    </a:t>
            </a:r>
          </a:p>
          <a:p>
            <a:pPr algn="ctr">
              <a:defRPr sz="2400" b="1">
                <a:latin typeface="Arial Narrow"/>
                <a:ea typeface="Arial Narrow"/>
                <a:cs typeface="Arial Narrow"/>
                <a:sym typeface="Arial Narrow"/>
              </a:defRPr>
            </a:pPr>
            <a:r>
              <a:rPr sz="3200" dirty="0"/>
              <a:t> yeterli yangın çıkış kapıları </a:t>
            </a:r>
            <a:endParaRPr lang="tr-TR" sz="3200" dirty="0" smtClean="0"/>
          </a:p>
          <a:p>
            <a:pPr algn="ctr">
              <a:defRPr sz="2400" b="1">
                <a:latin typeface="Arial Narrow"/>
                <a:ea typeface="Arial Narrow"/>
                <a:cs typeface="Arial Narrow"/>
                <a:sym typeface="Arial Narrow"/>
              </a:defRPr>
            </a:pPr>
            <a:r>
              <a:rPr sz="3200" dirty="0" smtClean="0"/>
              <a:t>tesis edilmelidir</a:t>
            </a:r>
            <a:r>
              <a:rPr sz="3200" dirty="0"/>
              <a:t>. </a:t>
            </a:r>
          </a:p>
        </p:txBody>
      </p:sp>
      <p:sp>
        <p:nvSpPr>
          <p:cNvPr id="5" name="Shape 605"/>
          <p:cNvSpPr/>
          <p:nvPr/>
        </p:nvSpPr>
        <p:spPr>
          <a:xfrm>
            <a:off x="539552" y="3645024"/>
            <a:ext cx="5472608" cy="1731241"/>
          </a:xfrm>
          <a:prstGeom prst="rect">
            <a:avLst/>
          </a:prstGeom>
          <a:solidFill>
            <a:srgbClr val="EAF67C"/>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3600" dirty="0"/>
              <a:t>İki kat ve daha yüksek </a:t>
            </a:r>
            <a:r>
              <a:rPr sz="3600" dirty="0" smtClean="0"/>
              <a:t>binalara</a:t>
            </a:r>
            <a:r>
              <a:rPr lang="tr-TR" sz="3600" dirty="0" smtClean="0"/>
              <a:t> </a:t>
            </a:r>
            <a:r>
              <a:rPr sz="3600" dirty="0" smtClean="0"/>
              <a:t>yangın </a:t>
            </a:r>
            <a:r>
              <a:rPr sz="3600" dirty="0"/>
              <a:t>merdiveni tesis edilmelidir.</a:t>
            </a:r>
          </a:p>
        </p:txBody>
      </p:sp>
      <p:pic>
        <p:nvPicPr>
          <p:cNvPr id="7" name="Picture 13" descr="http://t1.gstatic.com/images?q=tbn:ANd9GcQaXyXGnYEqQt9n69obpdAaU0jQUxuEnDIKyUvYSnbIxavPaVIuG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284984"/>
            <a:ext cx="2520280" cy="327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6" name="Slayt Numarası Yer Tutucusu 5"/>
          <p:cNvSpPr>
            <a:spLocks noGrp="1"/>
          </p:cNvSpPr>
          <p:nvPr>
            <p:ph type="sldNum" sz="quarter" idx="2"/>
          </p:nvPr>
        </p:nvSpPr>
        <p:spPr/>
        <p:txBody>
          <a:bodyPr/>
          <a:lstStyle/>
          <a:p>
            <a:fld id="{86CB4B4D-7CA3-9044-876B-883B54F8677D}" type="slidenum">
              <a:rPr lang="tr-TR" smtClean="0"/>
              <a:t>74</a:t>
            </a:fld>
            <a:endParaRPr lang="tr-TR" dirty="0"/>
          </a:p>
        </p:txBody>
      </p:sp>
    </p:spTree>
    <p:extLst>
      <p:ext uri="{BB962C8B-B14F-4D97-AF65-F5344CB8AC3E}">
        <p14:creationId xmlns:p14="http://schemas.microsoft.com/office/powerpoint/2010/main" val="3025612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p:tmAbs val="0"/>
                                  </p:iterate>
                                  <p:childTnLst>
                                    <p:set>
                                      <p:cBhvr>
                                        <p:cTn id="21" fill="hold"/>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75</a:t>
            </a:fld>
            <a:endParaRPr lang="tr-TR" dirty="0"/>
          </a:p>
        </p:txBody>
      </p:sp>
      <p:sp>
        <p:nvSpPr>
          <p:cNvPr id="3" name="Shape 603"/>
          <p:cNvSpPr/>
          <p:nvPr/>
        </p:nvSpPr>
        <p:spPr>
          <a:xfrm>
            <a:off x="3131840" y="1099623"/>
            <a:ext cx="5256584" cy="4993673"/>
          </a:xfrm>
          <a:prstGeom prst="rect">
            <a:avLst/>
          </a:prstGeom>
          <a:solidFill>
            <a:srgbClr val="99FF66"/>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1800" b="1">
                <a:solidFill>
                  <a:srgbClr val="FF2600"/>
                </a:solidFill>
                <a:latin typeface="Times New Roman"/>
                <a:ea typeface="Times New Roman"/>
                <a:cs typeface="Times New Roman"/>
                <a:sym typeface="Times New Roman"/>
              </a:defRPr>
            </a:pPr>
            <a:endParaRPr sz="3200" dirty="0">
              <a:solidFill>
                <a:schemeClr val="tx1"/>
              </a:solidFill>
              <a:latin typeface="Arial" pitchFamily="34" charset="0"/>
              <a:cs typeface="Arial" pitchFamily="34" charset="0"/>
            </a:endParaRPr>
          </a:p>
          <a:p>
            <a:pPr algn="ctr">
              <a:defRPr sz="2400" b="1">
                <a:solidFill>
                  <a:srgbClr val="FF2600"/>
                </a:solidFill>
                <a:latin typeface="Arial Narrow"/>
                <a:ea typeface="Arial Narrow"/>
                <a:cs typeface="Arial Narrow"/>
                <a:sym typeface="Arial Narrow"/>
              </a:defRPr>
            </a:pPr>
            <a:r>
              <a:rPr sz="3200" dirty="0">
                <a:solidFill>
                  <a:schemeClr val="tx1"/>
                </a:solidFill>
                <a:latin typeface="Arial" pitchFamily="34" charset="0"/>
                <a:cs typeface="Arial" pitchFamily="34" charset="0"/>
              </a:rPr>
              <a:t>Kıymetli eşyaların durduğu odalarla, idareci odaları dışındaki  pencerelere demir parmaklıklarla koruma yapılmamalıdır. Demir parmaklıklar yapılacaksa içeriden dışarıya açılabilmelidir.</a:t>
            </a:r>
          </a:p>
        </p:txBody>
      </p:sp>
      <p:pic>
        <p:nvPicPr>
          <p:cNvPr id="4" name="Picture 17" descr="http://t2.gstatic.com/images?q=tbn:ANd9GcQ_16P-oKyS4q-ABHmTYc-J_8iUtfUQgHnt3b8KFTTaR-f6AN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31671"/>
            <a:ext cx="2664296"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67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4.pdf"/>
          <p:cNvPicPr>
            <a:picLocks noChangeAspect="1"/>
          </p:cNvPicPr>
          <p:nvPr/>
        </p:nvPicPr>
        <p:blipFill>
          <a:blip r:embed="rId2">
            <a:extLst/>
          </a:blip>
          <a:stretch>
            <a:fillRect/>
          </a:stretch>
        </p:blipFill>
        <p:spPr>
          <a:xfrm rot="206804">
            <a:off x="4126801" y="3498512"/>
            <a:ext cx="890397" cy="764524"/>
          </a:xfrm>
          <a:prstGeom prst="rect">
            <a:avLst/>
          </a:prstGeom>
          <a:ln w="12700">
            <a:miter lim="400000"/>
          </a:ln>
        </p:spPr>
      </p:pic>
      <p:sp>
        <p:nvSpPr>
          <p:cNvPr id="4" name="Shape 604"/>
          <p:cNvSpPr/>
          <p:nvPr/>
        </p:nvSpPr>
        <p:spPr>
          <a:xfrm>
            <a:off x="179512" y="1245966"/>
            <a:ext cx="5714124" cy="2039018"/>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r>
              <a:rPr sz="3200" dirty="0">
                <a:latin typeface="Arial" pitchFamily="34" charset="0"/>
                <a:cs typeface="Arial" pitchFamily="34" charset="0"/>
              </a:rPr>
              <a:t>Binalarının çatıya açılan kapıları kapalı tutulmalı, buralarda yanıcı, patlayıcı maddeler depolanmamalıdır. </a:t>
            </a:r>
            <a:endParaRPr sz="3200" dirty="0">
              <a:latin typeface="Arial" pitchFamily="34" charset="0"/>
              <a:ea typeface="Times New Roman"/>
              <a:cs typeface="Arial" pitchFamily="34" charset="0"/>
              <a:sym typeface="Times New Roman"/>
            </a:endParaRPr>
          </a:p>
        </p:txBody>
      </p:sp>
      <p:sp>
        <p:nvSpPr>
          <p:cNvPr id="5" name="Shape 610"/>
          <p:cNvSpPr/>
          <p:nvPr/>
        </p:nvSpPr>
        <p:spPr>
          <a:xfrm>
            <a:off x="1627723" y="4285243"/>
            <a:ext cx="7200800" cy="1054133"/>
          </a:xfrm>
          <a:prstGeom prst="rect">
            <a:avLst/>
          </a:prstGeom>
          <a:solidFill>
            <a:srgbClr val="EAF67C"/>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pPr algn="l"/>
            <a:r>
              <a:rPr sz="3200" dirty="0">
                <a:latin typeface="Arial" pitchFamily="34" charset="0"/>
                <a:cs typeface="Arial" pitchFamily="34" charset="0"/>
              </a:rPr>
              <a:t>Yıldırım </a:t>
            </a:r>
            <a:r>
              <a:rPr sz="3200" dirty="0" smtClean="0">
                <a:latin typeface="Arial" pitchFamily="34" charset="0"/>
                <a:cs typeface="Arial" pitchFamily="34" charset="0"/>
              </a:rPr>
              <a:t>tehlikesine </a:t>
            </a:r>
            <a:r>
              <a:rPr sz="3200" dirty="0">
                <a:latin typeface="Arial" pitchFamily="34" charset="0"/>
                <a:cs typeface="Arial" pitchFamily="34" charset="0"/>
              </a:rPr>
              <a:t>karşı paratoner </a:t>
            </a:r>
            <a:r>
              <a:rPr sz="3200" dirty="0" smtClean="0">
                <a:latin typeface="Arial" pitchFamily="34" charset="0"/>
                <a:cs typeface="Arial" pitchFamily="34" charset="0"/>
              </a:rPr>
              <a:t>sistemi</a:t>
            </a:r>
            <a:r>
              <a:rPr lang="tr-TR" sz="3200" dirty="0" smtClean="0">
                <a:latin typeface="Arial" pitchFamily="34" charset="0"/>
                <a:cs typeface="Arial" pitchFamily="34" charset="0"/>
              </a:rPr>
              <a:t> </a:t>
            </a:r>
            <a:r>
              <a:rPr sz="3200" dirty="0" smtClean="0">
                <a:latin typeface="Arial" pitchFamily="34" charset="0"/>
                <a:cs typeface="Arial" pitchFamily="34" charset="0"/>
              </a:rPr>
              <a:t>tesis </a:t>
            </a:r>
            <a:r>
              <a:rPr sz="3200" dirty="0">
                <a:latin typeface="Arial" pitchFamily="34" charset="0"/>
                <a:cs typeface="Arial" pitchFamily="34" charset="0"/>
              </a:rPr>
              <a:t>edilmelidir.</a:t>
            </a:r>
          </a:p>
        </p:txBody>
      </p:sp>
      <p:pic>
        <p:nvPicPr>
          <p:cNvPr id="6" name="image87.pdf"/>
          <p:cNvPicPr>
            <a:picLocks noChangeAspect="1"/>
          </p:cNvPicPr>
          <p:nvPr/>
        </p:nvPicPr>
        <p:blipFill>
          <a:blip r:embed="rId3">
            <a:extLst/>
          </a:blip>
          <a:stretch>
            <a:fillRect/>
          </a:stretch>
        </p:blipFill>
        <p:spPr>
          <a:xfrm>
            <a:off x="280398" y="3573015"/>
            <a:ext cx="1145747" cy="2910593"/>
          </a:xfrm>
          <a:prstGeom prst="rect">
            <a:avLst/>
          </a:prstGeom>
          <a:ln w="12700">
            <a:miter lim="400000"/>
          </a:ln>
        </p:spPr>
      </p:pic>
      <p:pic>
        <p:nvPicPr>
          <p:cNvPr id="8" name="Picture 19" descr="http://t2.gstatic.com/images?q=tbn:ANd9GcQOr2mXXaxJ2XVxTrnck36VpY1Z3Yi4jGbsn5nvapnSYUD6E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84694"/>
            <a:ext cx="3130800" cy="28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76</a:t>
            </a:fld>
            <a:endParaRPr lang="tr-TR" dirty="0"/>
          </a:p>
        </p:txBody>
      </p:sp>
    </p:spTree>
    <p:extLst>
      <p:ext uri="{BB962C8B-B14F-4D97-AF65-F5344CB8AC3E}">
        <p14:creationId xmlns:p14="http://schemas.microsoft.com/office/powerpoint/2010/main" val="3025612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http://t1.gstatic.com/images?q=tbn:ANd9GcTtuAcxq6vSviuQVXEveTvDpU6PZN6HgT5e3Thfldw8DyMFth4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778596"/>
            <a:ext cx="3168352" cy="472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Nesne 3"/>
          <p:cNvGraphicFramePr>
            <a:graphicFrameLocks noChangeAspect="1"/>
          </p:cNvGraphicFramePr>
          <p:nvPr>
            <p:extLst>
              <p:ext uri="{D42A27DB-BD31-4B8C-83A1-F6EECF244321}">
                <p14:modId xmlns:p14="http://schemas.microsoft.com/office/powerpoint/2010/main" val="2340498146"/>
              </p:ext>
            </p:extLst>
          </p:nvPr>
        </p:nvGraphicFramePr>
        <p:xfrm>
          <a:off x="5148064" y="1916832"/>
          <a:ext cx="1873498" cy="4478654"/>
        </p:xfrm>
        <a:graphic>
          <a:graphicData uri="http://schemas.openxmlformats.org/presentationml/2006/ole">
            <mc:AlternateContent xmlns:mc="http://schemas.openxmlformats.org/markup-compatibility/2006">
              <mc:Choice xmlns:v="urn:schemas-microsoft-com:vml" Requires="v">
                <p:oleObj spid="_x0000_s11394" name="Klip" r:id="rId5" imgW="2286000" imgH="1923661" progId="MS_ClipArt_Gallery.2">
                  <p:embed/>
                </p:oleObj>
              </mc:Choice>
              <mc:Fallback>
                <p:oleObj name="Klip" r:id="rId5" imgW="2286000" imgH="1923661" progId="MS_ClipArt_Gallery.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916832"/>
                        <a:ext cx="1873498" cy="4478654"/>
                      </a:xfrm>
                      <a:prstGeom prst="rect">
                        <a:avLst/>
                      </a:prstGeom>
                      <a:noFill/>
                      <a:ln>
                        <a:noFill/>
                      </a:ln>
                      <a:effectLst/>
                    </p:spPr>
                  </p:pic>
                </p:oleObj>
              </mc:Fallback>
            </mc:AlternateContent>
          </a:graphicData>
        </a:graphic>
      </p:graphicFrame>
      <p:sp>
        <p:nvSpPr>
          <p:cNvPr id="5" name="Rectangle 8"/>
          <p:cNvSpPr>
            <a:spLocks noChangeArrowheads="1"/>
          </p:cNvSpPr>
          <p:nvPr/>
        </p:nvSpPr>
        <p:spPr bwMode="auto">
          <a:xfrm>
            <a:off x="2339752" y="824489"/>
            <a:ext cx="5072063" cy="954107"/>
          </a:xfrm>
          <a:prstGeom prst="rect">
            <a:avLst/>
          </a:prstGeom>
          <a:solidFill>
            <a:srgbClr val="66FF33"/>
          </a:solidFill>
          <a:ln>
            <a:no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altLang="tr-TR" sz="2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ARŞİV ODALARI TERCİHEN BİNA DIŞINDA OLMALIDIR.</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7" name="Slayt Numarası Yer Tutucusu 6"/>
          <p:cNvSpPr>
            <a:spLocks noGrp="1"/>
          </p:cNvSpPr>
          <p:nvPr>
            <p:ph type="sldNum" sz="quarter" idx="2"/>
          </p:nvPr>
        </p:nvSpPr>
        <p:spPr/>
        <p:txBody>
          <a:bodyPr/>
          <a:lstStyle/>
          <a:p>
            <a:fld id="{86CB4B4D-7CA3-9044-876B-883B54F8677D}" type="slidenum">
              <a:rPr lang="tr-TR" smtClean="0"/>
              <a:t>77</a:t>
            </a:fld>
            <a:endParaRPr lang="tr-TR" dirty="0"/>
          </a:p>
        </p:txBody>
      </p:sp>
    </p:spTree>
    <p:extLst>
      <p:ext uri="{BB962C8B-B14F-4D97-AF65-F5344CB8AC3E}">
        <p14:creationId xmlns:p14="http://schemas.microsoft.com/office/powerpoint/2010/main" val="3404013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subTnLst>
                                    <p:audio>
                                      <p:cMediaNode vol="0" mute="1">
                                        <p:cTn display="0" masterRel="sameClick">
                                          <p:stCondLst>
                                            <p:cond evt="begin" delay="0">
                                              <p:tn val="5"/>
                                            </p:cond>
                                          </p:stCondLst>
                                          <p:endCondLst>
                                            <p:cond evt="onStopAudio" delay="0">
                                              <p:tgtEl>
                                                <p:sldTgt/>
                                              </p:tgtEl>
                                            </p:cond>
                                          </p:endCondLst>
                                        </p:cTn>
                                        <p:tgtEl>
                                          <p:sndTgt r:embed="rId3" name="ACIFREN.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78</a:t>
            </a:fld>
            <a:endParaRPr lang="tr-TR" dirty="0"/>
          </a:p>
        </p:txBody>
      </p:sp>
      <p:pic>
        <p:nvPicPr>
          <p:cNvPr id="3" name="image85.png"/>
          <p:cNvPicPr>
            <a:picLocks noChangeAspect="1"/>
          </p:cNvPicPr>
          <p:nvPr/>
        </p:nvPicPr>
        <p:blipFill>
          <a:blip r:embed="rId2">
            <a:extLst/>
          </a:blip>
          <a:stretch>
            <a:fillRect/>
          </a:stretch>
        </p:blipFill>
        <p:spPr>
          <a:xfrm>
            <a:off x="6084168" y="1011314"/>
            <a:ext cx="2808312" cy="2345678"/>
          </a:xfrm>
          <a:prstGeom prst="rect">
            <a:avLst/>
          </a:prstGeom>
          <a:ln w="12700">
            <a:miter lim="400000"/>
          </a:ln>
        </p:spPr>
      </p:pic>
      <p:pic>
        <p:nvPicPr>
          <p:cNvPr id="4" name="image86.png"/>
          <p:cNvPicPr>
            <a:picLocks noChangeAspect="1"/>
          </p:cNvPicPr>
          <p:nvPr/>
        </p:nvPicPr>
        <p:blipFill>
          <a:blip r:embed="rId3">
            <a:extLst/>
          </a:blip>
          <a:stretch>
            <a:fillRect/>
          </a:stretch>
        </p:blipFill>
        <p:spPr>
          <a:xfrm>
            <a:off x="345731" y="3507513"/>
            <a:ext cx="2210046" cy="2842890"/>
          </a:xfrm>
          <a:prstGeom prst="rect">
            <a:avLst/>
          </a:prstGeom>
          <a:ln w="12700">
            <a:miter lim="400000"/>
          </a:ln>
        </p:spPr>
      </p:pic>
      <p:sp>
        <p:nvSpPr>
          <p:cNvPr id="5" name="Shape 611"/>
          <p:cNvSpPr/>
          <p:nvPr/>
        </p:nvSpPr>
        <p:spPr>
          <a:xfrm>
            <a:off x="200265" y="1245966"/>
            <a:ext cx="5719134" cy="2039018"/>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sz="3200" dirty="0">
                <a:solidFill>
                  <a:schemeClr val="bg1"/>
                </a:solidFill>
                <a:latin typeface="Arial" pitchFamily="34" charset="0"/>
                <a:cs typeface="Arial" pitchFamily="34" charset="0"/>
              </a:rPr>
              <a:t>Her katta,  </a:t>
            </a:r>
            <a:r>
              <a:rPr sz="3200" dirty="0" smtClean="0">
                <a:solidFill>
                  <a:schemeClr val="bg1"/>
                </a:solidFill>
                <a:latin typeface="Arial" pitchFamily="34" charset="0"/>
                <a:cs typeface="Arial" pitchFamily="34" charset="0"/>
              </a:rPr>
              <a:t>laboratuvarlarda</a:t>
            </a:r>
            <a:r>
              <a:rPr lang="tr-TR" sz="3200" dirty="0" smtClean="0">
                <a:solidFill>
                  <a:schemeClr val="bg1"/>
                </a:solidFill>
                <a:latin typeface="Arial" pitchFamily="34" charset="0"/>
                <a:cs typeface="Arial" pitchFamily="34" charset="0"/>
              </a:rPr>
              <a:t>, yemekhane </a:t>
            </a:r>
            <a:r>
              <a:rPr sz="3200" dirty="0" smtClean="0">
                <a:solidFill>
                  <a:schemeClr val="bg1"/>
                </a:solidFill>
                <a:latin typeface="Arial" pitchFamily="34" charset="0"/>
                <a:cs typeface="Arial" pitchFamily="34" charset="0"/>
              </a:rPr>
              <a:t>ve </a:t>
            </a:r>
            <a:r>
              <a:rPr sz="3200" dirty="0">
                <a:solidFill>
                  <a:schemeClr val="bg1"/>
                </a:solidFill>
                <a:latin typeface="Arial" pitchFamily="34" charset="0"/>
                <a:cs typeface="Arial" pitchFamily="34" charset="0"/>
              </a:rPr>
              <a:t>kalorifer dairelerinde yangın dolap sisteminin kurulması</a:t>
            </a:r>
          </a:p>
        </p:txBody>
      </p:sp>
      <p:sp>
        <p:nvSpPr>
          <p:cNvPr id="6" name="Shape 612"/>
          <p:cNvSpPr/>
          <p:nvPr/>
        </p:nvSpPr>
        <p:spPr>
          <a:xfrm>
            <a:off x="3059832" y="3542091"/>
            <a:ext cx="5112567" cy="2839237"/>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3600" dirty="0">
                <a:solidFill>
                  <a:schemeClr val="bg1"/>
                </a:solidFill>
              </a:rPr>
              <a:t>Yeteri kadar  elde </a:t>
            </a:r>
            <a:r>
              <a:rPr sz="3600" dirty="0" smtClean="0">
                <a:solidFill>
                  <a:schemeClr val="bg1"/>
                </a:solidFill>
              </a:rPr>
              <a:t>taşınabilir </a:t>
            </a:r>
            <a:r>
              <a:rPr lang="tr-TR" sz="3600" dirty="0" smtClean="0">
                <a:solidFill>
                  <a:schemeClr val="bg1"/>
                </a:solidFill>
              </a:rPr>
              <a:t>uygun </a:t>
            </a:r>
            <a:r>
              <a:rPr sz="3600" dirty="0" smtClean="0">
                <a:solidFill>
                  <a:schemeClr val="bg1"/>
                </a:solidFill>
              </a:rPr>
              <a:t>yangın </a:t>
            </a:r>
            <a:r>
              <a:rPr sz="3600" dirty="0">
                <a:solidFill>
                  <a:schemeClr val="bg1"/>
                </a:solidFill>
              </a:rPr>
              <a:t>söndürücü</a:t>
            </a:r>
          </a:p>
          <a:p>
            <a:pPr algn="ctr">
              <a:defRPr sz="2400" b="1">
                <a:latin typeface="Arial Narrow"/>
                <a:ea typeface="Arial Narrow"/>
                <a:cs typeface="Arial Narrow"/>
                <a:sym typeface="Arial Narrow"/>
              </a:defRPr>
            </a:pPr>
            <a:r>
              <a:rPr sz="3600" dirty="0">
                <a:solidFill>
                  <a:schemeClr val="bg1"/>
                </a:solidFill>
              </a:rPr>
              <a:t> bulundurulmalı ve </a:t>
            </a:r>
            <a:r>
              <a:rPr lang="tr-TR" sz="3600" dirty="0" smtClean="0">
                <a:solidFill>
                  <a:schemeClr val="bg1"/>
                </a:solidFill>
              </a:rPr>
              <a:t>ulaşılabilir</a:t>
            </a:r>
            <a:r>
              <a:rPr sz="3600" dirty="0" smtClean="0">
                <a:solidFill>
                  <a:schemeClr val="bg1"/>
                </a:solidFill>
              </a:rPr>
              <a:t> </a:t>
            </a:r>
            <a:r>
              <a:rPr sz="3600" dirty="0">
                <a:solidFill>
                  <a:schemeClr val="bg1"/>
                </a:solidFill>
              </a:rPr>
              <a:t>yerlere yerleştirilmelidir.</a:t>
            </a:r>
          </a:p>
        </p:txBody>
      </p:sp>
    </p:spTree>
    <p:extLst>
      <p:ext uri="{BB962C8B-B14F-4D97-AF65-F5344CB8AC3E}">
        <p14:creationId xmlns:p14="http://schemas.microsoft.com/office/powerpoint/2010/main" val="1977912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iterate>
                                    <p:tmAbs val="0"/>
                                  </p:iterate>
                                  <p:childTnLst>
                                    <p:set>
                                      <p:cBhvr>
                                        <p:cTn id="16" fill="hold"/>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4*#ppt_w"/>
                                          </p:val>
                                        </p:tav>
                                        <p:tav tm="100000">
                                          <p:val>
                                            <p:strVal val="#ppt_w"/>
                                          </p:val>
                                        </p:tav>
                                      </p:tavLst>
                                    </p:anim>
                                    <p:anim calcmode="lin" valueType="num">
                                      <p:cBhvr>
                                        <p:cTn id="18"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iterate>
                                    <p:tmAbs val="0"/>
                                  </p:iterate>
                                  <p:childTnLst>
                                    <p:set>
                                      <p:cBhvr>
                                        <p:cTn id="22" fill="hold"/>
                                        <p:tgtEl>
                                          <p:spTgt spid="4"/>
                                        </p:tgtEl>
                                        <p:attrNameLst>
                                          <p:attrName>style.visibility</p:attrName>
                                        </p:attrNameLst>
                                      </p:cBhvr>
                                      <p:to>
                                        <p:strVal val="visible"/>
                                      </p:to>
                                    </p:set>
                                    <p:animEffect transition="in" filter="strips(down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13"/>
          <p:cNvSpPr/>
          <p:nvPr/>
        </p:nvSpPr>
        <p:spPr>
          <a:xfrm>
            <a:off x="539552" y="4186681"/>
            <a:ext cx="8136904" cy="1546575"/>
          </a:xfrm>
          <a:prstGeom prst="rect">
            <a:avLst/>
          </a:prstGeom>
          <a:solidFill>
            <a:srgbClr val="66FF33"/>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sz="3200" dirty="0">
                <a:solidFill>
                  <a:schemeClr val="tx1"/>
                </a:solidFill>
                <a:latin typeface="Arial" pitchFamily="34" charset="0"/>
                <a:cs typeface="Arial" pitchFamily="34" charset="0"/>
              </a:rPr>
              <a:t>Binaların temizliğine ve atıkların güvenli alanlara ulaştırılmasına gereken önem verilmelidir.</a:t>
            </a:r>
          </a:p>
        </p:txBody>
      </p:sp>
      <p:pic>
        <p:nvPicPr>
          <p:cNvPr id="5" name="Picture 21" descr="http://t2.gstatic.com/images?q=tbn:ANd9GcQfyUkN78qtij8d6EVbAhEmpenrL3U5qRecfbFlYt8mI7-9e3Lu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525658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http://t3.gstatic.com/images?q=tbn:ANd9GcREdtqyTghchRqmevuv29Oox5EEBEyG-7iGdIqrL33wtIvcUULjGUexM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24744"/>
            <a:ext cx="223224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4" name="Slayt Numarası Yer Tutucusu 3"/>
          <p:cNvSpPr>
            <a:spLocks noGrp="1"/>
          </p:cNvSpPr>
          <p:nvPr>
            <p:ph type="sldNum" sz="quarter" idx="2"/>
          </p:nvPr>
        </p:nvSpPr>
        <p:spPr/>
        <p:txBody>
          <a:bodyPr/>
          <a:lstStyle/>
          <a:p>
            <a:fld id="{86CB4B4D-7CA3-9044-876B-883B54F8677D}" type="slidenum">
              <a:rPr lang="tr-TR" smtClean="0"/>
              <a:t>79</a:t>
            </a:fld>
            <a:endParaRPr lang="tr-TR" dirty="0"/>
          </a:p>
        </p:txBody>
      </p:sp>
    </p:spTree>
    <p:extLst>
      <p:ext uri="{BB962C8B-B14F-4D97-AF65-F5344CB8AC3E}">
        <p14:creationId xmlns:p14="http://schemas.microsoft.com/office/powerpoint/2010/main" val="3025612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8</a:t>
            </a:fld>
            <a:endParaRPr lang="tr-TR" dirty="0"/>
          </a:p>
        </p:txBody>
      </p:sp>
      <p:pic>
        <p:nvPicPr>
          <p:cNvPr id="3" name="image.png"/>
          <p:cNvPicPr>
            <a:picLocks noChangeAspect="1"/>
          </p:cNvPicPr>
          <p:nvPr/>
        </p:nvPicPr>
        <p:blipFill>
          <a:blip r:embed="rId2">
            <a:extLst/>
          </a:blip>
          <a:stretch>
            <a:fillRect/>
          </a:stretch>
        </p:blipFill>
        <p:spPr>
          <a:xfrm>
            <a:off x="6494462" y="349967"/>
            <a:ext cx="1485901" cy="1991104"/>
          </a:xfrm>
          <a:prstGeom prst="rect">
            <a:avLst/>
          </a:prstGeom>
          <a:ln w="12700">
            <a:miter lim="400000"/>
          </a:ln>
        </p:spPr>
      </p:pic>
      <p:sp>
        <p:nvSpPr>
          <p:cNvPr id="4" name="Shape 288"/>
          <p:cNvSpPr/>
          <p:nvPr/>
        </p:nvSpPr>
        <p:spPr>
          <a:xfrm>
            <a:off x="1714500" y="2492896"/>
            <a:ext cx="5715000" cy="1200329"/>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b="1">
                <a:latin typeface="Arial Narrow"/>
                <a:ea typeface="Arial Narrow"/>
                <a:cs typeface="Arial Narrow"/>
                <a:sym typeface="Arial Narrow"/>
              </a:defRPr>
            </a:lvl1pPr>
          </a:lstStyle>
          <a:p>
            <a:r>
              <a:rPr sz="3600" dirty="0">
                <a:solidFill>
                  <a:srgbClr val="FF0000"/>
                </a:solidFill>
                <a:latin typeface="Arial" pitchFamily="34" charset="0"/>
                <a:cs typeface="Arial" pitchFamily="34" charset="0"/>
              </a:rPr>
              <a:t>İTFAİYE GEÇ KALMAZ, GECİKTİRİLİR.</a:t>
            </a:r>
          </a:p>
        </p:txBody>
      </p:sp>
      <p:pic>
        <p:nvPicPr>
          <p:cNvPr id="5" name="image.png"/>
          <p:cNvPicPr>
            <a:picLocks noChangeAspect="1"/>
          </p:cNvPicPr>
          <p:nvPr/>
        </p:nvPicPr>
        <p:blipFill>
          <a:blip r:embed="rId3">
            <a:extLst/>
          </a:blip>
          <a:stretch>
            <a:fillRect/>
          </a:stretch>
        </p:blipFill>
        <p:spPr>
          <a:xfrm>
            <a:off x="1025524" y="260350"/>
            <a:ext cx="1602259" cy="2016522"/>
          </a:xfrm>
          <a:prstGeom prst="rect">
            <a:avLst/>
          </a:prstGeom>
          <a:ln w="12700">
            <a:miter lim="400000"/>
          </a:ln>
        </p:spPr>
      </p:pic>
      <p:pic>
        <p:nvPicPr>
          <p:cNvPr id="6" name="image.png"/>
          <p:cNvPicPr>
            <a:picLocks noChangeAspect="1"/>
          </p:cNvPicPr>
          <p:nvPr/>
        </p:nvPicPr>
        <p:blipFill>
          <a:blip r:embed="rId4">
            <a:extLst/>
          </a:blip>
          <a:stretch>
            <a:fillRect/>
          </a:stretch>
        </p:blipFill>
        <p:spPr>
          <a:xfrm>
            <a:off x="3563888" y="349967"/>
            <a:ext cx="1543050" cy="1991104"/>
          </a:xfrm>
          <a:prstGeom prst="rect">
            <a:avLst/>
          </a:prstGeom>
          <a:ln w="12700">
            <a:miter lim="400000"/>
          </a:ln>
        </p:spPr>
      </p:pic>
      <p:pic>
        <p:nvPicPr>
          <p:cNvPr id="7" name="image.pdf"/>
          <p:cNvPicPr>
            <a:picLocks noChangeAspect="1"/>
          </p:cNvPicPr>
          <p:nvPr/>
        </p:nvPicPr>
        <p:blipFill>
          <a:blip r:embed="rId5">
            <a:extLst/>
          </a:blip>
          <a:stretch>
            <a:fillRect/>
          </a:stretch>
        </p:blipFill>
        <p:spPr>
          <a:xfrm>
            <a:off x="1693862" y="3717033"/>
            <a:ext cx="5543551" cy="2664296"/>
          </a:xfrm>
          <a:prstGeom prst="rect">
            <a:avLst/>
          </a:prstGeom>
          <a:ln w="12700">
            <a:miter lim="400000"/>
          </a:ln>
        </p:spPr>
      </p:pic>
    </p:spTree>
    <p:extLst>
      <p:ext uri="{BB962C8B-B14F-4D97-AF65-F5344CB8AC3E}">
        <p14:creationId xmlns:p14="http://schemas.microsoft.com/office/powerpoint/2010/main" val="2141491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9" fill="hold" grpId="0" nodeType="clickEffect">
                                  <p:stCondLst>
                                    <p:cond delay="0"/>
                                  </p:stCondLst>
                                  <p:iterate>
                                    <p:tmAbs val="0"/>
                                  </p:iterate>
                                  <p:childTnLst>
                                    <p:set>
                                      <p:cBhvr>
                                        <p:cTn id="14" fill="hold"/>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9" fill="hold" grpId="0" nodeType="clickEffect">
                                  <p:stCondLst>
                                    <p:cond delay="0"/>
                                  </p:stCondLst>
                                  <p:iterate>
                                    <p:tmAbs val="0"/>
                                  </p:iterate>
                                  <p:childTnLst>
                                    <p:set>
                                      <p:cBhvr>
                                        <p:cTn id="22" fill="hold"/>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iterate>
                                    <p:tmAbs val="0"/>
                                  </p:iterate>
                                  <p:childTnLst>
                                    <p:set>
                                      <p:cBhvr>
                                        <p:cTn id="30" fill="hold"/>
                                        <p:tgtEl>
                                          <p:spTgt spid="4"/>
                                        </p:tgtEl>
                                        <p:attrNameLst>
                                          <p:attrName>style.visibility</p:attrName>
                                        </p:attrNameLst>
                                      </p:cBhvr>
                                      <p:to>
                                        <p:strVal val="visible"/>
                                      </p:to>
                                    </p:set>
                                    <p:animEffect transition="in" filter="blinds(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8" fill="hold" grpId="0" nodeType="clickEffect">
                                  <p:stCondLst>
                                    <p:cond delay="0"/>
                                  </p:stCondLst>
                                  <p:iterate>
                                    <p:tmAbs val="0"/>
                                  </p:iterate>
                                  <p:childTnLst>
                                    <p:set>
                                      <p:cBhvr>
                                        <p:cTn id="35" fill="hold"/>
                                        <p:tgtEl>
                                          <p:spTgt spid="7"/>
                                        </p:tgtEl>
                                        <p:attrNameLst>
                                          <p:attrName>style.visibility</p:attrName>
                                        </p:attrNameLst>
                                      </p:cBhvr>
                                      <p:to>
                                        <p:strVal val="visible"/>
                                      </p:to>
                                    </p:set>
                                    <p:anim calcmode="lin" valueType="num">
                                      <p:cBhvr>
                                        <p:cTn id="36" dur="5000" fill="hold"/>
                                        <p:tgtEl>
                                          <p:spTgt spid="7"/>
                                        </p:tgtEl>
                                        <p:attrNameLst>
                                          <p:attrName>ppt_x</p:attrName>
                                        </p:attrNameLst>
                                      </p:cBhvr>
                                      <p:tavLst>
                                        <p:tav tm="0">
                                          <p:val>
                                            <p:strVal val="0-#ppt_w/2"/>
                                          </p:val>
                                        </p:tav>
                                        <p:tav tm="100000">
                                          <p:val>
                                            <p:strVal val="#ppt_x"/>
                                          </p:val>
                                        </p:tav>
                                      </p:tavLst>
                                    </p:anim>
                                    <p:anim calcmode="lin" valueType="num">
                                      <p:cBhvr>
                                        <p:cTn id="37"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P spid="7"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91.jpg"/>
          <p:cNvPicPr>
            <a:picLocks noChangeAspect="1"/>
          </p:cNvPicPr>
          <p:nvPr/>
        </p:nvPicPr>
        <p:blipFill>
          <a:blip r:embed="rId2">
            <a:extLst/>
          </a:blip>
          <a:stretch>
            <a:fillRect/>
          </a:stretch>
        </p:blipFill>
        <p:spPr>
          <a:xfrm>
            <a:off x="5763509" y="836712"/>
            <a:ext cx="2502322" cy="2287090"/>
          </a:xfrm>
          <a:prstGeom prst="rect">
            <a:avLst/>
          </a:prstGeom>
          <a:ln w="12700">
            <a:miter lim="400000"/>
          </a:ln>
        </p:spPr>
      </p:pic>
      <p:sp>
        <p:nvSpPr>
          <p:cNvPr id="4" name="Shape 620"/>
          <p:cNvSpPr/>
          <p:nvPr/>
        </p:nvSpPr>
        <p:spPr>
          <a:xfrm>
            <a:off x="1" y="1062461"/>
            <a:ext cx="4860031" cy="2654571"/>
          </a:xfrm>
          <a:prstGeom prst="rect">
            <a:avLst/>
          </a:prstGeom>
          <a:solidFill>
            <a:srgbClr val="66FF33"/>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algn="ctr">
              <a:defRPr sz="2400" b="1">
                <a:latin typeface="Arial Narrow"/>
                <a:ea typeface="Arial Narrow"/>
                <a:cs typeface="Arial Narrow"/>
                <a:sym typeface="Arial Narrow"/>
              </a:defRPr>
            </a:pPr>
            <a:r>
              <a:rPr sz="2400" dirty="0" smtClean="0">
                <a:latin typeface="Arial" pitchFamily="34" charset="0"/>
                <a:cs typeface="Arial" pitchFamily="34" charset="0"/>
              </a:rPr>
              <a:t>Laboratuvar</a:t>
            </a:r>
            <a:r>
              <a:rPr sz="2400" dirty="0">
                <a:latin typeface="Arial" pitchFamily="34" charset="0"/>
                <a:cs typeface="Arial" pitchFamily="34" charset="0"/>
              </a:rPr>
              <a:t>, kantin ve yemekhanelerde, </a:t>
            </a:r>
          </a:p>
          <a:p>
            <a:pPr algn="ctr">
              <a:defRPr sz="2400" b="1">
                <a:latin typeface="Arial Narrow"/>
                <a:ea typeface="Arial Narrow"/>
                <a:cs typeface="Arial Narrow"/>
                <a:sym typeface="Arial Narrow"/>
              </a:defRPr>
            </a:pPr>
            <a:r>
              <a:rPr sz="2400" dirty="0">
                <a:latin typeface="Arial" pitchFamily="34" charset="0"/>
                <a:cs typeface="Arial" pitchFamily="34" charset="0"/>
              </a:rPr>
              <a:t>elektrik ve gazla çalışan bütün cihazların </a:t>
            </a:r>
          </a:p>
          <a:p>
            <a:pPr algn="ctr">
              <a:defRPr sz="2400" b="1">
                <a:latin typeface="Arial Narrow"/>
                <a:ea typeface="Arial Narrow"/>
                <a:cs typeface="Arial Narrow"/>
                <a:sym typeface="Arial Narrow"/>
              </a:defRPr>
            </a:pPr>
            <a:r>
              <a:rPr sz="2400" dirty="0">
                <a:latin typeface="Arial" pitchFamily="34" charset="0"/>
                <a:cs typeface="Arial" pitchFamily="34" charset="0"/>
              </a:rPr>
              <a:t>vana ve şalterleri kullanımından sonra</a:t>
            </a:r>
          </a:p>
          <a:p>
            <a:pPr algn="ctr">
              <a:defRPr sz="2400" b="1">
                <a:solidFill>
                  <a:schemeClr val="accent6">
                    <a:satOff val="-35873"/>
                    <a:lumOff val="-12431"/>
                  </a:schemeClr>
                </a:solidFill>
                <a:latin typeface="Arial Narrow"/>
                <a:ea typeface="Arial Narrow"/>
                <a:cs typeface="Arial Narrow"/>
                <a:sym typeface="Arial Narrow"/>
              </a:defRPr>
            </a:pPr>
            <a:r>
              <a:rPr sz="2400" dirty="0" err="1">
                <a:solidFill>
                  <a:srgbClr val="FF0000"/>
                </a:solidFill>
                <a:latin typeface="Arial" pitchFamily="34" charset="0"/>
                <a:cs typeface="Arial" pitchFamily="34" charset="0"/>
              </a:rPr>
              <a:t>kapatılmalıdır</a:t>
            </a:r>
            <a:r>
              <a:rPr sz="2400" dirty="0" smtClean="0">
                <a:solidFill>
                  <a:srgbClr val="FF0000"/>
                </a:solidFill>
                <a:latin typeface="Arial" pitchFamily="34" charset="0"/>
                <a:cs typeface="Arial" pitchFamily="34" charset="0"/>
              </a:rPr>
              <a:t>.</a:t>
            </a:r>
            <a:endParaRPr sz="2400" dirty="0">
              <a:solidFill>
                <a:srgbClr val="FF0000"/>
              </a:solidFill>
              <a:latin typeface="Arial" pitchFamily="34" charset="0"/>
              <a:cs typeface="Arial" pitchFamily="34" charset="0"/>
            </a:endParaRPr>
          </a:p>
        </p:txBody>
      </p:sp>
      <p:sp>
        <p:nvSpPr>
          <p:cNvPr id="6" name="Shape 621"/>
          <p:cNvSpPr/>
          <p:nvPr/>
        </p:nvSpPr>
        <p:spPr>
          <a:xfrm>
            <a:off x="-1" y="4013628"/>
            <a:ext cx="4860033" cy="1915907"/>
          </a:xfrm>
          <a:prstGeom prst="rect">
            <a:avLst/>
          </a:prstGeom>
          <a:solidFill>
            <a:srgbClr val="FFFF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solidFill>
                  <a:srgbClr val="FF2600"/>
                </a:solidFill>
                <a:latin typeface="Arial Narrow"/>
                <a:ea typeface="Arial Narrow"/>
                <a:cs typeface="Arial Narrow"/>
                <a:sym typeface="Arial Narrow"/>
              </a:defRPr>
            </a:lvl1pPr>
          </a:lstStyle>
          <a:p>
            <a:r>
              <a:rPr dirty="0">
                <a:solidFill>
                  <a:schemeClr val="tx1"/>
                </a:solidFill>
                <a:latin typeface="Arial" pitchFamily="34" charset="0"/>
                <a:cs typeface="Arial" pitchFamily="34" charset="0"/>
              </a:rPr>
              <a:t>Binaların kömür ve sıvı yakıt depoları tercihen bina dışında tesis edilmeli, kaloriferli binalarda kömür deposunda havalandırma sağlanmalıdır.</a:t>
            </a:r>
          </a:p>
        </p:txBody>
      </p:sp>
      <p:pic>
        <p:nvPicPr>
          <p:cNvPr id="7" name="Picture 14" descr="http://t2.gstatic.com/images?q=tbn:ANd9GcSkjR8TRbDDFwWGi-gsQU4yykWYRDv-hhXCKZK9JZnPxPWoCh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948688"/>
            <a:ext cx="246969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http://t2.gstatic.com/images?q=tbn:ANd9GcRIS89H2v_XBaGqXpxlQnx5t02ZY_li0f3gTYqvYpNt5bjuygpB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123803"/>
            <a:ext cx="246969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5" name="Slayt Numarası Yer Tutucusu 4"/>
          <p:cNvSpPr>
            <a:spLocks noGrp="1"/>
          </p:cNvSpPr>
          <p:nvPr>
            <p:ph type="sldNum" sz="quarter" idx="2"/>
          </p:nvPr>
        </p:nvSpPr>
        <p:spPr/>
        <p:txBody>
          <a:bodyPr/>
          <a:lstStyle/>
          <a:p>
            <a:fld id="{86CB4B4D-7CA3-9044-876B-883B54F8677D}" type="slidenum">
              <a:rPr lang="tr-TR" smtClean="0"/>
              <a:t>80</a:t>
            </a:fld>
            <a:endParaRPr lang="tr-TR" dirty="0"/>
          </a:p>
        </p:txBody>
      </p:sp>
    </p:spTree>
    <p:extLst>
      <p:ext uri="{BB962C8B-B14F-4D97-AF65-F5344CB8AC3E}">
        <p14:creationId xmlns:p14="http://schemas.microsoft.com/office/powerpoint/2010/main" val="30467825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81</a:t>
            </a:fld>
            <a:endParaRPr lang="tr-TR" dirty="0"/>
          </a:p>
        </p:txBody>
      </p:sp>
      <p:sp>
        <p:nvSpPr>
          <p:cNvPr id="3" name="Shape 622"/>
          <p:cNvSpPr/>
          <p:nvPr/>
        </p:nvSpPr>
        <p:spPr>
          <a:xfrm>
            <a:off x="599836" y="4762745"/>
            <a:ext cx="8076620" cy="1546575"/>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lvl1pPr algn="ctr">
              <a:defRPr sz="2400" b="1">
                <a:latin typeface="Arial Narrow"/>
                <a:ea typeface="Arial Narrow"/>
                <a:cs typeface="Arial Narrow"/>
                <a:sym typeface="Arial Narrow"/>
              </a:defRPr>
            </a:lvl1pPr>
          </a:lstStyle>
          <a:p>
            <a:r>
              <a:rPr sz="3200" dirty="0">
                <a:latin typeface="Arial" pitchFamily="34" charset="0"/>
                <a:cs typeface="Arial" pitchFamily="34" charset="0"/>
              </a:rPr>
              <a:t>Doğalgazla ısıtılan binalarda gaz kaçaklarını haber veren ikaz sistemi  tesis edilmelidir. </a:t>
            </a:r>
          </a:p>
        </p:txBody>
      </p:sp>
      <p:pic>
        <p:nvPicPr>
          <p:cNvPr id="4" name="image92.png"/>
          <p:cNvPicPr>
            <a:picLocks noChangeAspect="1"/>
          </p:cNvPicPr>
          <p:nvPr/>
        </p:nvPicPr>
        <p:blipFill>
          <a:blip r:embed="rId2">
            <a:extLst/>
          </a:blip>
          <a:stretch>
            <a:fillRect/>
          </a:stretch>
        </p:blipFill>
        <p:spPr>
          <a:xfrm>
            <a:off x="6228184" y="922688"/>
            <a:ext cx="2585890" cy="3312368"/>
          </a:xfrm>
          <a:prstGeom prst="rect">
            <a:avLst/>
          </a:prstGeom>
          <a:ln w="12700">
            <a:miter lim="400000"/>
          </a:ln>
        </p:spPr>
      </p:pic>
      <p:pic>
        <p:nvPicPr>
          <p:cNvPr id="5" name="image89.png"/>
          <p:cNvPicPr>
            <a:picLocks noChangeAspect="1"/>
          </p:cNvPicPr>
          <p:nvPr/>
        </p:nvPicPr>
        <p:blipFill>
          <a:blip r:embed="rId3">
            <a:extLst/>
          </a:blip>
          <a:stretch>
            <a:fillRect/>
          </a:stretch>
        </p:blipFill>
        <p:spPr>
          <a:xfrm>
            <a:off x="251520" y="1162345"/>
            <a:ext cx="5760640" cy="2664296"/>
          </a:xfrm>
          <a:prstGeom prst="rect">
            <a:avLst/>
          </a:prstGeom>
          <a:ln w="12700">
            <a:miter lim="400000"/>
          </a:ln>
        </p:spPr>
      </p:pic>
    </p:spTree>
    <p:extLst>
      <p:ext uri="{BB962C8B-B14F-4D97-AF65-F5344CB8AC3E}">
        <p14:creationId xmlns:p14="http://schemas.microsoft.com/office/powerpoint/2010/main" val="3798522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0"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sp>
        <p:nvSpPr>
          <p:cNvPr id="641" name="Shape 641"/>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43" name="image.png"/>
          <p:cNvPicPr>
            <a:picLocks noChangeAspect="1"/>
          </p:cNvPicPr>
          <p:nvPr/>
        </p:nvPicPr>
        <p:blipFill>
          <a:blip r:embed="rId3">
            <a:extLst/>
          </a:blip>
          <a:stretch>
            <a:fillRect/>
          </a:stretch>
        </p:blipFill>
        <p:spPr>
          <a:xfrm>
            <a:off x="1042987" y="1557337"/>
            <a:ext cx="7058026" cy="4514851"/>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82</a:t>
            </a:fld>
            <a:endParaRPr lang="tr-TR" dirty="0"/>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5"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sp>
        <p:nvSpPr>
          <p:cNvPr id="646" name="Shape 646"/>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48" name="yangın uyarı sistemleri ile ilgili görsel sonucu.jpg" descr="yangın uyarı sistemleri ile ilgili görsel sonucu"/>
          <p:cNvPicPr>
            <a:picLocks noChangeAspect="1"/>
          </p:cNvPicPr>
          <p:nvPr/>
        </p:nvPicPr>
        <p:blipFill>
          <a:blip r:embed="rId3">
            <a:extLst/>
          </a:blip>
          <a:stretch>
            <a:fillRect/>
          </a:stretch>
        </p:blipFill>
        <p:spPr>
          <a:xfrm>
            <a:off x="611187" y="1843087"/>
            <a:ext cx="7804151" cy="3746501"/>
          </a:xfrm>
          <a:prstGeom prst="rect">
            <a:avLst/>
          </a:prstGeom>
          <a:ln w="12700">
            <a:miter lim="400000"/>
          </a:ln>
        </p:spPr>
      </p:pic>
      <p:sp>
        <p:nvSpPr>
          <p:cNvPr id="649" name="Shape 649"/>
          <p:cNvSpPr/>
          <p:nvPr/>
        </p:nvSpPr>
        <p:spPr>
          <a:xfrm>
            <a:off x="2627312" y="5732462"/>
            <a:ext cx="4505026"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800" b="1"/>
            </a:lvl1pPr>
          </a:lstStyle>
          <a:p>
            <a:r>
              <a:rPr dirty="0"/>
              <a:t>YANGINI UYARI BUTONUNU KULLAN</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83</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1" name="Shape 651"/>
          <p:cNvSpPr/>
          <p:nvPr/>
        </p:nvSpPr>
        <p:spPr>
          <a:xfrm>
            <a:off x="179387" y="908050"/>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54"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13314" name="Picture 2" descr="C:\Users\ÖMER GÜMÜŞ\Desktop\valilikten-112-cagri-aciklamasi-177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92" y="1442223"/>
            <a:ext cx="7883551" cy="4483770"/>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84</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1" name="Shape 661"/>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63"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664" name="image.png"/>
          <p:cNvPicPr>
            <a:picLocks noChangeAspect="1"/>
          </p:cNvPicPr>
          <p:nvPr/>
        </p:nvPicPr>
        <p:blipFill>
          <a:blip r:embed="rId3">
            <a:extLst/>
          </a:blip>
          <a:stretch>
            <a:fillRect/>
          </a:stretch>
        </p:blipFill>
        <p:spPr>
          <a:xfrm>
            <a:off x="2555875" y="1557337"/>
            <a:ext cx="4129088" cy="3743326"/>
          </a:xfrm>
          <a:prstGeom prst="rect">
            <a:avLst/>
          </a:prstGeom>
          <a:ln w="12700">
            <a:miter lim="400000"/>
          </a:ln>
        </p:spPr>
      </p:pic>
      <p:sp>
        <p:nvSpPr>
          <p:cNvPr id="665" name="Shape 665"/>
          <p:cNvSpPr/>
          <p:nvPr/>
        </p:nvSpPr>
        <p:spPr>
          <a:xfrm>
            <a:off x="1547812" y="5519093"/>
            <a:ext cx="6408738"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tabLst>
                <a:tab pos="3517900" algn="l"/>
              </a:tabLst>
              <a:defRPr sz="2400" b="1"/>
            </a:lvl1pPr>
          </a:lstStyle>
          <a:p>
            <a:r>
              <a:rPr dirty="0"/>
              <a:t>Derhal en yakın amirinize haber verin</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85</a:t>
            </a:fld>
            <a:endParaRPr lang="tr-TR" dirty="0"/>
          </a:p>
        </p:txBody>
      </p:sp>
    </p:spTree>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7" name="Shape 667"/>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69" name="image.png"/>
          <p:cNvPicPr>
            <a:picLocks noChangeAspect="1"/>
          </p:cNvPicPr>
          <p:nvPr/>
        </p:nvPicPr>
        <p:blipFill>
          <a:blip r:embed="rId2">
            <a:extLst/>
          </a:blip>
          <a:stretch>
            <a:fillRect/>
          </a:stretch>
        </p:blipFill>
        <p:spPr>
          <a:xfrm>
            <a:off x="1042987" y="1557337"/>
            <a:ext cx="7058026" cy="4686301"/>
          </a:xfrm>
          <a:prstGeom prst="rect">
            <a:avLst/>
          </a:prstGeom>
          <a:ln w="12700">
            <a:miter lim="400000"/>
          </a:ln>
        </p:spPr>
      </p:pic>
      <p:pic>
        <p:nvPicPr>
          <p:cNvPr id="670" name="image.png"/>
          <p:cNvPicPr>
            <a:picLocks noChangeAspect="1"/>
          </p:cNvPicPr>
          <p:nvPr/>
        </p:nvPicPr>
        <p:blipFill>
          <a:blip r:embed="rId3">
            <a:extLst/>
          </a:blip>
          <a:stretch>
            <a:fillRect/>
          </a:stretch>
        </p:blipFill>
        <p:spPr>
          <a:xfrm>
            <a:off x="249237" y="152400"/>
            <a:ext cx="8821738" cy="858838"/>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86</a:t>
            </a:fld>
            <a:endParaRPr lang="tr-TR" dirty="0"/>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 name="Shape 672"/>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74"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675" name="nafta_html_64c6.png" descr="nafta_html_64c6"/>
          <p:cNvPicPr>
            <a:picLocks noChangeAspect="1"/>
          </p:cNvPicPr>
          <p:nvPr/>
        </p:nvPicPr>
        <p:blipFill>
          <a:blip r:embed="rId3">
            <a:extLst/>
          </a:blip>
          <a:stretch>
            <a:fillRect/>
          </a:stretch>
        </p:blipFill>
        <p:spPr>
          <a:xfrm>
            <a:off x="611187" y="1557337"/>
            <a:ext cx="8448676" cy="4608513"/>
          </a:xfrm>
          <a:prstGeom prst="rect">
            <a:avLst/>
          </a:prstGeom>
          <a:ln w="12700">
            <a:miter lim="400000"/>
          </a:ln>
        </p:spPr>
      </p:pic>
      <p:sp>
        <p:nvSpPr>
          <p:cNvPr id="676" name="Shape 676"/>
          <p:cNvSpPr/>
          <p:nvPr/>
        </p:nvSpPr>
        <p:spPr>
          <a:xfrm>
            <a:off x="1216632" y="1541122"/>
            <a:ext cx="5530377"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800" b="1"/>
            </a:lvl1pPr>
          </a:lstStyle>
          <a:p>
            <a:r>
              <a:rPr dirty="0"/>
              <a:t>YANGINI ETRAFA YAYACAK ALET  KULLANMA</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87</a:t>
            </a:fld>
            <a:endParaRPr lang="tr-TR" dirty="0"/>
          </a:p>
        </p:txBody>
      </p:sp>
    </p:spTree>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8" name="Shape 678"/>
          <p:cNvSpPr/>
          <p:nvPr/>
        </p:nvSpPr>
        <p:spPr>
          <a:xfrm>
            <a:off x="179387" y="1052512"/>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80" name="image.png"/>
          <p:cNvPicPr>
            <a:picLocks noChangeAspect="1"/>
          </p:cNvPicPr>
          <p:nvPr/>
        </p:nvPicPr>
        <p:blipFill>
          <a:blip r:embed="rId2">
            <a:extLst/>
          </a:blip>
          <a:stretch>
            <a:fillRect/>
          </a:stretch>
        </p:blipFill>
        <p:spPr>
          <a:xfrm>
            <a:off x="611187" y="1679575"/>
            <a:ext cx="7962901" cy="4486275"/>
          </a:xfrm>
          <a:prstGeom prst="rect">
            <a:avLst/>
          </a:prstGeom>
          <a:ln w="12700">
            <a:miter lim="400000"/>
          </a:ln>
        </p:spPr>
      </p:pic>
      <p:pic>
        <p:nvPicPr>
          <p:cNvPr id="681" name="image.png"/>
          <p:cNvPicPr>
            <a:picLocks noChangeAspect="1"/>
          </p:cNvPicPr>
          <p:nvPr/>
        </p:nvPicPr>
        <p:blipFill>
          <a:blip r:embed="rId3">
            <a:extLst/>
          </a:blip>
          <a:stretch>
            <a:fillRect/>
          </a:stretch>
        </p:blipFill>
        <p:spPr>
          <a:xfrm>
            <a:off x="249237" y="152400"/>
            <a:ext cx="8821738" cy="858838"/>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88</a:t>
            </a:fld>
            <a:endParaRPr lang="tr-TR" dirty="0"/>
          </a:p>
        </p:txBody>
      </p:sp>
    </p:spTree>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3" name="Shape 683"/>
          <p:cNvSpPr/>
          <p:nvPr/>
        </p:nvSpPr>
        <p:spPr>
          <a:xfrm>
            <a:off x="251618" y="746238"/>
            <a:ext cx="8640764" cy="561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dirty="0"/>
              <a:t>YANGINLA KARŞILAŞINCA</a:t>
            </a:r>
            <a:r>
              <a:rPr dirty="0">
                <a:solidFill>
                  <a:srgbClr val="000000"/>
                </a:solidFill>
              </a:rPr>
              <a:t>	</a:t>
            </a:r>
          </a:p>
        </p:txBody>
      </p:sp>
      <p:pic>
        <p:nvPicPr>
          <p:cNvPr id="685" name="image.png"/>
          <p:cNvPicPr>
            <a:picLocks noChangeAspect="1"/>
          </p:cNvPicPr>
          <p:nvPr/>
        </p:nvPicPr>
        <p:blipFill>
          <a:blip r:embed="rId2">
            <a:extLst/>
          </a:blip>
          <a:stretch>
            <a:fillRect/>
          </a:stretch>
        </p:blipFill>
        <p:spPr>
          <a:xfrm>
            <a:off x="2905537" y="1230471"/>
            <a:ext cx="3167064" cy="4175126"/>
          </a:xfrm>
          <a:prstGeom prst="rect">
            <a:avLst/>
          </a:prstGeom>
          <a:ln w="12700">
            <a:miter lim="400000"/>
          </a:ln>
        </p:spPr>
      </p:pic>
      <p:sp>
        <p:nvSpPr>
          <p:cNvPr id="686" name="Shape 686"/>
          <p:cNvSpPr/>
          <p:nvPr/>
        </p:nvSpPr>
        <p:spPr>
          <a:xfrm>
            <a:off x="915987" y="5456669"/>
            <a:ext cx="7488238"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2400" b="1"/>
            </a:lvl1pPr>
          </a:lstStyle>
          <a:p>
            <a:r>
              <a:rPr dirty="0"/>
              <a:t>Varsa patlayabilecek maddeleri mümkün olduğunca yangından uzaklaştırın </a:t>
            </a:r>
          </a:p>
        </p:txBody>
      </p:sp>
      <p:pic>
        <p:nvPicPr>
          <p:cNvPr id="687" name="image.png"/>
          <p:cNvPicPr>
            <a:picLocks noChangeAspect="1"/>
          </p:cNvPicPr>
          <p:nvPr/>
        </p:nvPicPr>
        <p:blipFill>
          <a:blip r:embed="rId3">
            <a:extLst/>
          </a:blip>
          <a:stretch>
            <a:fillRect/>
          </a:stretch>
        </p:blipFill>
        <p:spPr>
          <a:xfrm>
            <a:off x="249237" y="152400"/>
            <a:ext cx="8821738" cy="858838"/>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89</a:t>
            </a:fld>
            <a:endParaRPr lang="tr-TR" dirty="0"/>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2"/>
          </p:nvPr>
        </p:nvSpPr>
        <p:spPr/>
        <p:txBody>
          <a:bodyPr/>
          <a:lstStyle/>
          <a:p>
            <a:fld id="{86CB4B4D-7CA3-9044-876B-883B54F8677D}" type="slidenum">
              <a:rPr lang="tr-TR" smtClean="0"/>
              <a:pPr/>
              <a:t>9</a:t>
            </a:fld>
            <a:endParaRPr lang="tr-TR" dirty="0"/>
          </a:p>
        </p:txBody>
      </p:sp>
      <p:pic>
        <p:nvPicPr>
          <p:cNvPr id="3" name="image.png"/>
          <p:cNvPicPr>
            <a:picLocks noChangeAspect="1"/>
          </p:cNvPicPr>
          <p:nvPr/>
        </p:nvPicPr>
        <p:blipFill>
          <a:blip r:embed="rId2">
            <a:extLst/>
          </a:blip>
          <a:stretch>
            <a:fillRect/>
          </a:stretch>
        </p:blipFill>
        <p:spPr>
          <a:xfrm>
            <a:off x="827584" y="995469"/>
            <a:ext cx="7740352" cy="5489468"/>
          </a:xfrm>
          <a:prstGeom prst="rect">
            <a:avLst/>
          </a:prstGeom>
          <a:ln w="12700">
            <a:miter lim="400000"/>
          </a:ln>
        </p:spPr>
      </p:pic>
    </p:spTree>
    <p:extLst>
      <p:ext uri="{BB962C8B-B14F-4D97-AF65-F5344CB8AC3E}">
        <p14:creationId xmlns:p14="http://schemas.microsoft.com/office/powerpoint/2010/main" val="35555116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9" name="Shape 689"/>
          <p:cNvSpPr/>
          <p:nvPr/>
        </p:nvSpPr>
        <p:spPr>
          <a:xfrm>
            <a:off x="455399" y="732472"/>
            <a:ext cx="8640763" cy="561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dirty="0"/>
              <a:t>YANGINLA KARŞILAŞINCA</a:t>
            </a:r>
            <a:r>
              <a:rPr dirty="0">
                <a:solidFill>
                  <a:srgbClr val="000000"/>
                </a:solidFill>
              </a:rPr>
              <a:t>	</a:t>
            </a:r>
          </a:p>
        </p:txBody>
      </p:sp>
      <p:pic>
        <p:nvPicPr>
          <p:cNvPr id="691" name="image.png"/>
          <p:cNvPicPr>
            <a:picLocks noChangeAspect="1"/>
          </p:cNvPicPr>
          <p:nvPr/>
        </p:nvPicPr>
        <p:blipFill>
          <a:blip r:embed="rId2">
            <a:extLst/>
          </a:blip>
          <a:stretch>
            <a:fillRect/>
          </a:stretch>
        </p:blipFill>
        <p:spPr>
          <a:xfrm>
            <a:off x="1423987" y="1354695"/>
            <a:ext cx="6296026" cy="4552951"/>
          </a:xfrm>
          <a:prstGeom prst="rect">
            <a:avLst/>
          </a:prstGeom>
          <a:ln w="12700">
            <a:miter lim="400000"/>
          </a:ln>
        </p:spPr>
      </p:pic>
      <p:pic>
        <p:nvPicPr>
          <p:cNvPr id="692" name="image.png"/>
          <p:cNvPicPr>
            <a:picLocks noChangeAspect="1"/>
          </p:cNvPicPr>
          <p:nvPr/>
        </p:nvPicPr>
        <p:blipFill>
          <a:blip r:embed="rId3">
            <a:extLst/>
          </a:blip>
          <a:stretch>
            <a:fillRect/>
          </a:stretch>
        </p:blipFill>
        <p:spPr>
          <a:xfrm>
            <a:off x="249237" y="152400"/>
            <a:ext cx="8821738" cy="858838"/>
          </a:xfrm>
          <a:prstGeom prst="rect">
            <a:avLst/>
          </a:prstGeom>
          <a:ln w="12700">
            <a:miter lim="400000"/>
          </a:ln>
        </p:spPr>
      </p:pic>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90</a:t>
            </a:fld>
            <a:endParaRPr lang="tr-TR" dirty="0"/>
          </a:p>
        </p:txBody>
      </p:sp>
    </p:spTree>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4" name="Shape 694"/>
          <p:cNvSpPr/>
          <p:nvPr/>
        </p:nvSpPr>
        <p:spPr>
          <a:xfrm>
            <a:off x="179387" y="765175"/>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696" name="image.png"/>
          <p:cNvPicPr>
            <a:picLocks noChangeAspect="1"/>
          </p:cNvPicPr>
          <p:nvPr/>
        </p:nvPicPr>
        <p:blipFill>
          <a:blip r:embed="rId2">
            <a:extLst/>
          </a:blip>
          <a:stretch>
            <a:fillRect/>
          </a:stretch>
        </p:blipFill>
        <p:spPr>
          <a:xfrm>
            <a:off x="3203575" y="1412875"/>
            <a:ext cx="2609850" cy="4070350"/>
          </a:xfrm>
          <a:prstGeom prst="rect">
            <a:avLst/>
          </a:prstGeom>
          <a:ln w="12700">
            <a:miter lim="400000"/>
          </a:ln>
        </p:spPr>
      </p:pic>
      <p:sp>
        <p:nvSpPr>
          <p:cNvPr id="697" name="Shape 697"/>
          <p:cNvSpPr/>
          <p:nvPr/>
        </p:nvSpPr>
        <p:spPr>
          <a:xfrm>
            <a:off x="684212" y="5586045"/>
            <a:ext cx="7704138"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2400" b="1"/>
            </a:lvl1pPr>
          </a:lstStyle>
          <a:p>
            <a:r>
              <a:rPr dirty="0"/>
              <a:t>Hava akımını önlemek için. yangın kapı ve pencerelerini kapatın, havalandırmayı durdurun.</a:t>
            </a:r>
          </a:p>
        </p:txBody>
      </p:sp>
      <p:pic>
        <p:nvPicPr>
          <p:cNvPr id="698" name="image.png"/>
          <p:cNvPicPr>
            <a:picLocks noChangeAspect="1"/>
          </p:cNvPicPr>
          <p:nvPr/>
        </p:nvPicPr>
        <p:blipFill>
          <a:blip r:embed="rId3">
            <a:extLst/>
          </a:blip>
          <a:stretch>
            <a:fillRect/>
          </a:stretch>
        </p:blipFill>
        <p:spPr>
          <a:xfrm>
            <a:off x="249237" y="152400"/>
            <a:ext cx="8821738" cy="858838"/>
          </a:xfrm>
          <a:prstGeom prst="rect">
            <a:avLst/>
          </a:prstGeom>
          <a:ln w="12700">
            <a:miter lim="400000"/>
          </a:ln>
        </p:spPr>
      </p:pic>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91</a:t>
            </a:fld>
            <a:endParaRPr lang="tr-TR" dirty="0"/>
          </a:p>
        </p:txBody>
      </p:sp>
    </p:spTree>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0" name="Shape 700"/>
          <p:cNvSpPr/>
          <p:nvPr/>
        </p:nvSpPr>
        <p:spPr>
          <a:xfrm>
            <a:off x="179387" y="765175"/>
            <a:ext cx="8640763" cy="5613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dirty="0"/>
              <a:t>YANGINLA KARŞILAŞINCA</a:t>
            </a:r>
            <a:r>
              <a:rPr dirty="0">
                <a:solidFill>
                  <a:srgbClr val="000000"/>
                </a:solidFill>
              </a:rPr>
              <a:t>	</a:t>
            </a:r>
          </a:p>
        </p:txBody>
      </p:sp>
      <p:pic>
        <p:nvPicPr>
          <p:cNvPr id="702"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703" name="image.png"/>
          <p:cNvPicPr>
            <a:picLocks noChangeAspect="1"/>
          </p:cNvPicPr>
          <p:nvPr/>
        </p:nvPicPr>
        <p:blipFill>
          <a:blip r:embed="rId3">
            <a:extLst/>
          </a:blip>
          <a:stretch>
            <a:fillRect/>
          </a:stretch>
        </p:blipFill>
        <p:spPr>
          <a:xfrm>
            <a:off x="4140200" y="1484312"/>
            <a:ext cx="4141788" cy="4581526"/>
          </a:xfrm>
          <a:prstGeom prst="rect">
            <a:avLst/>
          </a:prstGeom>
          <a:ln w="12700">
            <a:miter lim="400000"/>
          </a:ln>
        </p:spPr>
      </p:pic>
      <p:sp>
        <p:nvSpPr>
          <p:cNvPr id="704" name="Shape 704"/>
          <p:cNvSpPr/>
          <p:nvPr/>
        </p:nvSpPr>
        <p:spPr>
          <a:xfrm>
            <a:off x="250825" y="2824073"/>
            <a:ext cx="3744913"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2400" b="1"/>
            </a:lvl1pPr>
          </a:lstStyle>
          <a:p>
            <a:r>
              <a:rPr dirty="0"/>
              <a:t>Itfaiye gelene kadar yangını söndürme çalışmasına devam edin.</a:t>
            </a:r>
          </a:p>
        </p:txBody>
      </p:sp>
      <p:sp>
        <p:nvSpPr>
          <p:cNvPr id="8"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92</a:t>
            </a:fld>
            <a:endParaRPr lang="tr-TR" dirty="0"/>
          </a:p>
        </p:txBody>
      </p:sp>
    </p:spTree>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 name="Shape 706"/>
          <p:cNvSpPr/>
          <p:nvPr/>
        </p:nvSpPr>
        <p:spPr>
          <a:xfrm>
            <a:off x="179387" y="765175"/>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600"/>
              </a:spcBef>
              <a:defRPr sz="2800">
                <a:solidFill>
                  <a:srgbClr val="FF0000"/>
                </a:solidFill>
              </a:defRPr>
            </a:pPr>
            <a:r>
              <a:rPr b="1" dirty="0"/>
              <a:t>YANGINLA KARŞILAŞINCA</a:t>
            </a:r>
            <a:r>
              <a:rPr b="1" dirty="0">
                <a:solidFill>
                  <a:srgbClr val="000000"/>
                </a:solidFill>
              </a:rPr>
              <a:t>	</a:t>
            </a:r>
          </a:p>
        </p:txBody>
      </p:sp>
      <p:pic>
        <p:nvPicPr>
          <p:cNvPr id="708"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709" name="image.png"/>
          <p:cNvPicPr>
            <a:picLocks noChangeAspect="1"/>
          </p:cNvPicPr>
          <p:nvPr/>
        </p:nvPicPr>
        <p:blipFill>
          <a:blip r:embed="rId3">
            <a:extLst/>
          </a:blip>
          <a:stretch>
            <a:fillRect/>
          </a:stretch>
        </p:blipFill>
        <p:spPr>
          <a:xfrm>
            <a:off x="4212282" y="3661226"/>
            <a:ext cx="4896222" cy="2792110"/>
          </a:xfrm>
          <a:prstGeom prst="rect">
            <a:avLst/>
          </a:prstGeom>
          <a:ln w="12700">
            <a:miter lim="400000"/>
          </a:ln>
        </p:spPr>
      </p:pic>
      <p:sp>
        <p:nvSpPr>
          <p:cNvPr id="710" name="Shape 710"/>
          <p:cNvSpPr/>
          <p:nvPr/>
        </p:nvSpPr>
        <p:spPr>
          <a:xfrm>
            <a:off x="3059832" y="1355629"/>
            <a:ext cx="6011143" cy="267765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just">
              <a:defRPr sz="2400" b="1"/>
            </a:lvl1pPr>
          </a:lstStyle>
          <a:p>
            <a:r>
              <a:rPr sz="2800" dirty="0">
                <a:latin typeface="Arial" pitchFamily="34" charset="0"/>
                <a:cs typeface="Arial" pitchFamily="34" charset="0"/>
              </a:rPr>
              <a:t>Eğer elbiseniz ateş alırsa derhal yere uzanın ve zemin üzerinde yuvarlanın. Eğer yakınınızda bir battaniye veya benzeri şey varsa bunu vücudunuza sararak yangını boğun.</a:t>
            </a:r>
          </a:p>
        </p:txBody>
      </p:sp>
      <p:pic>
        <p:nvPicPr>
          <p:cNvPr id="8" name="imagesCPO7NPWR.jpg" descr="C:\Users\isguvenligi1\Desktop\imagesCPO7NPWR.jpg"/>
          <p:cNvPicPr>
            <a:picLocks noChangeAspect="1"/>
          </p:cNvPicPr>
          <p:nvPr/>
        </p:nvPicPr>
        <p:blipFill>
          <a:blip r:embed="rId4">
            <a:extLst/>
          </a:blip>
          <a:srcRect l="38092" r="12094"/>
          <a:stretch>
            <a:fillRect/>
          </a:stretch>
        </p:blipFill>
        <p:spPr>
          <a:xfrm>
            <a:off x="249237" y="1412775"/>
            <a:ext cx="2666579" cy="5072161"/>
          </a:xfrm>
          <a:prstGeom prst="rect">
            <a:avLst/>
          </a:prstGeom>
          <a:ln w="12700">
            <a:miter lim="400000"/>
          </a:ln>
        </p:spPr>
      </p:pic>
      <p:sp>
        <p:nvSpPr>
          <p:cNvPr id="3" name="Slayt Numarası Yer Tutucusu 2"/>
          <p:cNvSpPr>
            <a:spLocks noGrp="1"/>
          </p:cNvSpPr>
          <p:nvPr>
            <p:ph type="sldNum" sz="quarter" idx="2"/>
          </p:nvPr>
        </p:nvSpPr>
        <p:spPr/>
        <p:txBody>
          <a:bodyPr/>
          <a:lstStyle/>
          <a:p>
            <a:fld id="{86CB4B4D-7CA3-9044-876B-883B54F8677D}" type="slidenum">
              <a:rPr lang="tr-TR" smtClean="0"/>
              <a:t>93</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 name="Shape 716"/>
          <p:cNvSpPr/>
          <p:nvPr/>
        </p:nvSpPr>
        <p:spPr>
          <a:xfrm>
            <a:off x="179387" y="962025"/>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600"/>
              </a:spcBef>
              <a:defRPr sz="2800">
                <a:solidFill>
                  <a:srgbClr val="FF0000"/>
                </a:solidFill>
              </a:defRPr>
            </a:lvl1pPr>
          </a:lstStyle>
          <a:p>
            <a:r>
              <a:rPr b="1" dirty="0"/>
              <a:t>YANGINA YAKALANIRSANIZ</a:t>
            </a:r>
          </a:p>
        </p:txBody>
      </p:sp>
      <p:pic>
        <p:nvPicPr>
          <p:cNvPr id="718"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sp>
        <p:nvSpPr>
          <p:cNvPr id="719" name="Shape 719"/>
          <p:cNvSpPr/>
          <p:nvPr/>
        </p:nvSpPr>
        <p:spPr>
          <a:xfrm>
            <a:off x="158750" y="1556792"/>
            <a:ext cx="8157666" cy="247144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spcBef>
                <a:spcPts val="600"/>
              </a:spcBef>
              <a:defRPr sz="2400" b="1">
                <a:solidFill>
                  <a:srgbClr val="002060"/>
                </a:solidFill>
              </a:defRPr>
            </a:pPr>
            <a:r>
              <a:rPr dirty="0"/>
              <a:t>Unutmayalım ki; </a:t>
            </a:r>
          </a:p>
          <a:p>
            <a:pPr>
              <a:lnSpc>
                <a:spcPct val="90000"/>
              </a:lnSpc>
              <a:spcBef>
                <a:spcPts val="600"/>
              </a:spcBef>
              <a:defRPr sz="2400" b="1">
                <a:solidFill>
                  <a:srgbClr val="002060"/>
                </a:solidFill>
              </a:defRPr>
            </a:pPr>
            <a:r>
              <a:rPr dirty="0"/>
              <a:t>    </a:t>
            </a:r>
            <a:r>
              <a:rPr dirty="0">
                <a:solidFill>
                  <a:srgbClr val="55A839"/>
                </a:solidFill>
              </a:rPr>
              <a:t>Duman ateşten daha öldürücüdür!</a:t>
            </a:r>
          </a:p>
          <a:p>
            <a:pPr>
              <a:lnSpc>
                <a:spcPct val="90000"/>
              </a:lnSpc>
              <a:spcBef>
                <a:spcPts val="600"/>
              </a:spcBef>
              <a:buSzPct val="100000"/>
              <a:buFont typeface="Arial"/>
              <a:buChar char="•"/>
              <a:defRPr sz="2400" b="1">
                <a:solidFill>
                  <a:srgbClr val="002060"/>
                </a:solidFill>
              </a:defRPr>
            </a:pPr>
            <a:r>
              <a:rPr dirty="0"/>
              <a:t>  Hemen yere yakın bir pozisyon alın. </a:t>
            </a:r>
          </a:p>
          <a:p>
            <a:pPr>
              <a:lnSpc>
                <a:spcPct val="90000"/>
              </a:lnSpc>
              <a:spcBef>
                <a:spcPts val="600"/>
              </a:spcBef>
              <a:buSzPct val="100000"/>
              <a:buFont typeface="Arial"/>
              <a:buChar char="•"/>
              <a:defRPr sz="2400" b="1">
                <a:solidFill>
                  <a:srgbClr val="002060"/>
                </a:solidFill>
              </a:defRPr>
            </a:pPr>
            <a:r>
              <a:rPr dirty="0"/>
              <a:t>  Yüzünüzü ıslak bir havlu ile örtün.</a:t>
            </a:r>
          </a:p>
          <a:p>
            <a:pPr>
              <a:lnSpc>
                <a:spcPct val="90000"/>
              </a:lnSpc>
              <a:spcBef>
                <a:spcPts val="600"/>
              </a:spcBef>
              <a:buSzPct val="100000"/>
              <a:buFont typeface="Arial"/>
              <a:buChar char="•"/>
              <a:defRPr sz="2400" b="1">
                <a:solidFill>
                  <a:srgbClr val="002060"/>
                </a:solidFill>
              </a:defRPr>
            </a:pPr>
            <a:r>
              <a:rPr dirty="0"/>
              <a:t>  Güvenli bir çıkış noktasına doğru sürünerek ilerleyin.</a:t>
            </a:r>
          </a:p>
          <a:p>
            <a:pPr>
              <a:lnSpc>
                <a:spcPct val="90000"/>
              </a:lnSpc>
              <a:spcBef>
                <a:spcPts val="600"/>
              </a:spcBef>
              <a:buSzPct val="100000"/>
              <a:buFont typeface="Arial"/>
              <a:buChar char="•"/>
              <a:defRPr sz="2400" b="1">
                <a:solidFill>
                  <a:srgbClr val="002060"/>
                </a:solidFill>
              </a:defRPr>
            </a:pPr>
            <a:r>
              <a:rPr dirty="0"/>
              <a:t>  Sıcak olan bir kapıyı açmayın.</a:t>
            </a:r>
          </a:p>
        </p:txBody>
      </p:sp>
      <p:pic>
        <p:nvPicPr>
          <p:cNvPr id="8" name="Picture 3"/>
          <p:cNvPicPr>
            <a:picLocks noChangeAspect="1" noChangeArrowheads="1"/>
          </p:cNvPicPr>
          <p:nvPr/>
        </p:nvPicPr>
        <p:blipFill>
          <a:blip r:embed="rId3" cstate="print"/>
          <a:srcRect/>
          <a:stretch>
            <a:fillRect/>
          </a:stretch>
        </p:blipFill>
        <p:spPr bwMode="auto">
          <a:xfrm>
            <a:off x="2581399" y="4028238"/>
            <a:ext cx="3312367" cy="2346524"/>
          </a:xfrm>
          <a:prstGeom prst="rect">
            <a:avLst/>
          </a:prstGeom>
          <a:noFill/>
          <a:ln w="9525">
            <a:noFill/>
            <a:miter lim="800000"/>
            <a:headEnd/>
            <a:tailEnd/>
          </a:ln>
        </p:spPr>
      </p:pic>
      <p:sp>
        <p:nvSpPr>
          <p:cNvPr id="9"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94</a:t>
            </a:fld>
            <a:endParaRPr lang="tr-TR" dirty="0"/>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2" name="Shape 722"/>
          <p:cNvSpPr/>
          <p:nvPr/>
        </p:nvSpPr>
        <p:spPr>
          <a:xfrm>
            <a:off x="179387" y="962025"/>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600"/>
              </a:spcBef>
              <a:defRPr sz="2800">
                <a:solidFill>
                  <a:srgbClr val="FF0000"/>
                </a:solidFill>
              </a:defRPr>
            </a:lvl1pPr>
          </a:lstStyle>
          <a:p>
            <a:r>
              <a:rPr b="1" dirty="0"/>
              <a:t>YANGINA YAKALANIRSANIZ</a:t>
            </a:r>
          </a:p>
        </p:txBody>
      </p:sp>
      <p:pic>
        <p:nvPicPr>
          <p:cNvPr id="724"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sp>
        <p:nvSpPr>
          <p:cNvPr id="725" name="Shape 725"/>
          <p:cNvSpPr/>
          <p:nvPr/>
        </p:nvSpPr>
        <p:spPr>
          <a:xfrm>
            <a:off x="149846" y="2213941"/>
            <a:ext cx="6069014" cy="257301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spcBef>
                <a:spcPts val="600"/>
              </a:spcBef>
              <a:buSzPct val="100000"/>
              <a:buFont typeface="Arial"/>
              <a:buChar char="•"/>
              <a:defRPr sz="2400" b="1">
                <a:solidFill>
                  <a:srgbClr val="002060"/>
                </a:solidFill>
              </a:defRPr>
            </a:pPr>
            <a:r>
              <a:rPr dirty="0"/>
              <a:t>  Eğer bir yerde kapalı kalırsanız, kapıyı kapatın ve kapının altını ıslak bezlerle tıkayın.</a:t>
            </a:r>
          </a:p>
          <a:p>
            <a:pPr algn="ctr">
              <a:lnSpc>
                <a:spcPct val="90000"/>
              </a:lnSpc>
              <a:spcBef>
                <a:spcPts val="600"/>
              </a:spcBef>
              <a:buSzPct val="100000"/>
              <a:buFont typeface="Arial"/>
              <a:buChar char="•"/>
              <a:defRPr sz="2400" b="1">
                <a:solidFill>
                  <a:srgbClr val="002060"/>
                </a:solidFill>
              </a:defRPr>
            </a:pPr>
            <a:r>
              <a:rPr dirty="0"/>
              <a:t>  Sizinle çıkış arasındaki yangın küçükse, hızla çıkışa doğru gidin.</a:t>
            </a:r>
          </a:p>
          <a:p>
            <a:pPr algn="ctr">
              <a:lnSpc>
                <a:spcPct val="90000"/>
              </a:lnSpc>
              <a:spcBef>
                <a:spcPts val="600"/>
              </a:spcBef>
              <a:buSzPct val="100000"/>
              <a:buFont typeface="Arial"/>
              <a:buChar char="•"/>
              <a:defRPr sz="2400" b="1">
                <a:solidFill>
                  <a:srgbClr val="002060"/>
                </a:solidFill>
              </a:defRPr>
            </a:pPr>
            <a:r>
              <a:rPr dirty="0"/>
              <a:t>  Eğer giysinizin tutuştuğunu fark ederseniz, Yardım istemek için bağırın.</a:t>
            </a:r>
          </a:p>
        </p:txBody>
      </p:sp>
      <p:pic>
        <p:nvPicPr>
          <p:cNvPr id="726" name="imagesL7OMKCAC.jpg" descr="C:\Users\isguvenligi1\Desktop\imagesL7OMKCAC.jpg"/>
          <p:cNvPicPr>
            <a:picLocks noChangeAspect="1"/>
          </p:cNvPicPr>
          <p:nvPr/>
        </p:nvPicPr>
        <p:blipFill>
          <a:blip r:embed="rId3">
            <a:extLst/>
          </a:blip>
          <a:srcRect l="11117" r="11059"/>
          <a:stretch>
            <a:fillRect/>
          </a:stretch>
        </p:blipFill>
        <p:spPr>
          <a:xfrm>
            <a:off x="6907146" y="1443039"/>
            <a:ext cx="2258801" cy="4781127"/>
          </a:xfrm>
          <a:prstGeom prst="rect">
            <a:avLst/>
          </a:prstGeom>
          <a:ln w="12700">
            <a:miter lim="400000"/>
          </a:ln>
        </p:spPr>
      </p:pic>
      <p:sp>
        <p:nvSpPr>
          <p:cNvPr id="3" name="Slayt Numarası Yer Tutucusu 2"/>
          <p:cNvSpPr>
            <a:spLocks noGrp="1"/>
          </p:cNvSpPr>
          <p:nvPr>
            <p:ph type="sldNum" sz="quarter" idx="2"/>
          </p:nvPr>
        </p:nvSpPr>
        <p:spPr/>
        <p:txBody>
          <a:bodyPr/>
          <a:lstStyle/>
          <a:p>
            <a:fld id="{86CB4B4D-7CA3-9044-876B-883B54F8677D}" type="slidenum">
              <a:rPr lang="tr-TR" smtClean="0"/>
              <a:t>95</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8" name="Shape 728"/>
          <p:cNvSpPr/>
          <p:nvPr/>
        </p:nvSpPr>
        <p:spPr>
          <a:xfrm>
            <a:off x="179387" y="765175"/>
            <a:ext cx="864076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600"/>
              </a:spcBef>
              <a:defRPr sz="2800">
                <a:solidFill>
                  <a:srgbClr val="FF0000"/>
                </a:solidFill>
              </a:defRPr>
            </a:lvl1pPr>
          </a:lstStyle>
          <a:p>
            <a:r>
              <a:rPr b="1" dirty="0"/>
              <a:t>YANGINA YAKALANIRSANIZ</a:t>
            </a:r>
          </a:p>
        </p:txBody>
      </p:sp>
      <p:pic>
        <p:nvPicPr>
          <p:cNvPr id="730" name="image.png"/>
          <p:cNvPicPr>
            <a:picLocks noChangeAspect="1"/>
          </p:cNvPicPr>
          <p:nvPr/>
        </p:nvPicPr>
        <p:blipFill>
          <a:blip r:embed="rId2">
            <a:extLst/>
          </a:blip>
          <a:stretch>
            <a:fillRect/>
          </a:stretch>
        </p:blipFill>
        <p:spPr>
          <a:xfrm>
            <a:off x="249237" y="152400"/>
            <a:ext cx="8821738" cy="858838"/>
          </a:xfrm>
          <a:prstGeom prst="rect">
            <a:avLst/>
          </a:prstGeom>
          <a:ln w="12700">
            <a:miter lim="400000"/>
          </a:ln>
        </p:spPr>
      </p:pic>
      <p:pic>
        <p:nvPicPr>
          <p:cNvPr id="731" name="image.png"/>
          <p:cNvPicPr>
            <a:picLocks noChangeAspect="1"/>
          </p:cNvPicPr>
          <p:nvPr/>
        </p:nvPicPr>
        <p:blipFill>
          <a:blip r:embed="rId3">
            <a:extLst/>
          </a:blip>
          <a:stretch>
            <a:fillRect/>
          </a:stretch>
        </p:blipFill>
        <p:spPr>
          <a:xfrm>
            <a:off x="817562" y="1195387"/>
            <a:ext cx="7356476" cy="1103313"/>
          </a:xfrm>
          <a:prstGeom prst="rect">
            <a:avLst/>
          </a:prstGeom>
          <a:ln w="12700">
            <a:miter lim="400000"/>
          </a:ln>
        </p:spPr>
      </p:pic>
      <p:pic>
        <p:nvPicPr>
          <p:cNvPr id="733" name="image.png"/>
          <p:cNvPicPr>
            <a:picLocks noChangeAspect="1"/>
          </p:cNvPicPr>
          <p:nvPr/>
        </p:nvPicPr>
        <p:blipFill>
          <a:blip r:embed="rId4">
            <a:extLst/>
          </a:blip>
          <a:stretch>
            <a:fillRect/>
          </a:stretch>
        </p:blipFill>
        <p:spPr>
          <a:xfrm>
            <a:off x="5922411" y="3562407"/>
            <a:ext cx="3280669" cy="3324306"/>
          </a:xfrm>
          <a:prstGeom prst="rect">
            <a:avLst/>
          </a:prstGeom>
          <a:ln w="12700">
            <a:miter lim="400000"/>
          </a:ln>
        </p:spPr>
      </p:pic>
      <p:pic>
        <p:nvPicPr>
          <p:cNvPr id="9" name="imagesCPO7NPWR.jpg" descr="C:\Users\isguvenligi1\Desktop\imagesCPO7NPWR.jpg"/>
          <p:cNvPicPr>
            <a:picLocks noChangeAspect="1"/>
          </p:cNvPicPr>
          <p:nvPr/>
        </p:nvPicPr>
        <p:blipFill>
          <a:blip r:embed="rId5">
            <a:extLst/>
          </a:blip>
          <a:srcRect l="38092" r="12094"/>
          <a:stretch>
            <a:fillRect/>
          </a:stretch>
        </p:blipFill>
        <p:spPr>
          <a:xfrm>
            <a:off x="7236296" y="765176"/>
            <a:ext cx="1834679" cy="2323978"/>
          </a:xfrm>
          <a:prstGeom prst="rect">
            <a:avLst/>
          </a:prstGeom>
          <a:ln w="12700">
            <a:miter lim="400000"/>
          </a:ln>
        </p:spPr>
      </p:pic>
      <p:sp>
        <p:nvSpPr>
          <p:cNvPr id="732" name="Shape 732"/>
          <p:cNvSpPr/>
          <p:nvPr/>
        </p:nvSpPr>
        <p:spPr>
          <a:xfrm>
            <a:off x="179388" y="2133600"/>
            <a:ext cx="6264820" cy="36471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spcBef>
                <a:spcPts val="600"/>
              </a:spcBef>
              <a:defRPr sz="2400" b="1">
                <a:solidFill>
                  <a:srgbClr val="FF0000"/>
                </a:solidFill>
              </a:defRPr>
            </a:pPr>
            <a:r>
              <a:rPr dirty="0"/>
              <a:t>Dur:</a:t>
            </a:r>
            <a:r>
              <a:rPr dirty="0">
                <a:solidFill>
                  <a:srgbClr val="002060"/>
                </a:solidFill>
              </a:rPr>
              <a:t> Koşarsanız havadaki oksijen alevlerin artmasına neden olacaktır.</a:t>
            </a:r>
          </a:p>
          <a:p>
            <a:pPr>
              <a:spcBef>
                <a:spcPts val="600"/>
              </a:spcBef>
              <a:defRPr sz="2400" b="1">
                <a:solidFill>
                  <a:srgbClr val="FF0000"/>
                </a:solidFill>
              </a:defRPr>
            </a:pPr>
            <a:r>
              <a:rPr dirty="0"/>
              <a:t>Yat: </a:t>
            </a:r>
            <a:r>
              <a:rPr dirty="0">
                <a:solidFill>
                  <a:srgbClr val="002060"/>
                </a:solidFill>
              </a:rPr>
              <a:t>Ayakta durursanız alevler hızla hayati organlarınıza </a:t>
            </a:r>
            <a:r>
              <a:rPr dirty="0" smtClean="0">
                <a:solidFill>
                  <a:srgbClr val="002060"/>
                </a:solidFill>
              </a:rPr>
              <a:t>doğru</a:t>
            </a:r>
            <a:r>
              <a:rPr lang="tr-TR" dirty="0">
                <a:solidFill>
                  <a:srgbClr val="002060"/>
                </a:solidFill>
              </a:rPr>
              <a:t> </a:t>
            </a:r>
            <a:r>
              <a:rPr dirty="0" smtClean="0">
                <a:solidFill>
                  <a:srgbClr val="002060"/>
                </a:solidFill>
              </a:rPr>
              <a:t>yükselecektir</a:t>
            </a:r>
            <a:r>
              <a:rPr dirty="0">
                <a:solidFill>
                  <a:srgbClr val="002060"/>
                </a:solidFill>
              </a:rPr>
              <a:t>.</a:t>
            </a:r>
          </a:p>
          <a:p>
            <a:pPr>
              <a:spcBef>
                <a:spcPts val="600"/>
              </a:spcBef>
              <a:defRPr sz="2400" b="1">
                <a:solidFill>
                  <a:srgbClr val="FF0000"/>
                </a:solidFill>
              </a:defRPr>
            </a:pPr>
            <a:r>
              <a:rPr dirty="0"/>
              <a:t>Yuvarlan</a:t>
            </a:r>
            <a:r>
              <a:rPr dirty="0">
                <a:solidFill>
                  <a:srgbClr val="002060"/>
                </a:solidFill>
              </a:rPr>
              <a:t>: Ateşi söndürmek için yerde yuvarlanın.</a:t>
            </a:r>
          </a:p>
          <a:p>
            <a:pPr>
              <a:spcBef>
                <a:spcPts val="600"/>
              </a:spcBef>
              <a:defRPr sz="2400" b="1">
                <a:solidFill>
                  <a:srgbClr val="002060"/>
                </a:solidFill>
              </a:defRPr>
            </a:pPr>
            <a:r>
              <a:rPr dirty="0"/>
              <a:t>Eğer başka birinin tutuştuğunu görürseniz o kişiyi durdurun, yere yatırın ve yuvarlayın.</a:t>
            </a:r>
          </a:p>
        </p:txBody>
      </p:sp>
      <p:sp>
        <p:nvSpPr>
          <p:cNvPr id="10" name="Shape 204"/>
          <p:cNvSpPr/>
          <p:nvPr/>
        </p:nvSpPr>
        <p:spPr>
          <a:xfrm>
            <a:off x="-2" y="6484937"/>
            <a:ext cx="9203081"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96</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9" name="image.png"/>
          <p:cNvPicPr>
            <a:picLocks noChangeAspect="1"/>
          </p:cNvPicPr>
          <p:nvPr/>
        </p:nvPicPr>
        <p:blipFill>
          <a:blip r:embed="rId2">
            <a:extLst/>
          </a:blip>
          <a:stretch>
            <a:fillRect/>
          </a:stretch>
        </p:blipFill>
        <p:spPr>
          <a:xfrm>
            <a:off x="1420812" y="1463675"/>
            <a:ext cx="5729288" cy="4973638"/>
          </a:xfrm>
          <a:prstGeom prst="rect">
            <a:avLst/>
          </a:prstGeom>
          <a:ln w="12700">
            <a:miter lim="400000"/>
          </a:ln>
        </p:spPr>
      </p:pic>
      <p:sp>
        <p:nvSpPr>
          <p:cNvPr id="740" name="Shape 740"/>
          <p:cNvSpPr/>
          <p:nvPr/>
        </p:nvSpPr>
        <p:spPr>
          <a:xfrm>
            <a:off x="250825" y="727075"/>
            <a:ext cx="8821738"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ctr">
              <a:lnSpc>
                <a:spcPct val="90000"/>
              </a:lnSpc>
              <a:spcBef>
                <a:spcPts val="1900"/>
              </a:spcBef>
              <a:defRPr sz="3200" b="1">
                <a:solidFill>
                  <a:srgbClr val="04617B"/>
                </a:solidFill>
                <a:latin typeface="+mj-lt"/>
                <a:ea typeface="+mj-ea"/>
                <a:cs typeface="+mj-cs"/>
                <a:sym typeface="Calibri"/>
              </a:defRPr>
            </a:lvl1pPr>
          </a:lstStyle>
          <a:p>
            <a:r>
              <a:rPr dirty="0"/>
              <a:t>YANGININ ÇEVRESEL ETKİLERİ</a:t>
            </a:r>
          </a:p>
        </p:txBody>
      </p:sp>
      <p:sp>
        <p:nvSpPr>
          <p:cNvPr id="6"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3" name="Slayt Numarası Yer Tutucusu 2"/>
          <p:cNvSpPr>
            <a:spLocks noGrp="1"/>
          </p:cNvSpPr>
          <p:nvPr>
            <p:ph type="sldNum" sz="quarter" idx="2"/>
          </p:nvPr>
        </p:nvSpPr>
        <p:spPr/>
        <p:txBody>
          <a:bodyPr/>
          <a:lstStyle/>
          <a:p>
            <a:fld id="{86CB4B4D-7CA3-9044-876B-883B54F8677D}" type="slidenum">
              <a:rPr lang="tr-TR" smtClean="0"/>
              <a:t>97</a:t>
            </a:fld>
            <a:endParaRPr lang="tr-TR" dirty="0"/>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4" name="Shape 744"/>
          <p:cNvSpPr/>
          <p:nvPr/>
        </p:nvSpPr>
        <p:spPr>
          <a:xfrm>
            <a:off x="179387" y="1844675"/>
            <a:ext cx="8153401" cy="374461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just">
              <a:spcBef>
                <a:spcPts val="1600"/>
              </a:spcBef>
              <a:defRPr sz="2800">
                <a:latin typeface="+mj-lt"/>
                <a:ea typeface="+mj-ea"/>
                <a:cs typeface="+mj-cs"/>
                <a:sym typeface="Calibri"/>
              </a:defRPr>
            </a:pPr>
            <a:r>
              <a:rPr dirty="0"/>
              <a:t>		Yeryüzünde oluşan yangınlar sonucu </a:t>
            </a:r>
            <a:r>
              <a:rPr dirty="0">
                <a:solidFill>
                  <a:srgbClr val="FF0000"/>
                </a:solidFill>
              </a:rPr>
              <a:t>yerden yükselen su ve sis tabakalarının yerden yükselen ısıyı tutup geri yansıtması olayı olan sera etkisi </a:t>
            </a:r>
            <a:r>
              <a:rPr dirty="0"/>
              <a:t>sebebi ile dünyanın ortalama ısısı bu güne kadar,    1-1,5 </a:t>
            </a:r>
            <a:r>
              <a:rPr dirty="0">
                <a:latin typeface="Symbol"/>
                <a:ea typeface="Symbol"/>
                <a:cs typeface="Symbol"/>
                <a:sym typeface="Symbol"/>
              </a:rPr>
              <a:t>°</a:t>
            </a:r>
            <a:r>
              <a:rPr dirty="0"/>
              <a:t>C yükselmiş, bunun sonucu kutuplardaki buzullar erimeye başlamıştır. </a:t>
            </a:r>
          </a:p>
          <a:p>
            <a:pPr marL="457200" indent="-457200" algn="just">
              <a:spcBef>
                <a:spcPts val="1600"/>
              </a:spcBef>
              <a:defRPr sz="2800">
                <a:latin typeface="+mj-lt"/>
                <a:ea typeface="+mj-ea"/>
                <a:cs typeface="+mj-cs"/>
                <a:sym typeface="Calibri"/>
              </a:defRPr>
            </a:pPr>
            <a:r>
              <a:rPr dirty="0"/>
              <a:t>		</a:t>
            </a:r>
            <a:r>
              <a:rPr dirty="0">
                <a:solidFill>
                  <a:srgbClr val="FF0000"/>
                </a:solidFill>
              </a:rPr>
              <a:t>İtici olarak kullanılan </a:t>
            </a:r>
            <a:r>
              <a:rPr dirty="0"/>
              <a:t>klora flora karbon gazları (CFC) ozon tabakasını parçalamaktadır. </a:t>
            </a:r>
          </a:p>
        </p:txBody>
      </p:sp>
      <p:sp>
        <p:nvSpPr>
          <p:cNvPr id="745" name="Shape 745"/>
          <p:cNvSpPr/>
          <p:nvPr/>
        </p:nvSpPr>
        <p:spPr>
          <a:xfrm>
            <a:off x="250825" y="871537"/>
            <a:ext cx="8821738" cy="469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ctr">
              <a:lnSpc>
                <a:spcPct val="90000"/>
              </a:lnSpc>
              <a:spcBef>
                <a:spcPts val="1900"/>
              </a:spcBef>
              <a:defRPr sz="3200" b="1">
                <a:solidFill>
                  <a:srgbClr val="04617B"/>
                </a:solidFill>
                <a:latin typeface="+mj-lt"/>
                <a:ea typeface="+mj-ea"/>
                <a:cs typeface="+mj-cs"/>
                <a:sym typeface="Calibri"/>
              </a:defRPr>
            </a:lvl1pPr>
          </a:lstStyle>
          <a:p>
            <a:r>
              <a:rPr dirty="0"/>
              <a:t>YANGININ ÇEVRESEL ETKİLERİ</a:t>
            </a:r>
          </a:p>
        </p:txBody>
      </p:sp>
      <p:sp>
        <p:nvSpPr>
          <p:cNvPr id="7" name="Shape 204"/>
          <p:cNvSpPr/>
          <p:nvPr/>
        </p:nvSpPr>
        <p:spPr>
          <a:xfrm>
            <a:off x="-1" y="6484937"/>
            <a:ext cx="9144002" cy="400110"/>
          </a:xfrm>
          <a:prstGeom prst="rect">
            <a:avLst/>
          </a:prstGeom>
          <a:solidFill>
            <a:srgbClr val="B3EAF2"/>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a:solidFill>
                  <a:srgbClr val="06686D"/>
                </a:solidFill>
                <a:effectLst>
                  <a:outerShdw blurRad="12700" dist="25400" dir="2700000" rotWithShape="0">
                    <a:srgbClr val="000000"/>
                  </a:outerShdw>
                </a:effectLst>
              </a:defRPr>
            </a:lvl1pPr>
          </a:lstStyle>
          <a:p>
            <a:r>
              <a:rPr dirty="0">
                <a:solidFill>
                  <a:srgbClr val="FF0000"/>
                </a:solidFill>
              </a:rPr>
              <a:t> </a:t>
            </a:r>
            <a:r>
              <a:rPr lang="tr-TR" dirty="0" smtClean="0">
                <a:solidFill>
                  <a:srgbClr val="FF0000"/>
                </a:solidFill>
              </a:rPr>
              <a:t>Çanakkale </a:t>
            </a:r>
            <a:r>
              <a:rPr dirty="0" smtClean="0">
                <a:solidFill>
                  <a:srgbClr val="FF0000"/>
                </a:solidFill>
              </a:rPr>
              <a:t>İl </a:t>
            </a:r>
            <a:r>
              <a:rPr dirty="0">
                <a:solidFill>
                  <a:srgbClr val="FF0000"/>
                </a:solidFill>
              </a:rPr>
              <a:t>Milli Eğitim </a:t>
            </a:r>
            <a:r>
              <a:rPr dirty="0" smtClean="0">
                <a:solidFill>
                  <a:srgbClr val="FF0000"/>
                </a:solidFill>
              </a:rPr>
              <a:t>Müdürlüğü</a:t>
            </a:r>
            <a:endParaRPr dirty="0">
              <a:solidFill>
                <a:srgbClr val="FF0000"/>
              </a:solidFill>
            </a:endParaRPr>
          </a:p>
        </p:txBody>
      </p:sp>
      <p:sp>
        <p:nvSpPr>
          <p:cNvPr id="2" name="Slayt Numarası Yer Tutucusu 1"/>
          <p:cNvSpPr>
            <a:spLocks noGrp="1"/>
          </p:cNvSpPr>
          <p:nvPr>
            <p:ph type="sldNum" sz="quarter" idx="2"/>
          </p:nvPr>
        </p:nvSpPr>
        <p:spPr/>
        <p:txBody>
          <a:bodyPr/>
          <a:lstStyle/>
          <a:p>
            <a:fld id="{86CB4B4D-7CA3-9044-876B-883B54F8677D}" type="slidenum">
              <a:rPr lang="tr-TR" smtClean="0"/>
              <a:t>98</a:t>
            </a:fld>
            <a:endParaRPr lang="tr-T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4" name="image.png"/>
          <p:cNvPicPr>
            <a:picLocks noChangeAspect="1"/>
          </p:cNvPicPr>
          <p:nvPr/>
        </p:nvPicPr>
        <p:blipFill>
          <a:blip r:embed="rId2">
            <a:extLst/>
          </a:blip>
          <a:stretch>
            <a:fillRect/>
          </a:stretch>
        </p:blipFill>
        <p:spPr>
          <a:xfrm>
            <a:off x="-152400" y="1487487"/>
            <a:ext cx="9478963" cy="3144838"/>
          </a:xfrm>
          <a:prstGeom prst="rect">
            <a:avLst/>
          </a:prstGeom>
          <a:ln w="12700">
            <a:miter lim="400000"/>
          </a:ln>
        </p:spPr>
      </p:pic>
      <p:sp>
        <p:nvSpPr>
          <p:cNvPr id="3" name="Slayt Numarası Yer Tutucusu 2"/>
          <p:cNvSpPr>
            <a:spLocks noGrp="1"/>
          </p:cNvSpPr>
          <p:nvPr>
            <p:ph type="sldNum" sz="quarter" idx="2"/>
          </p:nvPr>
        </p:nvSpPr>
        <p:spPr/>
        <p:txBody>
          <a:bodyPr/>
          <a:lstStyle/>
          <a:p>
            <a:fld id="{86CB4B4D-7CA3-9044-876B-883B54F8677D}" type="slidenum">
              <a:rPr lang="tr-TR" smtClean="0"/>
              <a:t>99</a:t>
            </a:fld>
            <a:endParaRPr lang="tr-TR" dirty="0"/>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Akış">
  <a:themeElements>
    <a:clrScheme name="Akış">
      <a:dk1>
        <a:srgbClr val="000000"/>
      </a:dk1>
      <a:lt1>
        <a:srgbClr val="FFFFFF"/>
      </a:lt1>
      <a:dk2>
        <a:srgbClr val="A7A7A7"/>
      </a:dk2>
      <a:lt2>
        <a:srgbClr val="535353"/>
      </a:lt2>
      <a:accent1>
        <a:srgbClr val="0F6FC6"/>
      </a:accent1>
      <a:accent2>
        <a:srgbClr val="009DD9"/>
      </a:accent2>
      <a:accent3>
        <a:srgbClr val="9BBB59"/>
      </a:accent3>
      <a:accent4>
        <a:srgbClr val="8064A2"/>
      </a:accent4>
      <a:accent5>
        <a:srgbClr val="4BACC6"/>
      </a:accent5>
      <a:accent6>
        <a:srgbClr val="F79646"/>
      </a:accent6>
      <a:hlink>
        <a:srgbClr val="0000FF"/>
      </a:hlink>
      <a:folHlink>
        <a:srgbClr val="FF00FF"/>
      </a:folHlink>
    </a:clrScheme>
    <a:fontScheme name="Akış">
      <a:majorFont>
        <a:latin typeface="Calibri"/>
        <a:ea typeface="Calibri"/>
        <a:cs typeface="Calibri"/>
      </a:majorFont>
      <a:minorFont>
        <a:latin typeface="Helvetica"/>
        <a:ea typeface="Helvetica"/>
        <a:cs typeface="Helvetica"/>
      </a:minorFont>
    </a:fontScheme>
    <a:fmtScheme name="Akış">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kış">
  <a:themeElements>
    <a:clrScheme name="Akış">
      <a:dk1>
        <a:srgbClr val="000000"/>
      </a:dk1>
      <a:lt1>
        <a:srgbClr val="FFFFFF"/>
      </a:lt1>
      <a:dk2>
        <a:srgbClr val="A7A7A7"/>
      </a:dk2>
      <a:lt2>
        <a:srgbClr val="535353"/>
      </a:lt2>
      <a:accent1>
        <a:srgbClr val="0F6FC6"/>
      </a:accent1>
      <a:accent2>
        <a:srgbClr val="009DD9"/>
      </a:accent2>
      <a:accent3>
        <a:srgbClr val="9BBB59"/>
      </a:accent3>
      <a:accent4>
        <a:srgbClr val="8064A2"/>
      </a:accent4>
      <a:accent5>
        <a:srgbClr val="4BACC6"/>
      </a:accent5>
      <a:accent6>
        <a:srgbClr val="F79646"/>
      </a:accent6>
      <a:hlink>
        <a:srgbClr val="0000FF"/>
      </a:hlink>
      <a:folHlink>
        <a:srgbClr val="FF00FF"/>
      </a:folHlink>
    </a:clrScheme>
    <a:fontScheme name="Akış">
      <a:majorFont>
        <a:latin typeface="Calibri"/>
        <a:ea typeface="Calibri"/>
        <a:cs typeface="Calibri"/>
      </a:majorFont>
      <a:minorFont>
        <a:latin typeface="Helvetica"/>
        <a:ea typeface="Helvetica"/>
        <a:cs typeface="Helvetica"/>
      </a:minorFont>
    </a:fontScheme>
    <a:fmtScheme name="Akış">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2887</TotalTime>
  <Words>4132</Words>
  <Application>Microsoft Office PowerPoint</Application>
  <PresentationFormat>Ekran Gösterisi (4:3)</PresentationFormat>
  <Paragraphs>934</Paragraphs>
  <Slides>161</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2</vt:i4>
      </vt:variant>
      <vt:variant>
        <vt:lpstr>Slayt Başlıkları</vt:lpstr>
      </vt:variant>
      <vt:variant>
        <vt:i4>161</vt:i4>
      </vt:variant>
    </vt:vector>
  </HeadingPairs>
  <TitlesOfParts>
    <vt:vector size="164" baseType="lpstr">
      <vt:lpstr>Akış</vt:lpstr>
      <vt:lpstr>Bitmap Image</vt:lpstr>
      <vt:lpstr>Klip</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YANGIN</vt:lpstr>
      <vt:lpstr>   YANMA NEDİR?</vt:lpstr>
      <vt:lpstr>PowerPoint Sunusu</vt:lpstr>
      <vt:lpstr>   YANGIN ÜÇGENİ NEDİR?</vt:lpstr>
      <vt:lpstr>   YANGIN ÜÇGENİ NEDİR?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YANGIN ÜÇGENİ NEDİR?</vt:lpstr>
      <vt:lpstr>   YANGIN ÜÇGENİ NEDİR?</vt:lpstr>
      <vt:lpstr>   YANGIN</vt:lpstr>
      <vt:lpstr>   YANGIN</vt:lpstr>
      <vt:lpstr>YANMA ÜRÜNLERİ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YANGININ SEBEPLERİ</vt:lpstr>
      <vt:lpstr>PowerPoint Sunusu</vt:lpstr>
      <vt:lpstr>PowerPoint Sunusu</vt:lpstr>
      <vt:lpstr>PowerPoint Sunusu</vt:lpstr>
      <vt:lpstr>PowerPoint Sunusu</vt:lpstr>
      <vt:lpstr>PowerPoint Sunusu</vt:lpstr>
      <vt:lpstr>PowerPoint Sunusu</vt:lpstr>
      <vt:lpstr>PowerPoint Sunusu</vt:lpstr>
      <vt:lpstr>YANGININ KAYNAKLARI</vt:lpstr>
      <vt:lpstr>YANGININ KAYNAKLARI</vt:lpstr>
      <vt:lpstr>YANGININ KAYNAKLARI</vt:lpstr>
      <vt:lpstr>YANGININ KAYNAKLARI</vt:lpstr>
      <vt:lpstr>YANGININ KAYNAKLARI</vt:lpstr>
      <vt:lpstr>YANGININ KAYNAKLARI</vt:lpstr>
      <vt:lpstr>YANGININ KAYNAKLARI</vt:lpstr>
      <vt:lpstr>YANGININ KAYNAKLARI</vt:lpstr>
      <vt:lpstr>YANGININ KAYNAKLARI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EKİPLERİN OLUŞUMU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ÖMER GÜMÜŞ</dc:creator>
  <cp:lastModifiedBy>MEM</cp:lastModifiedBy>
  <cp:revision>243</cp:revision>
  <dcterms:modified xsi:type="dcterms:W3CDTF">2021-08-27T11:12:02Z</dcterms:modified>
</cp:coreProperties>
</file>