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6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9" r:id="rId15"/>
    <p:sldId id="270" r:id="rId16"/>
    <p:sldId id="271" r:id="rId17"/>
    <p:sldId id="272" r:id="rId18"/>
    <p:sldId id="274" r:id="rId19"/>
    <p:sldId id="277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2C91F7-FE1B-4721-8092-0C516356BF48}" type="datetimeFigureOut">
              <a:rPr lang="tr-TR" smtClean="0"/>
              <a:t>28.11.2017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4948AB-2D64-4494-A9A7-BB89FE35CD9C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563616" cy="141572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600" dirty="0">
                <a:latin typeface="Arial Narrow" pitchFamily="34" charset="0"/>
              </a:rPr>
              <a:t>T.C.</a:t>
            </a:r>
            <a:br>
              <a:rPr lang="tr-TR" sz="3600" dirty="0">
                <a:latin typeface="Arial Narrow" pitchFamily="34" charset="0"/>
              </a:rPr>
            </a:br>
            <a:r>
              <a:rPr lang="tr-TR" sz="3600" dirty="0" smtClean="0">
                <a:latin typeface="Arial Narrow" pitchFamily="34" charset="0"/>
              </a:rPr>
              <a:t>ÇANAKKALE VALİLİĞİ</a:t>
            </a:r>
            <a:r>
              <a:rPr lang="tr-TR" sz="3600" dirty="0">
                <a:latin typeface="Arial Narrow" pitchFamily="34" charset="0"/>
              </a:rPr>
              <a:t/>
            </a:r>
            <a:br>
              <a:rPr lang="tr-TR" sz="3600" dirty="0">
                <a:latin typeface="Arial Narrow" pitchFamily="34" charset="0"/>
              </a:rPr>
            </a:br>
            <a:r>
              <a:rPr lang="tr-TR" sz="3600" dirty="0">
                <a:latin typeface="Arial Narrow" pitchFamily="34" charset="0"/>
              </a:rPr>
              <a:t>İL MİLLÎ EĞİTİM MÜDÜRLÜĞÜ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27784" y="5915997"/>
            <a:ext cx="3168351" cy="873239"/>
          </a:xfrm>
          <a:ln w="57150"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endParaRPr lang="tr-TR" sz="1200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Arial Narrow" pitchFamily="34" charset="0"/>
              </a:rPr>
              <a:t>DEĞERLER EĞİTİM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  <a:latin typeface="Arial Narrow" pitchFamily="34" charset="0"/>
              </a:rPr>
              <a:t>2017-2018</a:t>
            </a:r>
            <a:endParaRPr lang="tr-TR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ARGE2\Desktop\canakkale-sehitleri-ani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8" y="1621288"/>
            <a:ext cx="1764195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GE2\Desktop\sehitler-icin-canli-bayrak-rekoru-kirilacak-1945706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42" y="964691"/>
            <a:ext cx="1512168" cy="14941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GE2\Desktop\Slayt1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1643666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RGE2\Desktop\arya-yasli-bakim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2" y="4005064"/>
            <a:ext cx="1846699" cy="1690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RGE2\Desktop\İyiliksever 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81128"/>
            <a:ext cx="1864366" cy="1605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8" y="116632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GE2\Desktop\kind-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47" y="-125842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15" y="380570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" y="25595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5595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4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98" y="-101727"/>
            <a:ext cx="739457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115616" y="2132856"/>
            <a:ext cx="71287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Vatan, Millet ve Bayrak sevgisi ile yüreği dolu olan bireyler yetiştirmek,</a:t>
            </a:r>
          </a:p>
          <a:p>
            <a:pPr algn="just"/>
            <a:endParaRPr lang="tr-TR" sz="2000" b="1" dirty="0">
              <a:latin typeface="Arial Narrow" pitchFamily="34" charset="0"/>
            </a:endParaRP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Kazanılan değerlerin davranışa dönüşerek olumlu kişilik özelliklerine sahip bireyler yetişmesine yardımcı olmak.</a:t>
            </a:r>
          </a:p>
          <a:p>
            <a:pPr algn="just"/>
            <a:endParaRPr lang="tr-TR" sz="2000" b="1" dirty="0">
              <a:latin typeface="Arial Narrow" pitchFamily="34" charset="0"/>
            </a:endParaRP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Var olan temel değerleri pekiştirmek. </a:t>
            </a:r>
          </a:p>
          <a:p>
            <a:pPr algn="just"/>
            <a:endParaRPr lang="tr-TR" sz="2000" b="1" dirty="0" smtClean="0">
              <a:latin typeface="Arial Narrow" pitchFamily="34" charset="0"/>
            </a:endParaRP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Bireysel, ahlaki, kültürel ve toplumsal alanlarda duyarlılık sahibi bireyler yetiştirmek</a:t>
            </a:r>
          </a:p>
          <a:p>
            <a:pPr algn="just"/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2699792" y="1772816"/>
            <a:ext cx="2980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 Narrow" pitchFamily="34" charset="0"/>
              </a:rPr>
              <a:t>PROJENİN HEDEFLERİ</a:t>
            </a:r>
            <a:endParaRPr lang="tr-TR" sz="2400" b="1" dirty="0">
              <a:latin typeface="Arial Narrow" pitchFamily="34" charset="0"/>
            </a:endParaRPr>
          </a:p>
        </p:txBody>
      </p:sp>
      <p:sp>
        <p:nvSpPr>
          <p:cNvPr id="5" name="Sağ Ok 4"/>
          <p:cNvSpPr/>
          <p:nvPr/>
        </p:nvSpPr>
        <p:spPr>
          <a:xfrm>
            <a:off x="83886" y="2492896"/>
            <a:ext cx="849942" cy="3143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4" y="3429000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" y="4293096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6" y="4869160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394012" y="4649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ÇADEP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ÇANAKKALE DEĞERLER EĞİTİMİ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8" y="282446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39" y="28244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59632" y="1720840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 Narrow" panose="020B0606020202030204" pitchFamily="34" charset="0"/>
              </a:rPr>
              <a:t>Akademik becerilerin yanı sıra ilgi ve yetenekleri doğrultusunda 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«iyi insan », » iyi vatandaş», olabilmeleri için gerekli olan bilgi, beceri tutum ve davranışları kazanmalarına yardımcı olmak,</a:t>
            </a:r>
          </a:p>
          <a:p>
            <a:endParaRPr lang="tr-TR" b="1" dirty="0" smtClean="0">
              <a:latin typeface="Arial Narrow" panose="020B0606020202030204" pitchFamily="34" charset="0"/>
            </a:endParaRPr>
          </a:p>
          <a:p>
            <a:r>
              <a:rPr lang="tr-TR" b="1" dirty="0" smtClean="0">
                <a:latin typeface="Arial Narrow" panose="020B0606020202030204" pitchFamily="34" charset="0"/>
              </a:rPr>
              <a:t>Bireylerin doğuştan getirdikleri iyi yönlerini ortaya çıkarmak,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Temel insani değerlerini benimsemiş bireylerin yetişmesine fırsat vermek,</a:t>
            </a:r>
          </a:p>
          <a:p>
            <a:endParaRPr lang="tr-TR" b="1" dirty="0" smtClean="0">
              <a:latin typeface="Arial Narrow" panose="020B0606020202030204" pitchFamily="34" charset="0"/>
            </a:endParaRPr>
          </a:p>
          <a:p>
            <a:r>
              <a:rPr lang="tr-TR" b="1" dirty="0" smtClean="0">
                <a:latin typeface="Arial Narrow" panose="020B0606020202030204" pitchFamily="34" charset="0"/>
              </a:rPr>
              <a:t>Değerler eğitiminin okul-aile işbirliği ile paralel işlenmesini sağlamak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Projenin hedeflerini oluşturmaktadır.</a:t>
            </a:r>
            <a:endParaRPr lang="tr-TR" b="1" dirty="0">
              <a:latin typeface="Arial Narrow" panose="020B0606020202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99" y="-171400"/>
            <a:ext cx="74009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63088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" y="3933056"/>
            <a:ext cx="8778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 descr="C:\Users\ARGE2\Desktop\0a3e4285f956f5d22411b83529d9f9a5_human-life-stage-development-human-development-clipart_1575-991-640x40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5"/>
            <a:ext cx="9143999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538028" y="3952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ÇADEP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ÇANAKKALE DEĞERLER EĞİTİMİ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77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2" y="191198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3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-138639"/>
            <a:ext cx="7400925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4672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ÇADEP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ÇANAKKALE DEĞERLER EĞİTİMİ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483768" y="167124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 Narrow" pitchFamily="34" charset="0"/>
              </a:rPr>
              <a:t>ÇADEP PROJE YÜRÜTME KURULU</a:t>
            </a:r>
            <a:endParaRPr lang="tr-T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475656" y="2119114"/>
            <a:ext cx="6768751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       İL MİLLİ EĞİTİM MÜDÜRÜ                 OSMAN ÖZKAN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       İL MİLLİ EĞİTİM ŞUBE MÜDÜRÜ       IŞIL KORKMAZ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       PROJE YÜRÜTME KOMİSYON ÜYELERİ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       AR-GE PROJE EKİBİ</a:t>
            </a:r>
            <a:endParaRPr lang="tr-TR" dirty="0">
              <a:latin typeface="Arial Narrow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51520" y="4149080"/>
            <a:ext cx="432048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    </a:t>
            </a:r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İLÇE PROJE YÜRÜTME KURULU</a:t>
            </a:r>
          </a:p>
          <a:p>
            <a:endParaRPr lang="tr-TR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İLÇE MİLLİ EĞİTİM MÜDÜRÜ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İLÇE MİLLİ EĞİTİM ŞUBE MÜDÜRÜ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OKUL YÖNETİCİLERİ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>
                <a:latin typeface="Arial Narrow" pitchFamily="34" charset="0"/>
              </a:rPr>
              <a:t>REHBER ÖĞRETMEN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5053639" y="4149080"/>
            <a:ext cx="3960440" cy="23083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al Narrow" pitchFamily="34" charset="0"/>
              </a:rPr>
              <a:t>     </a:t>
            </a:r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OKUL PROJE YÜRÜTME KURULU</a:t>
            </a:r>
          </a:p>
          <a:p>
            <a:endParaRPr lang="tr-TR" dirty="0" smtClean="0">
              <a:latin typeface="Arial Narrow" pitchFamily="34" charset="0"/>
            </a:endParaRPr>
          </a:p>
          <a:p>
            <a:pPr algn="just"/>
            <a:r>
              <a:rPr lang="tr-TR" dirty="0" smtClean="0">
                <a:latin typeface="Arial Narrow" pitchFamily="34" charset="0"/>
              </a:rPr>
              <a:t>Okul düzeyinde, Okul Müdürü ve rehber öğretmeninde aralarında olacağı öğretmen ve öğrenci temsilcilerinden oluşacak en az 5 kişilik proje ekibinin kurulması.</a:t>
            </a:r>
          </a:p>
          <a:p>
            <a:pPr algn="just"/>
            <a:endParaRPr lang="tr-TR" dirty="0" smtClean="0">
              <a:latin typeface="Arial Narrow" pitchFamily="34" charset="0"/>
            </a:endParaRPr>
          </a:p>
          <a:p>
            <a:pPr algn="just"/>
            <a:endParaRPr lang="tr-TR" dirty="0">
              <a:latin typeface="Arial Narrow" pitchFamily="34" charset="0"/>
            </a:endParaRPr>
          </a:p>
        </p:txBody>
      </p:sp>
      <p:sp>
        <p:nvSpPr>
          <p:cNvPr id="7" name="Sağ Ok 6"/>
          <p:cNvSpPr/>
          <p:nvPr/>
        </p:nvSpPr>
        <p:spPr>
          <a:xfrm rot="7481392">
            <a:off x="3603896" y="3528481"/>
            <a:ext cx="854151" cy="548629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00136">
            <a:off x="4679754" y="3284426"/>
            <a:ext cx="787157" cy="93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" y="24553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142" y="28478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2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9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4" y="328662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C:\Users\ARGE2\Desktop\Resim_14175424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899"/>
            <a:ext cx="9144001" cy="55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8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47" y="-161568"/>
            <a:ext cx="7400925" cy="175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1" y="337393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559313" y="2497568"/>
            <a:ext cx="2437391" cy="22282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6811">
            <a:off x="5112090" y="4669268"/>
            <a:ext cx="884748" cy="68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41942">
            <a:off x="2678786" y="3934303"/>
            <a:ext cx="102078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9115">
            <a:off x="5910337" y="3748492"/>
            <a:ext cx="888008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8444">
            <a:off x="5769797" y="2384250"/>
            <a:ext cx="811949" cy="70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935">
            <a:off x="2760748" y="2488384"/>
            <a:ext cx="96403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1181">
            <a:off x="4400776" y="1788012"/>
            <a:ext cx="80302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59333" y="2349760"/>
            <a:ext cx="1263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Arial Narrow" pitchFamily="34" charset="0"/>
              </a:rPr>
              <a:t>HOŞGÖRÜ 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VE 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MERHAME</a:t>
            </a:r>
            <a:r>
              <a:rPr lang="tr-TR" sz="1600" b="1" dirty="0" smtClean="0">
                <a:latin typeface="Arial Narrow" pitchFamily="34" charset="0"/>
              </a:rPr>
              <a:t>T</a:t>
            </a:r>
            <a:endParaRPr lang="tr-TR" sz="1600" b="1" dirty="0">
              <a:latin typeface="Arial Narrow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929934" y="1403856"/>
            <a:ext cx="1606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VATAN SEVGİSİ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624634" y="2380239"/>
            <a:ext cx="1763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 Narrow" pitchFamily="34" charset="0"/>
              </a:rPr>
              <a:t>ADALET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VE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 ÇALIŞKANLIK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975836" y="3933201"/>
            <a:ext cx="192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Arial Narrow" pitchFamily="34" charset="0"/>
              </a:rPr>
              <a:t>DOĞRULUK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VE</a:t>
            </a:r>
          </a:p>
          <a:p>
            <a:pPr algn="ctr"/>
            <a:r>
              <a:rPr lang="tr-TR" b="1" dirty="0" smtClean="0">
                <a:latin typeface="Arial Narrow" pitchFamily="34" charset="0"/>
              </a:rPr>
              <a:t>DÜRÜSTLÜK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90022" y="4199087"/>
            <a:ext cx="186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YARDIMSEVERLİK</a:t>
            </a:r>
            <a:endParaRPr lang="tr-TR" b="1" dirty="0">
              <a:latin typeface="Arial Narrow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740913" y="3324866"/>
            <a:ext cx="2363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Arial Narrow" pitchFamily="34" charset="0"/>
              </a:rPr>
              <a:t>DEĞERLERİMİZ</a:t>
            </a:r>
            <a:endParaRPr lang="tr-TR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5787379" y="5401082"/>
            <a:ext cx="113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GÜVEN</a:t>
            </a:r>
            <a:endParaRPr lang="tr-TR" b="1" dirty="0">
              <a:latin typeface="Arial Narrow" pitchFamily="34" charset="0"/>
            </a:endParaRPr>
          </a:p>
        </p:txBody>
      </p:sp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2921">
            <a:off x="3591643" y="4458249"/>
            <a:ext cx="908050" cy="113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3296720" y="5333479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SABIR</a:t>
            </a:r>
            <a:r>
              <a:rPr lang="tr-TR" sz="2000" b="1" dirty="0" smtClean="0">
                <a:latin typeface="Arial Narrow" pitchFamily="34" charset="0"/>
              </a:rPr>
              <a:t>  </a:t>
            </a:r>
            <a:endParaRPr lang="tr-TR" sz="2000" b="1" dirty="0">
              <a:latin typeface="Arial Narrow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" y="33739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913" y="21277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2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9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1268760"/>
            <a:ext cx="903649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dirty="0"/>
          </a:p>
          <a:p>
            <a:r>
              <a:rPr lang="tr-TR" sz="2000" b="1" dirty="0" smtClean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PROJE   </a:t>
            </a:r>
            <a:r>
              <a:rPr lang="tr-TR" sz="2000" b="1" dirty="0" smtClean="0">
                <a:solidFill>
                  <a:schemeClr val="bg1"/>
                </a:solidFill>
                <a:latin typeface="Arial Narrow" pitchFamily="34" charset="0"/>
              </a:rPr>
              <a:t>DEĞERLERİMİZ</a:t>
            </a:r>
          </a:p>
          <a:p>
            <a:r>
              <a:rPr lang="tr-TR" b="1" dirty="0" smtClean="0">
                <a:latin typeface="Arial Narrow" pitchFamily="34" charset="0"/>
              </a:rPr>
              <a:t>VATANSEVERLİK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b="1" dirty="0">
                <a:latin typeface="Arial Narrow" pitchFamily="34" charset="0"/>
              </a:rPr>
              <a:t>1-Vatan sevgisi</a:t>
            </a:r>
          </a:p>
          <a:p>
            <a:r>
              <a:rPr lang="tr-TR" b="1" dirty="0">
                <a:latin typeface="Arial Narrow" pitchFamily="34" charset="0"/>
              </a:rPr>
              <a:t>2-Millet sevgisi</a:t>
            </a:r>
          </a:p>
          <a:p>
            <a:r>
              <a:rPr lang="tr-TR" b="1" dirty="0">
                <a:latin typeface="Arial Narrow" pitchFamily="34" charset="0"/>
              </a:rPr>
              <a:t>3-Bayrak sevgisi</a:t>
            </a:r>
          </a:p>
          <a:p>
            <a:r>
              <a:rPr lang="tr-TR" b="1" dirty="0">
                <a:latin typeface="Arial Narrow" pitchFamily="34" charset="0"/>
              </a:rPr>
              <a:t>4-Vatanımıza karşı sorumluluklarımız</a:t>
            </a:r>
          </a:p>
          <a:p>
            <a:r>
              <a:rPr lang="tr-TR" b="1" dirty="0">
                <a:latin typeface="Arial Narrow" pitchFamily="34" charset="0"/>
              </a:rPr>
              <a:t>5-Millî, manevi ve kültürel değerlerimiz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HOŞGÖRÜ-MERHAMET   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  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 </a:t>
            </a:r>
            <a:r>
              <a:rPr lang="tr-TR" b="1" dirty="0">
                <a:latin typeface="Arial Narrow" pitchFamily="34" charset="0"/>
              </a:rPr>
              <a:t>1-Hoşgürülü ve iyimser olma</a:t>
            </a:r>
          </a:p>
          <a:p>
            <a:r>
              <a:rPr lang="tr-TR" b="1" dirty="0">
                <a:latin typeface="Arial Narrow" pitchFamily="34" charset="0"/>
              </a:rPr>
              <a:t>2-Merhametli olma</a:t>
            </a:r>
          </a:p>
          <a:p>
            <a:r>
              <a:rPr lang="tr-TR" b="1" dirty="0">
                <a:latin typeface="Arial Narrow" pitchFamily="34" charset="0"/>
              </a:rPr>
              <a:t>3-Olumlu düşünme</a:t>
            </a:r>
          </a:p>
          <a:p>
            <a:r>
              <a:rPr lang="tr-TR" b="1" dirty="0">
                <a:latin typeface="Arial Narrow" pitchFamily="34" charset="0"/>
              </a:rPr>
              <a:t>4-Empati</a:t>
            </a:r>
          </a:p>
          <a:p>
            <a:r>
              <a:rPr lang="tr-TR" b="1" dirty="0">
                <a:latin typeface="Arial Narrow" pitchFamily="34" charset="0"/>
              </a:rPr>
              <a:t>5-Farklılıklara karşı hoşgörü</a:t>
            </a:r>
          </a:p>
          <a:p>
            <a:endParaRPr lang="tr-TR" b="1" dirty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                                               </a:t>
            </a:r>
            <a:endParaRPr lang="tr-TR" b="1" dirty="0" smtClean="0">
              <a:latin typeface="Arial Narrow" pitchFamily="34" charset="0"/>
            </a:endParaRP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Metin kutusu 2"/>
          <p:cNvSpPr txBox="1"/>
          <p:nvPr/>
        </p:nvSpPr>
        <p:spPr>
          <a:xfrm>
            <a:off x="5875078" y="1916832"/>
            <a:ext cx="2756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YARDIMSEVERLİK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b="1" dirty="0">
                <a:latin typeface="Arial Narrow" pitchFamily="34" charset="0"/>
              </a:rPr>
              <a:t>1-Paylaşımcılık</a:t>
            </a:r>
          </a:p>
          <a:p>
            <a:r>
              <a:rPr lang="tr-TR" b="1" dirty="0">
                <a:latin typeface="Arial Narrow" pitchFamily="34" charset="0"/>
              </a:rPr>
              <a:t>2-Dayanışma</a:t>
            </a:r>
          </a:p>
          <a:p>
            <a:r>
              <a:rPr lang="tr-TR" b="1" dirty="0">
                <a:latin typeface="Arial Narrow" pitchFamily="34" charset="0"/>
              </a:rPr>
              <a:t>3-Cömertlik</a:t>
            </a:r>
          </a:p>
          <a:p>
            <a:r>
              <a:rPr lang="tr-TR" b="1" dirty="0">
                <a:latin typeface="Arial Narrow" pitchFamily="34" charset="0"/>
              </a:rPr>
              <a:t>4-Fedakarlık</a:t>
            </a:r>
          </a:p>
          <a:p>
            <a:r>
              <a:rPr lang="tr-TR" b="1" dirty="0">
                <a:latin typeface="Arial Narrow" pitchFamily="34" charset="0"/>
              </a:rPr>
              <a:t>5-Misafirperverlik</a:t>
            </a:r>
          </a:p>
          <a:p>
            <a:endParaRPr lang="tr-TR" b="1" dirty="0" smtClean="0">
              <a:latin typeface="Arial Narrow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04042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801746" y="4377303"/>
            <a:ext cx="2903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DOĞRULUK-DÜRÜSTLÜK</a:t>
            </a:r>
          </a:p>
          <a:p>
            <a:endParaRPr lang="tr-TR" dirty="0"/>
          </a:p>
          <a:p>
            <a:r>
              <a:rPr lang="tr-TR" dirty="0"/>
              <a:t>1-Cesaret</a:t>
            </a:r>
          </a:p>
          <a:p>
            <a:r>
              <a:rPr lang="tr-TR" dirty="0"/>
              <a:t>2-Doğruluk</a:t>
            </a:r>
          </a:p>
          <a:p>
            <a:r>
              <a:rPr lang="tr-TR" dirty="0"/>
              <a:t>3-Dürüstlük</a:t>
            </a:r>
          </a:p>
          <a:p>
            <a:r>
              <a:rPr lang="tr-TR" dirty="0"/>
              <a:t>4-Adil olma</a:t>
            </a:r>
          </a:p>
        </p:txBody>
      </p:sp>
    </p:spTree>
    <p:extLst>
      <p:ext uri="{BB962C8B-B14F-4D97-AF65-F5344CB8AC3E}">
        <p14:creationId xmlns:p14="http://schemas.microsoft.com/office/powerpoint/2010/main" val="35465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0"/>
            <a:ext cx="885698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b="1" dirty="0" smtClean="0">
                <a:latin typeface="Arial Narrow" pitchFamily="34" charset="0"/>
              </a:rPr>
              <a:t>ADALET VE ÇALIŞKANLIK</a:t>
            </a:r>
            <a:endParaRPr lang="tr-TR" b="1" dirty="0" smtClean="0">
              <a:latin typeface="Arial Narrow" pitchFamily="34" charset="0"/>
            </a:endParaRP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dirty="0"/>
              <a:t>1-Adalet kavramının insan hayatındaki yerini bilme</a:t>
            </a:r>
          </a:p>
          <a:p>
            <a:r>
              <a:rPr lang="tr-TR" dirty="0"/>
              <a:t>2-Başkalarına karşı adil olma</a:t>
            </a:r>
          </a:p>
          <a:p>
            <a:r>
              <a:rPr lang="tr-TR" dirty="0"/>
              <a:t>3-Dürüst olma</a:t>
            </a:r>
          </a:p>
          <a:p>
            <a:r>
              <a:rPr lang="tr-TR" dirty="0"/>
              <a:t>4-Adaletli olma</a:t>
            </a:r>
          </a:p>
          <a:p>
            <a:r>
              <a:rPr lang="tr-TR" dirty="0"/>
              <a:t>5-Sorumluluklarını yerine getirme</a:t>
            </a:r>
          </a:p>
          <a:p>
            <a:r>
              <a:rPr lang="tr-TR" dirty="0"/>
              <a:t>6-Hedef belirleme</a:t>
            </a:r>
          </a:p>
          <a:p>
            <a:r>
              <a:rPr lang="tr-TR" dirty="0"/>
              <a:t>7-Dayanışma</a:t>
            </a:r>
          </a:p>
          <a:p>
            <a:r>
              <a:rPr lang="tr-TR" dirty="0"/>
              <a:t>8-Zamanı etkin kullanma</a:t>
            </a:r>
          </a:p>
          <a:p>
            <a:r>
              <a:rPr lang="tr-TR" dirty="0" smtClean="0"/>
              <a:t>9-Başarı</a:t>
            </a:r>
            <a:endParaRPr lang="tr-TR" dirty="0"/>
          </a:p>
          <a:p>
            <a:endParaRPr lang="tr-TR" dirty="0" smtClean="0"/>
          </a:p>
          <a:p>
            <a:r>
              <a:rPr lang="tr-TR" b="1" dirty="0" smtClean="0">
                <a:latin typeface="Arial Narrow" pitchFamily="34" charset="0"/>
              </a:rPr>
              <a:t>GÜVEN</a:t>
            </a:r>
            <a:endParaRPr lang="tr-TR" sz="800" b="1" dirty="0" smtClean="0">
              <a:latin typeface="Arial Narrow" pitchFamily="34" charset="0"/>
            </a:endParaRP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b="1" dirty="0">
                <a:latin typeface="Arial Narrow" pitchFamily="34" charset="0"/>
              </a:rPr>
              <a:t>1-Kendine güvenme</a:t>
            </a:r>
          </a:p>
          <a:p>
            <a:r>
              <a:rPr lang="tr-TR" b="1" dirty="0">
                <a:latin typeface="Arial Narrow" pitchFamily="34" charset="0"/>
              </a:rPr>
              <a:t>2-Başkalarına güvenme</a:t>
            </a:r>
          </a:p>
          <a:p>
            <a:r>
              <a:rPr lang="tr-TR" b="1" dirty="0">
                <a:latin typeface="Arial Narrow" pitchFamily="34" charset="0"/>
              </a:rPr>
              <a:t>3-Kendini ifade edebilme</a:t>
            </a:r>
          </a:p>
          <a:p>
            <a:r>
              <a:rPr lang="tr-TR" b="1" dirty="0">
                <a:latin typeface="Arial Narrow" pitchFamily="34" charset="0"/>
              </a:rPr>
              <a:t>4-Hedef belirleme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endParaRPr lang="tr-TR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81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878412" y="4826675"/>
            <a:ext cx="23940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 Narrow" pitchFamily="34" charset="0"/>
              </a:rPr>
              <a:t>SABIR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r>
              <a:rPr lang="tr-TR" b="1" dirty="0">
                <a:latin typeface="Arial Narrow" pitchFamily="34" charset="0"/>
              </a:rPr>
              <a:t>1-Hoşgörü</a:t>
            </a:r>
          </a:p>
          <a:p>
            <a:r>
              <a:rPr lang="tr-TR" b="1" dirty="0">
                <a:latin typeface="Arial Narrow" pitchFamily="34" charset="0"/>
              </a:rPr>
              <a:t>2-Samimiyet</a:t>
            </a:r>
          </a:p>
          <a:p>
            <a:r>
              <a:rPr lang="tr-TR" b="1" dirty="0">
                <a:latin typeface="Arial Narrow" pitchFamily="34" charset="0"/>
              </a:rPr>
              <a:t>3-Azim ve Kararlılık</a:t>
            </a:r>
          </a:p>
          <a:p>
            <a:r>
              <a:rPr lang="tr-TR" b="1" dirty="0">
                <a:latin typeface="Arial Narrow" pitchFamily="34" charset="0"/>
              </a:rPr>
              <a:t>4-Özdenetim</a:t>
            </a:r>
          </a:p>
          <a:p>
            <a:endParaRPr lang="tr-TR" b="1" dirty="0" smtClean="0">
              <a:latin typeface="Arial Narrow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559" y="179832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884418" y="1590725"/>
            <a:ext cx="29036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DOĞRULUK-DÜRÜSTLÜK</a:t>
            </a:r>
          </a:p>
          <a:p>
            <a:endParaRPr lang="tr-TR" dirty="0"/>
          </a:p>
          <a:p>
            <a:r>
              <a:rPr lang="tr-TR" dirty="0"/>
              <a:t>1-Cesaret</a:t>
            </a:r>
          </a:p>
          <a:p>
            <a:r>
              <a:rPr lang="tr-TR" dirty="0"/>
              <a:t>2-Doğruluk</a:t>
            </a:r>
          </a:p>
          <a:p>
            <a:r>
              <a:rPr lang="tr-TR" dirty="0"/>
              <a:t>3-Dürüstlük</a:t>
            </a:r>
          </a:p>
          <a:p>
            <a:r>
              <a:rPr lang="tr-TR" dirty="0"/>
              <a:t>4-Adil olma</a:t>
            </a:r>
          </a:p>
        </p:txBody>
      </p:sp>
    </p:spTree>
    <p:extLst>
      <p:ext uri="{BB962C8B-B14F-4D97-AF65-F5344CB8AC3E}">
        <p14:creationId xmlns:p14="http://schemas.microsoft.com/office/powerpoint/2010/main" val="17309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33592"/>
              </p:ext>
            </p:extLst>
          </p:nvPr>
        </p:nvGraphicFramePr>
        <p:xfrm>
          <a:off x="1268980" y="2204862"/>
          <a:ext cx="7003482" cy="4081497"/>
        </p:xfrm>
        <a:graphic>
          <a:graphicData uri="http://schemas.openxmlformats.org/drawingml/2006/table">
            <a:tbl>
              <a:tblPr firstRow="1" firstCol="1" bandRow="1"/>
              <a:tblGrid>
                <a:gridCol w="2768764"/>
                <a:gridCol w="4234718"/>
              </a:tblGrid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ARALIK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Vatan</a:t>
                      </a:r>
                      <a:r>
                        <a:rPr lang="tr-TR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sevgisi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OCAK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Hoşgörü</a:t>
                      </a:r>
                      <a:r>
                        <a:rPr lang="tr-TR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ve Merhamet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ŞUBAT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Doğruluk</a:t>
                      </a:r>
                      <a:r>
                        <a:rPr lang="tr-TR" sz="1800" b="1" baseline="0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 ve </a:t>
                      </a: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Dürüstlük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MART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Adalet ve Çalışkanlık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NİSAN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Güven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MAYIS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Yardımseverlik</a:t>
                      </a:r>
                      <a:endParaRPr lang="tr-TR" sz="18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HAZİRAN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Sabır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91889" y="1561238"/>
            <a:ext cx="69558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AYLIK DEĞERLERE AİT </a:t>
            </a:r>
            <a:r>
              <a:rPr lang="tr-TR" sz="2400" dirty="0">
                <a:latin typeface="Arial Narrow" pitchFamily="34" charset="0"/>
                <a:cs typeface="Arial" pitchFamily="34" charset="0"/>
              </a:rPr>
              <a:t>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YILLIK </a:t>
            </a:r>
            <a:r>
              <a:rPr kumimoji="0" lang="tr-TR" sz="24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ÇALIŞMA PLANI</a:t>
            </a:r>
            <a:endParaRPr kumimoji="0" lang="tr-TR" sz="2400" b="0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18" y="23047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9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-118748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670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51521" y="1662733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BELİRLENEN DEĞERLERİN ÇOCUKLARA KAZANDIRILABİLMESİ </a:t>
            </a: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 İÇİN OKULLARDA YAPILABİLECEK FAALİYETLER;</a:t>
            </a:r>
          </a:p>
          <a:p>
            <a:endParaRPr lang="tr-TR" dirty="0" smtClean="0"/>
          </a:p>
          <a:p>
            <a:r>
              <a:rPr lang="tr-TR" dirty="0" smtClean="0">
                <a:latin typeface="Arial Narrow" pitchFamily="34" charset="0"/>
              </a:rPr>
              <a:t>1</a:t>
            </a:r>
            <a:r>
              <a:rPr lang="tr-TR" dirty="0" smtClean="0"/>
              <a:t>. </a:t>
            </a:r>
            <a:r>
              <a:rPr lang="tr-TR" b="1" dirty="0" smtClean="0">
                <a:latin typeface="Arial Narrow" pitchFamily="34" charset="0"/>
              </a:rPr>
              <a:t>Panolara değerlerle ilgili güzel sözler asmak.</a:t>
            </a:r>
          </a:p>
          <a:p>
            <a:r>
              <a:rPr lang="tr-TR" b="1" dirty="0" smtClean="0">
                <a:latin typeface="Arial Narrow" pitchFamily="34" charset="0"/>
              </a:rPr>
              <a:t>2. Sınıf içi etkinliklerde bu değerleri öne </a:t>
            </a:r>
            <a:r>
              <a:rPr lang="tr-TR" b="1" dirty="0" smtClean="0">
                <a:latin typeface="Arial Narrow" pitchFamily="34" charset="0"/>
              </a:rPr>
              <a:t>çıkarmak.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3. Okul ve okul </a:t>
            </a:r>
            <a:r>
              <a:rPr lang="tr-TR" b="1" dirty="0" smtClean="0">
                <a:latin typeface="Arial Narrow" pitchFamily="34" charset="0"/>
              </a:rPr>
              <a:t>çevresi</a:t>
            </a:r>
            <a:r>
              <a:rPr lang="tr-TR" b="1" dirty="0" smtClean="0">
                <a:latin typeface="Arial Narrow" pitchFamily="34" charset="0"/>
              </a:rPr>
              <a:t>nde </a:t>
            </a:r>
            <a:r>
              <a:rPr lang="tr-TR" b="1" dirty="0" smtClean="0">
                <a:latin typeface="Arial Narrow" pitchFamily="34" charset="0"/>
              </a:rPr>
              <a:t>çocukların </a:t>
            </a:r>
            <a:r>
              <a:rPr lang="tr-TR" b="1" dirty="0" smtClean="0">
                <a:latin typeface="Arial Narrow" pitchFamily="34" charset="0"/>
              </a:rPr>
              <a:t>değerle ilgili saha araştırmaları yapmalarını sağlamak.</a:t>
            </a:r>
          </a:p>
          <a:p>
            <a:r>
              <a:rPr lang="tr-TR" b="1" dirty="0" smtClean="0">
                <a:latin typeface="Arial Narrow" pitchFamily="34" charset="0"/>
              </a:rPr>
              <a:t>4. </a:t>
            </a:r>
            <a:r>
              <a:rPr lang="tr-TR" b="1" dirty="0" smtClean="0">
                <a:latin typeface="Arial Narrow" pitchFamily="34" charset="0"/>
              </a:rPr>
              <a:t>Okulu, </a:t>
            </a:r>
            <a:r>
              <a:rPr lang="tr-TR" b="1" dirty="0" smtClean="0">
                <a:latin typeface="Arial Narrow" pitchFamily="34" charset="0"/>
              </a:rPr>
              <a:t>dikkatleri konu üzerinde yoğunlaştıracak görsel malzemelerle </a:t>
            </a:r>
            <a:r>
              <a:rPr lang="tr-TR" b="1" dirty="0" smtClean="0">
                <a:latin typeface="Arial Narrow" pitchFamily="34" charset="0"/>
              </a:rPr>
              <a:t>donatmak.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5. Okul genelinde ve sınıflarda proje çalışmaları </a:t>
            </a:r>
            <a:r>
              <a:rPr lang="tr-TR" b="1" dirty="0" smtClean="0">
                <a:latin typeface="Arial Narrow" pitchFamily="34" charset="0"/>
              </a:rPr>
              <a:t>gerçekleştirmek.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6.Yapılacak değişik çalışmalar sonucu ortaya çıkan ürünlerin okul içinde oluşturulacak </a:t>
            </a:r>
            <a:r>
              <a:rPr lang="tr-TR" b="1" dirty="0" smtClean="0">
                <a:latin typeface="Arial Narrow" pitchFamily="34" charset="0"/>
              </a:rPr>
              <a:t>«Değerler </a:t>
            </a:r>
            <a:r>
              <a:rPr lang="tr-TR" b="1" dirty="0" smtClean="0">
                <a:latin typeface="Arial Narrow" pitchFamily="34" charset="0"/>
              </a:rPr>
              <a:t>Koridorunda </a:t>
            </a:r>
            <a:r>
              <a:rPr lang="tr-TR" b="1" dirty="0" smtClean="0">
                <a:latin typeface="Arial Narrow" pitchFamily="34" charset="0"/>
              </a:rPr>
              <a:t>« sergilemek.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7. Okul </a:t>
            </a:r>
            <a:r>
              <a:rPr lang="tr-TR" b="1" dirty="0" smtClean="0">
                <a:latin typeface="Arial Narrow" pitchFamily="34" charset="0"/>
              </a:rPr>
              <a:t>personelini değerlerle </a:t>
            </a:r>
            <a:r>
              <a:rPr lang="tr-TR" b="1" dirty="0" smtClean="0">
                <a:latin typeface="Arial Narrow" pitchFamily="34" charset="0"/>
              </a:rPr>
              <a:t>ilgili olarak </a:t>
            </a:r>
            <a:r>
              <a:rPr lang="tr-TR" b="1" dirty="0" smtClean="0">
                <a:latin typeface="Arial Narrow" pitchFamily="34" charset="0"/>
              </a:rPr>
              <a:t>bilinçlendirmek.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8. Duvar gazeteleri, broşürler ve benzeri basılı materyaller </a:t>
            </a:r>
            <a:r>
              <a:rPr lang="tr-TR" b="1" dirty="0" smtClean="0">
                <a:latin typeface="Arial Narrow" pitchFamily="34" charset="0"/>
              </a:rPr>
              <a:t>hazırlamak.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9. Okul bülteninde veya dergisinde o dönemde öne çıkan </a:t>
            </a:r>
            <a:r>
              <a:rPr lang="tr-TR" b="1" dirty="0" smtClean="0">
                <a:latin typeface="Arial Narrow" pitchFamily="34" charset="0"/>
              </a:rPr>
              <a:t>değeri gündeme getirmek.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10. Büyüklerimize, tanınmış kişilere mektup </a:t>
            </a:r>
            <a:r>
              <a:rPr lang="tr-TR" b="1" dirty="0" smtClean="0">
                <a:latin typeface="Arial Narrow" pitchFamily="34" charset="0"/>
              </a:rPr>
              <a:t>yazmak, </a:t>
            </a:r>
            <a:r>
              <a:rPr lang="tr-TR" b="1" dirty="0" smtClean="0">
                <a:latin typeface="Arial Narrow" pitchFamily="34" charset="0"/>
              </a:rPr>
              <a:t>kart </a:t>
            </a:r>
            <a:r>
              <a:rPr lang="tr-TR" b="1" dirty="0" smtClean="0">
                <a:latin typeface="Arial Narrow" pitchFamily="34" charset="0"/>
              </a:rPr>
              <a:t>atmak  ve huzur </a:t>
            </a:r>
            <a:r>
              <a:rPr lang="tr-TR" b="1" dirty="0" smtClean="0">
                <a:latin typeface="Arial Narrow" pitchFamily="34" charset="0"/>
              </a:rPr>
              <a:t>evi ziyaretleri </a:t>
            </a:r>
            <a:r>
              <a:rPr lang="tr-TR" b="1" dirty="0" smtClean="0">
                <a:latin typeface="Arial Narrow" pitchFamily="34" charset="0"/>
              </a:rPr>
              <a:t> yapmak.</a:t>
            </a:r>
            <a:endParaRPr lang="tr-TR" b="1" dirty="0" smtClean="0">
              <a:latin typeface="Arial Narrow" pitchFamily="34" charset="0"/>
            </a:endParaRPr>
          </a:p>
          <a:p>
            <a:r>
              <a:rPr lang="tr-TR" b="1" dirty="0" smtClean="0">
                <a:latin typeface="Arial Narrow" pitchFamily="34" charset="0"/>
              </a:rPr>
              <a:t>11. Değerlerle ilgili gönüllü öğrencilerin yer aldığı tiyatro </a:t>
            </a:r>
            <a:r>
              <a:rPr lang="tr-TR" b="1" dirty="0" smtClean="0">
                <a:latin typeface="Arial Narrow" pitchFamily="34" charset="0"/>
              </a:rPr>
              <a:t>etkinlikleri düzenlemek.</a:t>
            </a:r>
            <a:endParaRPr lang="tr-TR" b="1" dirty="0" smtClean="0">
              <a:latin typeface="Arial Narrow" pitchFamily="34" charset="0"/>
            </a:endParaRPr>
          </a:p>
          <a:p>
            <a:endParaRPr lang="tr-TR" b="1" dirty="0" smtClean="0">
              <a:latin typeface="Arial Narrow" pitchFamily="34" charset="0"/>
            </a:endParaRPr>
          </a:p>
          <a:p>
            <a:endParaRPr lang="tr-TR" b="1" dirty="0" smtClean="0">
              <a:latin typeface="Arial Narrow" pitchFamily="34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" y="27605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7605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4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ARGE2\Desktop\amblem 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22470" y="112474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 YAPILACAK  İŞ VE İŞLEMLER</a:t>
            </a:r>
          </a:p>
          <a:p>
            <a:endParaRPr lang="tr-TR" dirty="0" smtClean="0"/>
          </a:p>
          <a:p>
            <a:r>
              <a:rPr lang="tr-TR" b="1" dirty="0" smtClean="0">
                <a:latin typeface="Arial Narrow" panose="020B0606020202030204" pitchFamily="34" charset="0"/>
              </a:rPr>
              <a:t>1</a:t>
            </a:r>
            <a:r>
              <a:rPr lang="tr-TR" dirty="0" smtClean="0"/>
              <a:t>. </a:t>
            </a:r>
            <a:r>
              <a:rPr lang="tr-TR" b="1" dirty="0" smtClean="0">
                <a:latin typeface="Arial Narrow" pitchFamily="34" charset="0"/>
              </a:rPr>
              <a:t>Ayın değeri ile ilgili öğretmenlere bilgi verilir.</a:t>
            </a:r>
          </a:p>
          <a:p>
            <a:r>
              <a:rPr lang="tr-TR" b="1" dirty="0" smtClean="0">
                <a:latin typeface="Arial Narrow" pitchFamily="34" charset="0"/>
              </a:rPr>
              <a:t>2. Hangi etkinliklerde ne kadar sürede değer eğitimine yer verileceği planlanır ve Aylık</a:t>
            </a:r>
          </a:p>
          <a:p>
            <a:r>
              <a:rPr lang="tr-TR" b="1" dirty="0" smtClean="0">
                <a:latin typeface="Arial Narrow" pitchFamily="34" charset="0"/>
              </a:rPr>
              <a:t>    çalışma planı hazırlanır.</a:t>
            </a:r>
          </a:p>
          <a:p>
            <a:r>
              <a:rPr lang="tr-TR" b="1" dirty="0" smtClean="0">
                <a:latin typeface="Arial Narrow" pitchFamily="34" charset="0"/>
              </a:rPr>
              <a:t>3. Ayın  değeri plan doğrultusunda işlenir.</a:t>
            </a:r>
          </a:p>
          <a:p>
            <a:r>
              <a:rPr lang="tr-TR" b="1" dirty="0" smtClean="0">
                <a:latin typeface="Arial Narrow" pitchFamily="34" charset="0"/>
              </a:rPr>
              <a:t>4. Aylara ait etkinlik / etkinlikler belirlenir.</a:t>
            </a:r>
          </a:p>
          <a:p>
            <a:r>
              <a:rPr lang="tr-TR" b="1" dirty="0" smtClean="0">
                <a:latin typeface="Arial Narrow" pitchFamily="34" charset="0"/>
              </a:rPr>
              <a:t>5. Ay içinde yapılacak sınıf içi etkinlikleri planlanır.</a:t>
            </a:r>
          </a:p>
          <a:p>
            <a:r>
              <a:rPr lang="tr-TR" b="1" dirty="0" smtClean="0">
                <a:latin typeface="Arial Narrow" pitchFamily="34" charset="0"/>
              </a:rPr>
              <a:t>6. Ay içinde yapılacak okul etkinlikleri planlanır.</a:t>
            </a:r>
          </a:p>
          <a:p>
            <a:r>
              <a:rPr lang="tr-TR" b="1" dirty="0" smtClean="0">
                <a:latin typeface="Arial Narrow" pitchFamily="34" charset="0"/>
              </a:rPr>
              <a:t>7. Ay içinde Aileye yönelik yapılacak çalışmaların planlanır.</a:t>
            </a:r>
          </a:p>
          <a:p>
            <a:r>
              <a:rPr lang="tr-TR" b="1" dirty="0" smtClean="0">
                <a:latin typeface="Arial Narrow" pitchFamily="34" charset="0"/>
              </a:rPr>
              <a:t>8. Bir önceki ay işlenmiş olan ayın değeri ile ilgili velilere bilgi verilir.</a:t>
            </a:r>
          </a:p>
          <a:p>
            <a:r>
              <a:rPr lang="tr-TR" b="1" dirty="0" smtClean="0">
                <a:latin typeface="Arial Narrow" pitchFamily="34" charset="0"/>
              </a:rPr>
              <a:t>9. Ailelere, aile bilgilendirme ve katılım mektubu yazılır.</a:t>
            </a:r>
          </a:p>
          <a:p>
            <a:r>
              <a:rPr lang="tr-TR" b="1" dirty="0" smtClean="0">
                <a:latin typeface="Arial Narrow" pitchFamily="34" charset="0"/>
              </a:rPr>
              <a:t>10. İhtiyaç duyulan materyaller belirlenir ve temin edilir.</a:t>
            </a:r>
          </a:p>
          <a:p>
            <a:r>
              <a:rPr lang="tr-TR" b="1" dirty="0" smtClean="0">
                <a:latin typeface="Arial Narrow" pitchFamily="34" charset="0"/>
              </a:rPr>
              <a:t>11. Ayın Değeri ile ilinti kurulacak şekilde belirli gün ve haftalara ait çalışmalar planlanır.</a:t>
            </a:r>
          </a:p>
          <a:p>
            <a:endParaRPr lang="tr-TR" b="1" dirty="0" smtClean="0">
              <a:latin typeface="Arial Narrow" pitchFamily="34" charset="0"/>
            </a:endParaRPr>
          </a:p>
          <a:p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71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2744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61" y="23812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97213" y="1772816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b="1" dirty="0" smtClean="0">
                <a:latin typeface="Arial Narrow" panose="020B0606020202030204" pitchFamily="34" charset="0"/>
              </a:rPr>
              <a:t>12. Sınıf içinde ayın değeri işlenir.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13. Okul genelinde ayın değeri işlenir.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14. Okul köşeleri hazırlanır.(değerler ağacı, pano </a:t>
            </a:r>
            <a:r>
              <a:rPr lang="tr-TR" b="1" dirty="0" err="1" smtClean="0">
                <a:latin typeface="Arial Narrow" panose="020B0606020202030204" pitchFamily="34" charset="0"/>
              </a:rPr>
              <a:t>vb</a:t>
            </a:r>
            <a:r>
              <a:rPr lang="tr-TR" b="1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15. İşlenen Değerler ile ilgili dönütler toplanır ve değerlendirilir.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16. İşlenen değer sonraki dönemlerde ara ara tekrar edilir.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17. Tüm evrak ve belgeler toplanarak arşivlenir.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18. Bir sonraki değerlere yönelik çalışmalar </a:t>
            </a:r>
            <a:r>
              <a:rPr lang="tr-TR" b="1" dirty="0" smtClean="0">
                <a:latin typeface="Arial Narrow" panose="020B0606020202030204" pitchFamily="34" charset="0"/>
              </a:rPr>
              <a:t>başlatılır.</a:t>
            </a:r>
            <a:endParaRPr lang="tr-TR" b="1" dirty="0" smtClean="0">
              <a:latin typeface="Arial Narrow" panose="020B0606020202030204" pitchFamily="34" charset="0"/>
            </a:endParaRPr>
          </a:p>
          <a:p>
            <a:r>
              <a:rPr lang="tr-TR" b="1" dirty="0" smtClean="0">
                <a:latin typeface="Arial Narrow" panose="020B0606020202030204" pitchFamily="34" charset="0"/>
              </a:rPr>
              <a:t>19. Dönem sonu raporu hazırlanır.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20. Eksiklikler ve aksaklıklar belirlenir.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21. Dönem sonunda belirlenen eksiklik ve aksaklıkların giderilmesi çalışmaları yapılır.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22. Tüm evrak ve belgeler toplanarak arşivlenir.</a:t>
            </a:r>
          </a:p>
          <a:p>
            <a:r>
              <a:rPr lang="tr-TR" b="1" dirty="0" smtClean="0">
                <a:latin typeface="Arial Narrow" panose="020B0606020202030204" pitchFamily="34" charset="0"/>
              </a:rPr>
              <a:t>23. Yılsonu işlemleri yapılır</a:t>
            </a:r>
            <a:r>
              <a:rPr lang="tr-TR" b="1" dirty="0" smtClean="0">
                <a:latin typeface="Arial Narrow" panose="020B0606020202030204" pitchFamily="34" charset="0"/>
              </a:rPr>
              <a:t>.</a:t>
            </a:r>
            <a:endParaRPr lang="tr-TR" b="1" dirty="0" smtClean="0">
              <a:latin typeface="Arial Narrow" panose="020B060602020203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14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10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-171400"/>
            <a:ext cx="74009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66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699792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23556" name="Picture 4" descr="C:\Users\ARGE2\Desktop\Heykeldeki-tavşanın-tırmanmasına-yardım-etmeye-çalışan-ufaklık-7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542771" y="6237312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TEŞEKKÜR EDERİZ</a:t>
            </a:r>
            <a:endParaRPr lang="tr-TR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04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003" y="7942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26" y="150137"/>
            <a:ext cx="6700837" cy="871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581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241349" y="231814"/>
            <a:ext cx="433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 Narrow" pitchFamily="34" charset="0"/>
              </a:rPr>
              <a:t>ÇADEP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 Narrow" pitchFamily="34" charset="0"/>
              </a:rPr>
              <a:t>ÇANAKKALE DEĞERLER EĞİTİMİ</a:t>
            </a:r>
            <a:endParaRPr lang="tr-TR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4099" name="Picture 3" descr="C:\Users\ARGE2\Desktop\1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044"/>
            <a:ext cx="9143999" cy="5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" y="194807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525" y="13500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7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16" y="-63682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331640" y="1844824"/>
            <a:ext cx="655272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200" dirty="0" smtClean="0">
                <a:latin typeface="Arial Narrow" pitchFamily="34" charset="0"/>
              </a:rPr>
              <a:t>                </a:t>
            </a:r>
            <a:r>
              <a:rPr lang="tr-TR" sz="3200" b="1" dirty="0" smtClean="0">
                <a:solidFill>
                  <a:schemeClr val="bg1"/>
                </a:solidFill>
                <a:latin typeface="Arial Narrow" pitchFamily="34" charset="0"/>
              </a:rPr>
              <a:t>DEĞER NEDİR?</a:t>
            </a:r>
            <a:endParaRPr lang="tr-TR" sz="3200" dirty="0" smtClean="0">
              <a:latin typeface="Arial Narrow" pitchFamily="34" charset="0"/>
            </a:endParaRPr>
          </a:p>
          <a:p>
            <a:pPr algn="just"/>
            <a:endParaRPr lang="tr-TR" sz="900" dirty="0" smtClean="0">
              <a:latin typeface="Arial Narrow" pitchFamily="34" charset="0"/>
            </a:endParaRPr>
          </a:p>
          <a:p>
            <a:pPr algn="just"/>
            <a:r>
              <a:rPr lang="tr-TR" sz="2400" dirty="0" smtClean="0">
                <a:latin typeface="Arial Narrow" pitchFamily="34" charset="0"/>
              </a:rPr>
              <a:t>İnsanların çoğunluğu tarafından üzerinde uzlaşılan ve paylaşılan ideal davranış standartlarıdır.</a:t>
            </a:r>
          </a:p>
        </p:txBody>
      </p:sp>
      <p:pic>
        <p:nvPicPr>
          <p:cNvPr id="5123" name="Picture 3" descr="C:\Users\ARGE2\Desktop\0a3e4285f956f5d22411b83529d9f9a5_human-life-stage-development-human-development-clipart_1575-991-640x4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3385"/>
            <a:ext cx="8784976" cy="2197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2733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9" y="31811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803" y="193496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88964" y="1143050"/>
            <a:ext cx="5616624" cy="1061814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effectLst/>
                <a:latin typeface="Arial Narrow" pitchFamily="34" charset="0"/>
              </a:rPr>
              <a:t>       DEĞERLER EĞİTİMİ NEDİR?</a:t>
            </a:r>
            <a:endParaRPr lang="tr-TR" sz="3200" dirty="0">
              <a:effectLst/>
              <a:latin typeface="Arial Narrow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43607" y="2420888"/>
            <a:ext cx="7209625" cy="2952328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>
                <a:latin typeface="Arial Narrow" pitchFamily="34" charset="0"/>
              </a:rPr>
              <a:t>B</a:t>
            </a:r>
            <a:r>
              <a:rPr lang="tr-TR" sz="2000" b="1" dirty="0" smtClean="0">
                <a:latin typeface="Arial Narrow" pitchFamily="34" charset="0"/>
              </a:rPr>
              <a:t>irey, </a:t>
            </a:r>
            <a:r>
              <a:rPr lang="tr-TR" sz="2000" b="1" dirty="0" err="1" smtClean="0">
                <a:latin typeface="Arial Narrow" pitchFamily="34" charset="0"/>
              </a:rPr>
              <a:t>ilerki</a:t>
            </a:r>
            <a:r>
              <a:rPr lang="tr-TR" sz="2000" b="1" dirty="0" smtClean="0">
                <a:latin typeface="Arial Narrow" pitchFamily="34" charset="0"/>
              </a:rPr>
              <a:t> dönemlerinde kişiliğini, bakış açısını, davranışlarının yönünü belirleyecek temel ölçütler olarak işlev görecek değerleri yaşarken kazanır.</a:t>
            </a:r>
          </a:p>
          <a:p>
            <a:pPr algn="just"/>
            <a:r>
              <a:rPr lang="tr-TR" sz="2000" b="1" dirty="0">
                <a:latin typeface="Arial Narrow" pitchFamily="34" charset="0"/>
              </a:rPr>
              <a:t>B</a:t>
            </a:r>
            <a:r>
              <a:rPr lang="tr-TR" sz="2000" b="1" dirty="0" smtClean="0">
                <a:latin typeface="Arial Narrow" pitchFamily="34" charset="0"/>
              </a:rPr>
              <a:t>u yüzden bireyin belirli değerlerin farkına varması, yeni değerler üretmesi, benimsemesi ve kişiliği ile özleştirerek davranışsal olarak sergilemesi başlı başına eğitiminin sonucudur ki buna eğitimde </a:t>
            </a:r>
            <a:r>
              <a:rPr lang="tr-T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«Değerler </a:t>
            </a:r>
            <a:r>
              <a:rPr lang="tr-TR" sz="2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E</a:t>
            </a:r>
            <a:r>
              <a:rPr lang="tr-T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 Narrow" pitchFamily="34" charset="0"/>
              </a:rPr>
              <a:t>ğitimi» </a:t>
            </a:r>
            <a:r>
              <a:rPr lang="tr-TR" sz="2000" b="1" dirty="0" smtClean="0">
                <a:latin typeface="Arial Narrow" pitchFamily="34" charset="0"/>
              </a:rPr>
              <a:t>denir.</a:t>
            </a:r>
            <a:endParaRPr lang="tr-TR" sz="2000" b="1" dirty="0">
              <a:latin typeface="Arial Narrow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8" y="-171400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ARGE2\Desktop\iyilik_agaci_projesi_h737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26" y="4889051"/>
            <a:ext cx="5688633" cy="17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23" y="33501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9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142" y="21039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67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49999" y="980728"/>
            <a:ext cx="6991295" cy="2880320"/>
          </a:xfrm>
        </p:spPr>
        <p:txBody>
          <a:bodyPr anchor="ctr">
            <a:normAutofit/>
          </a:bodyPr>
          <a:lstStyle/>
          <a:p>
            <a:pPr algn="l"/>
            <a:r>
              <a:rPr lang="tr-TR" sz="2000" dirty="0">
                <a:solidFill>
                  <a:schemeClr val="tx1"/>
                </a:solidFill>
                <a:effectLst/>
                <a:latin typeface="Arial Narrow" pitchFamily="34" charset="0"/>
              </a:rPr>
              <a:t>K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işiliğin temellerinin atıldığı okul öncesi dönemden itibaren değerler eğitiminin kazandırmasına yönelik eğitim çalışmaları 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yapılarak, bu 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dönemden itibaren 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>çocuklarda ki değerlerin içselleştirilerek kazandırılması gerekir. </a:t>
            </a:r>
            <a: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  <a:t/>
            </a:r>
            <a:br>
              <a:rPr lang="tr-TR" sz="2000" dirty="0" smtClean="0">
                <a:solidFill>
                  <a:schemeClr val="tx1"/>
                </a:solidFill>
                <a:effectLst/>
                <a:latin typeface="Arial Narrow" pitchFamily="34" charset="0"/>
              </a:rPr>
            </a:br>
            <a:endParaRPr lang="tr-TR" sz="2000" dirty="0"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67644" y="2924944"/>
            <a:ext cx="6973650" cy="1840168"/>
          </a:xfrm>
        </p:spPr>
        <p:txBody>
          <a:bodyPr>
            <a:noAutofit/>
          </a:bodyPr>
          <a:lstStyle/>
          <a:p>
            <a:pPr algn="just"/>
            <a:r>
              <a:rPr lang="tr-TR" sz="2000" b="1" dirty="0">
                <a:latin typeface="Arial Narrow" pitchFamily="34" charset="0"/>
              </a:rPr>
              <a:t>A</a:t>
            </a:r>
            <a:r>
              <a:rPr lang="tr-TR" sz="2000" b="1" dirty="0" smtClean="0">
                <a:latin typeface="Arial Narrow" pitchFamily="34" charset="0"/>
              </a:rPr>
              <a:t>ncak, çocuğun ailesiyle geçirdiği sürenin gittikçe azalması, boşanmaların artması ve teknolojik aletlerin bilinçsizce kullanılması gibi belli başlı toplumsal nedenlerden dolayı aileler çocuklarına değerler eğitiminin kazandırılmasında yetersiz kalabilmektedirler.</a:t>
            </a:r>
          </a:p>
          <a:p>
            <a:pPr algn="just"/>
            <a:r>
              <a:rPr lang="tr-TR" sz="2000" b="1" dirty="0">
                <a:latin typeface="Arial Narrow" pitchFamily="34" charset="0"/>
              </a:rPr>
              <a:t>B</a:t>
            </a:r>
            <a:r>
              <a:rPr lang="tr-TR" sz="2000" b="1" dirty="0" smtClean="0">
                <a:latin typeface="Arial Narrow" pitchFamily="34" charset="0"/>
              </a:rPr>
              <a:t>u nedenle günümüzde değerler eğitimi, eğitimimizin en önemli hedefleri arasında yer almaktadır.</a:t>
            </a:r>
            <a:endParaRPr lang="tr-TR" sz="2000" b="1" dirty="0"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19" y="-171400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ARGE2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157192"/>
            <a:ext cx="6624736" cy="170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501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300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10392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1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71401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55576" y="1603425"/>
            <a:ext cx="73945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solidFill>
                  <a:srgbClr val="FF0000"/>
                </a:solidFill>
                <a:latin typeface="Arial Narrow" pitchFamily="34" charset="0"/>
              </a:rPr>
              <a:t>Değerler eğitimi</a:t>
            </a:r>
            <a:r>
              <a:rPr lang="tr-TR" sz="2000" b="1" dirty="0" smtClean="0">
                <a:solidFill>
                  <a:srgbClr val="FF0000"/>
                </a:solidFill>
                <a:latin typeface="Arial Narrow" pitchFamily="34" charset="0"/>
              </a:rPr>
              <a:t>; </a:t>
            </a:r>
            <a:r>
              <a:rPr lang="tr-TR" sz="2000" b="1" dirty="0" smtClean="0">
                <a:latin typeface="Arial Narrow" pitchFamily="34" charset="0"/>
              </a:rPr>
              <a:t>ahlaki, kültürel, ruhsal, toplumsal ve bireysel alanlara ilişkin uygun duyarlılık geliştirmeyi ve bunları içselleştirmeyi içerir.</a:t>
            </a: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Bireylerin değerlere ilişkin edindiği bilgiler, hayatları boyunca yanlarında taşıyacakları erdemleri oluşturur.</a:t>
            </a: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Değerler eğitimi, toplumsal değişim içerisinde sorumluluklarını yerine getiren, olumlu kişilik özelliklerine sahip, doğru ve yanlışın ayırt edilmesine yardımcı olan inançlardır.</a:t>
            </a: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Günümüz olayları, bir çok veli ve eğitimciye akademik başarının tek başına yeterli olamayacağını, öğrencinin bilgi anlamında dolu olmasının onu hayatta başarılı kılmaya yetmeyeceği gerçeğini öne çıkarmamıza neden olmuştur.</a:t>
            </a:r>
          </a:p>
          <a:p>
            <a:pPr algn="just"/>
            <a:r>
              <a:rPr lang="tr-TR" sz="2000" b="1" dirty="0" smtClean="0">
                <a:solidFill>
                  <a:srgbClr val="FF0000"/>
                </a:solidFill>
                <a:latin typeface="Arial Narrow" pitchFamily="34" charset="0"/>
              </a:rPr>
              <a:t>Değerler </a:t>
            </a:r>
            <a:r>
              <a:rPr lang="tr-TR" sz="2000" b="1" u="sng" dirty="0" smtClean="0">
                <a:solidFill>
                  <a:srgbClr val="FF0000"/>
                </a:solidFill>
                <a:latin typeface="Arial Narrow" pitchFamily="34" charset="0"/>
              </a:rPr>
              <a:t>eğitimi</a:t>
            </a:r>
            <a:r>
              <a:rPr lang="tr-TR" sz="2000" b="1" dirty="0" smtClean="0">
                <a:latin typeface="Arial Narrow" pitchFamily="34" charset="0"/>
              </a:rPr>
              <a:t>; hayatımızın olmazsa olmazları olan saygı, sevgi, ahlaki değerler, insan ilişkilerine özen gösterebilme, nezaket kurallarına uyabilme, iç disiplin ve düzen gibi kavramları ön plana çıkarmaktadır. </a:t>
            </a:r>
            <a:endParaRPr lang="tr-TR" sz="2000" b="1" dirty="0">
              <a:latin typeface="Arial Narrow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35012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3" y="21039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387" y="210393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6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1" y="-166539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444436" y="2780928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dirty="0" smtClean="0">
                <a:latin typeface="Arial Narrow" pitchFamily="34" charset="0"/>
              </a:rPr>
              <a:t>Yenilenen müfredatın ana odağını değerler ve değerler eğitimi oluşturmaktadır.</a:t>
            </a:r>
          </a:p>
          <a:p>
            <a:pPr algn="just"/>
            <a:endParaRPr lang="tr-TR" sz="800" b="1" dirty="0" smtClean="0">
              <a:latin typeface="Arial Narrow" pitchFamily="34" charset="0"/>
            </a:endParaRPr>
          </a:p>
          <a:p>
            <a:pPr algn="just"/>
            <a:r>
              <a:rPr lang="tr-TR" sz="2000" b="1" dirty="0" smtClean="0">
                <a:latin typeface="Arial Narrow" pitchFamily="34" charset="0"/>
              </a:rPr>
              <a:t>On (10) kök değer, ders konularının içeriğine katılmıştır ki, bu durum da etkili bir değerler eğitiminin verilebilmesi için planlı eğitim çalışmalarının yapılması gerekliliğini zorunlu kılar.</a:t>
            </a:r>
            <a:endParaRPr lang="tr-TR" sz="2000" b="1" dirty="0">
              <a:latin typeface="Arial Narrow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074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45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46455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4" y="-99392"/>
            <a:ext cx="73945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15616" y="2420888"/>
            <a:ext cx="6984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pPr algn="just"/>
            <a:r>
              <a:rPr lang="tr-TR" b="1" dirty="0" smtClean="0">
                <a:latin typeface="Arial Narrow" panose="020B0606020202030204" pitchFamily="34" charset="0"/>
              </a:rPr>
              <a:t>Geleceğimizin teminatı çocuklarımızın ve gençlerimizin;</a:t>
            </a:r>
          </a:p>
          <a:p>
            <a:pPr algn="just"/>
            <a:r>
              <a:rPr lang="tr-TR" b="1" dirty="0" smtClean="0">
                <a:latin typeface="Arial Narrow" panose="020B0606020202030204" pitchFamily="34" charset="0"/>
              </a:rPr>
              <a:t>Milli, Ahlaki ve Kültürel </a:t>
            </a:r>
            <a:r>
              <a:rPr lang="tr-TR" b="1" dirty="0">
                <a:latin typeface="Arial Narrow" panose="020B0606020202030204" pitchFamily="34" charset="0"/>
              </a:rPr>
              <a:t>D</a:t>
            </a:r>
            <a:r>
              <a:rPr lang="tr-TR" b="1" dirty="0" smtClean="0">
                <a:latin typeface="Arial Narrow" panose="020B0606020202030204" pitchFamily="34" charset="0"/>
              </a:rPr>
              <a:t>eğerlerini </a:t>
            </a:r>
            <a:r>
              <a:rPr lang="tr-TR" b="1" dirty="0">
                <a:latin typeface="Arial Narrow" panose="020B0606020202030204" pitchFamily="34" charset="0"/>
              </a:rPr>
              <a:t>Ö</a:t>
            </a:r>
            <a:r>
              <a:rPr lang="tr-TR" b="1" dirty="0" smtClean="0">
                <a:latin typeface="Arial Narrow" panose="020B0606020202030204" pitchFamily="34" charset="0"/>
              </a:rPr>
              <a:t>zümseyen, Evrensel </a:t>
            </a:r>
            <a:r>
              <a:rPr lang="tr-TR" b="1" dirty="0">
                <a:latin typeface="Arial Narrow" panose="020B0606020202030204" pitchFamily="34" charset="0"/>
              </a:rPr>
              <a:t>D</a:t>
            </a:r>
            <a:r>
              <a:rPr lang="tr-TR" b="1" dirty="0" smtClean="0">
                <a:latin typeface="Arial Narrow" panose="020B0606020202030204" pitchFamily="34" charset="0"/>
              </a:rPr>
              <a:t>eğerlerine </a:t>
            </a:r>
            <a:r>
              <a:rPr lang="tr-TR" b="1" dirty="0">
                <a:latin typeface="Arial Narrow" panose="020B0606020202030204" pitchFamily="34" charset="0"/>
              </a:rPr>
              <a:t>B</a:t>
            </a:r>
            <a:r>
              <a:rPr lang="tr-TR" b="1" dirty="0" smtClean="0">
                <a:latin typeface="Arial Narrow" panose="020B0606020202030204" pitchFamily="34" charset="0"/>
              </a:rPr>
              <a:t>ağlı, Vatan, Millet ve Bayrak </a:t>
            </a:r>
            <a:r>
              <a:rPr lang="tr-TR" b="1" dirty="0">
                <a:latin typeface="Arial Narrow" panose="020B0606020202030204" pitchFamily="34" charset="0"/>
              </a:rPr>
              <a:t>S</a:t>
            </a:r>
            <a:r>
              <a:rPr lang="tr-TR" b="1" dirty="0" smtClean="0">
                <a:latin typeface="Arial Narrow" panose="020B0606020202030204" pitchFamily="34" charset="0"/>
              </a:rPr>
              <a:t>evgisi ile dolu, vizyon sahibi bireyler olarak yetiştirilmelerine  destek olmak projenin  amaçlarıdır.</a:t>
            </a:r>
          </a:p>
          <a:p>
            <a:pPr algn="just"/>
            <a:endParaRPr lang="tr-TR" b="1" dirty="0" smtClean="0">
              <a:latin typeface="Arial Narrow" panose="020B0606020202030204" pitchFamily="34" charset="0"/>
            </a:endParaRPr>
          </a:p>
          <a:p>
            <a:pPr algn="just"/>
            <a:r>
              <a:rPr lang="tr-TR" b="1" dirty="0" smtClean="0">
                <a:latin typeface="Arial Narrow" panose="020B0606020202030204" pitchFamily="34" charset="0"/>
              </a:rPr>
              <a:t>Çanakkale İl Milli Eğitim Müdürlüğü olarak il merkezi ve ilçelerindeki </a:t>
            </a:r>
            <a:r>
              <a:rPr lang="tr-TR" b="1" dirty="0" smtClean="0">
                <a:latin typeface="Arial Narrow" panose="020B0606020202030204" pitchFamily="34" charset="0"/>
              </a:rPr>
              <a:t>okul öncesi</a:t>
            </a:r>
            <a:r>
              <a:rPr lang="tr-TR" b="1" dirty="0" smtClean="0">
                <a:latin typeface="Arial Narrow" panose="020B0606020202030204" pitchFamily="34" charset="0"/>
              </a:rPr>
              <a:t>, </a:t>
            </a:r>
            <a:r>
              <a:rPr lang="tr-TR" b="1" dirty="0" smtClean="0">
                <a:latin typeface="Arial Narrow" panose="020B0606020202030204" pitchFamily="34" charset="0"/>
              </a:rPr>
              <a:t>ilkokul ve ortaokul öğrencilerinin; </a:t>
            </a:r>
            <a:r>
              <a:rPr lang="tr-TR" b="1" dirty="0" smtClean="0">
                <a:latin typeface="Arial Narrow" panose="020B0606020202030204" pitchFamily="34" charset="0"/>
              </a:rPr>
              <a:t>yeteneklerini tanıyarak, kendilerini keşfetmeleri ve değerler konusundaki kazanımlarını hayatlarında doğru olarak </a:t>
            </a:r>
            <a:r>
              <a:rPr lang="tr-TR" b="1" dirty="0" smtClean="0">
                <a:latin typeface="Arial Narrow" panose="020B0606020202030204" pitchFamily="34" charset="0"/>
              </a:rPr>
              <a:t>benimsemelerine yönelik çalışmaların yapılması düşünülmüştür</a:t>
            </a:r>
            <a:r>
              <a:rPr lang="tr-TR" b="1" dirty="0" smtClean="0">
                <a:latin typeface="Arial Narrow" panose="020B0606020202030204" pitchFamily="34" charset="0"/>
              </a:rPr>
              <a:t>.</a:t>
            </a:r>
            <a:endParaRPr lang="tr-TR" b="1" dirty="0">
              <a:latin typeface="Arial Narrow" panose="020B0606020202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800307" y="1988840"/>
            <a:ext cx="2730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 smtClean="0">
                <a:latin typeface="Arial Narrow" pitchFamily="34" charset="0"/>
              </a:rPr>
              <a:t>PROJENİN AMACI</a:t>
            </a:r>
            <a:endParaRPr lang="tr-TR" sz="2800" b="1" dirty="0">
              <a:latin typeface="Arial Narrow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79" y="407020"/>
            <a:ext cx="33226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9" y="282401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3" y="385444"/>
            <a:ext cx="1023937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9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1109</Words>
  <Application>Microsoft Office PowerPoint</Application>
  <PresentationFormat>Ekran Gösterisi (4:3)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Akış</vt:lpstr>
      <vt:lpstr>T.C. ÇANAKKALE VALİLİĞİ İL MİLLÎ EĞİTİM MÜDÜRLÜĞÜ</vt:lpstr>
      <vt:lpstr>PowerPoint Sunusu</vt:lpstr>
      <vt:lpstr>PowerPoint Sunusu</vt:lpstr>
      <vt:lpstr>PowerPoint Sunusu</vt:lpstr>
      <vt:lpstr>       DEĞERLER EĞİTİMİ NEDİR?</vt:lpstr>
      <vt:lpstr>Kişiliğin temellerinin atıldığı okul öncesi dönemden itibaren değerler eğitiminin kazandırmasına yönelik eğitim çalışmaları yapılarak, bu dönemden itibaren çocuklarda ki değerlerin içselleştirilerek kazandırılması gerekir.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ARGE2</dc:creator>
  <cp:lastModifiedBy>YoncaINCE</cp:lastModifiedBy>
  <cp:revision>35</cp:revision>
  <dcterms:created xsi:type="dcterms:W3CDTF">2017-11-20T21:22:03Z</dcterms:created>
  <dcterms:modified xsi:type="dcterms:W3CDTF">2017-11-28T08:48:40Z</dcterms:modified>
</cp:coreProperties>
</file>