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92" r:id="rId2"/>
    <p:sldId id="288" r:id="rId3"/>
    <p:sldId id="290" r:id="rId4"/>
    <p:sldId id="293" r:id="rId5"/>
    <p:sldId id="294" r:id="rId6"/>
    <p:sldId id="295" r:id="rId7"/>
    <p:sldId id="296" r:id="rId8"/>
    <p:sldId id="297" r:id="rId9"/>
    <p:sldId id="305" r:id="rId10"/>
    <p:sldId id="299" r:id="rId11"/>
    <p:sldId id="291" r:id="rId12"/>
    <p:sldId id="286" r:id="rId13"/>
    <p:sldId id="300" r:id="rId14"/>
    <p:sldId id="257" r:id="rId15"/>
    <p:sldId id="304" r:id="rId16"/>
    <p:sldId id="303" r:id="rId17"/>
    <p:sldId id="272" r:id="rId18"/>
    <p:sldId id="302" r:id="rId19"/>
    <p:sldId id="301" r:id="rId20"/>
    <p:sldId id="281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95536" y="4293095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TÜBİTAK PROJELERİ</a:t>
            </a:r>
            <a:endParaRPr lang="tr-TR" sz="4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603176"/>
            <a:ext cx="3096344" cy="32498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Metin kutusu 1"/>
          <p:cNvSpPr txBox="1"/>
          <p:nvPr/>
        </p:nvSpPr>
        <p:spPr>
          <a:xfrm>
            <a:off x="4139952" y="6032680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KASIM 2017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0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3096344" cy="32498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Dikdörtgen 1"/>
          <p:cNvSpPr/>
          <p:nvPr/>
        </p:nvSpPr>
        <p:spPr>
          <a:xfrm>
            <a:off x="251520" y="4077072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4400" b="1" dirty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solidFill>
                  <a:srgbClr val="DEDEE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 web Siteleri </a:t>
            </a:r>
            <a:r>
              <a:rPr lang="tr-TR" sz="4400" b="1" dirty="0" smtClean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solidFill>
                  <a:srgbClr val="DEDEE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İstatistikleri</a:t>
            </a:r>
            <a:endParaRPr lang="tr-TR" sz="4400" b="1" dirty="0">
              <a:ln w="12700">
                <a:solidFill>
                  <a:srgbClr val="303030">
                    <a:satMod val="155000"/>
                  </a:srgbClr>
                </a:solidFill>
                <a:prstDash val="solid"/>
              </a:ln>
              <a:solidFill>
                <a:srgbClr val="DEDEE0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045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835696" y="404664"/>
            <a:ext cx="532859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 web Siteleri </a:t>
            </a:r>
          </a:p>
          <a:p>
            <a:pPr algn="ctr"/>
            <a:r>
              <a:rPr lang="tr-T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İstatistikleri</a:t>
            </a:r>
            <a:endParaRPr lang="tr-TR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589925"/>
              </p:ext>
            </p:extLst>
          </p:nvPr>
        </p:nvGraphicFramePr>
        <p:xfrm>
          <a:off x="1907704" y="1851219"/>
          <a:ext cx="4968552" cy="4674124"/>
        </p:xfrm>
        <a:graphic>
          <a:graphicData uri="http://schemas.openxmlformats.org/drawingml/2006/table">
            <a:tbl>
              <a:tblPr/>
              <a:tblGrid>
                <a:gridCol w="636048"/>
                <a:gridCol w="1769874"/>
                <a:gridCol w="2562630"/>
              </a:tblGrid>
              <a:tr h="91418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web Siteleri Kullanım Ortalamalarına Göre Türkiye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Sıralaması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(20.11.2017 saat 10.00 verileri)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10970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TÜRKİYE İL SIRALAMASI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Etkin Kullanım Performans 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Ortalaması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KIRKLARELİ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178,9266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BALIKESİR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176,9115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YALOVA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172,8188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172,6224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152,8263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KARABÜK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140,8441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BİLECİK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136,9775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135,0313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AMASYA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133,5263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133,3516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2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 web Siteleri </a:t>
            </a:r>
            <a:br>
              <a:rPr lang="tr-T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İstatistikleri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557924"/>
              </p:ext>
            </p:extLst>
          </p:nvPr>
        </p:nvGraphicFramePr>
        <p:xfrm>
          <a:off x="1475656" y="1772816"/>
          <a:ext cx="6408711" cy="4752536"/>
        </p:xfrm>
        <a:graphic>
          <a:graphicData uri="http://schemas.openxmlformats.org/drawingml/2006/table">
            <a:tbl>
              <a:tblPr/>
              <a:tblGrid>
                <a:gridCol w="903793"/>
                <a:gridCol w="876405"/>
                <a:gridCol w="876405"/>
                <a:gridCol w="876405"/>
                <a:gridCol w="876405"/>
                <a:gridCol w="876405"/>
                <a:gridCol w="1122893"/>
              </a:tblGrid>
              <a:tr h="10005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web Siteleri Kullanım Ortalamalarına Göre Çanakkale Geneli Okullar Sıralaması (20.11.2017 saat 10.00 verileri)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Sıra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İlçe- Okul Adı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ÇAN - Çan Mesleki ve Teknik Anadolu Lisesi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BİGA - ŞADAN DOĞAN ANAOKULU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BİGA - Biga Ortaokulu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ÇAN - Atatürk İlkokulu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EZİNE - Gazi Ortaokulu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BİGA - Dumlupınar Ortaokulu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BİGA - Sakarya İlkokulu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MERKEZ - Çanakkale Anadolu Lisesi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ÇAN - Şehit Engin Eker Ortaokulu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ÇANAKKALE - MERKEZ -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Şh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Ömer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Halisdemir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İmam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Hatip Ortaokulu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8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3096344" cy="32498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Dikdörtgen 1"/>
          <p:cNvSpPr/>
          <p:nvPr/>
        </p:nvSpPr>
        <p:spPr>
          <a:xfrm>
            <a:off x="251520" y="4077072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solidFill>
                  <a:srgbClr val="DEDEE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Okulların eba.meb.gov.tr Kullanım </a:t>
            </a:r>
            <a:r>
              <a:rPr lang="tr-TR" sz="4400" b="1" dirty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solidFill>
                  <a:srgbClr val="DEDEE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tr-TR" sz="4400" b="1" dirty="0" smtClean="0">
                <a:ln w="12700">
                  <a:solidFill>
                    <a:srgbClr val="303030">
                      <a:satMod val="155000"/>
                    </a:srgbClr>
                  </a:solidFill>
                  <a:prstDash val="solid"/>
                </a:ln>
                <a:solidFill>
                  <a:srgbClr val="DEDEE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ranları</a:t>
            </a:r>
            <a:endParaRPr lang="tr-TR" sz="4400" b="1" dirty="0">
              <a:ln w="12700">
                <a:solidFill>
                  <a:srgbClr val="303030">
                    <a:satMod val="155000"/>
                  </a:srgbClr>
                </a:solidFill>
                <a:prstDash val="solid"/>
              </a:ln>
              <a:solidFill>
                <a:srgbClr val="DEDEE0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58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İllere Göre eba.meb.gov.tr Öğretmen Kullanım Ortalamaları</a:t>
            </a: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38382"/>
              </p:ext>
            </p:extLst>
          </p:nvPr>
        </p:nvGraphicFramePr>
        <p:xfrm>
          <a:off x="2123729" y="1700807"/>
          <a:ext cx="4824535" cy="3456388"/>
        </p:xfrm>
        <a:graphic>
          <a:graphicData uri="http://schemas.openxmlformats.org/drawingml/2006/table">
            <a:tbl>
              <a:tblPr/>
              <a:tblGrid>
                <a:gridCol w="663087"/>
                <a:gridCol w="2286510"/>
                <a:gridCol w="1874938"/>
              </a:tblGrid>
              <a:tr h="987538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ÖĞRETMEN KULLANIM ORTALAMASI (Dakika)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YALOVA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30,76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HATAY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28,51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SAKARYA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26,05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MUĞLA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25,96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SİNOP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25,57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GİRESUN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24,93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MERSİN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24,36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EDİRNE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24,23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ANTALYA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23,62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BARTIN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23,61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08732"/>
              </p:ext>
            </p:extLst>
          </p:nvPr>
        </p:nvGraphicFramePr>
        <p:xfrm>
          <a:off x="2123728" y="5517232"/>
          <a:ext cx="4824537" cy="1008111"/>
        </p:xfrm>
        <a:graphic>
          <a:graphicData uri="http://schemas.openxmlformats.org/drawingml/2006/table">
            <a:tbl>
              <a:tblPr/>
              <a:tblGrid>
                <a:gridCol w="663088"/>
                <a:gridCol w="2286510"/>
                <a:gridCol w="1874939"/>
              </a:tblGrid>
              <a:tr h="3360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KİLİS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22,02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ÇANAKKALE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DİYARBAKIR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21,97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19142"/>
              </p:ext>
            </p:extLst>
          </p:nvPr>
        </p:nvGraphicFramePr>
        <p:xfrm>
          <a:off x="1475656" y="1772822"/>
          <a:ext cx="6120679" cy="4896531"/>
        </p:xfrm>
        <a:graphic>
          <a:graphicData uri="http://schemas.openxmlformats.org/drawingml/2006/table">
            <a:tbl>
              <a:tblPr/>
              <a:tblGrid>
                <a:gridCol w="1277358"/>
                <a:gridCol w="2607942"/>
                <a:gridCol w="2235379"/>
              </a:tblGrid>
              <a:tr h="1158726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>
                        <a:effectLst/>
                        <a:latin typeface="Calibri"/>
                      </a:endParaRPr>
                    </a:p>
                  </a:txBody>
                  <a:tcPr marL="8782" marR="8782" marT="87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İLLER</a:t>
                      </a:r>
                    </a:p>
                  </a:txBody>
                  <a:tcPr marL="8782" marR="8782" marT="8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ÖĞRENCİ KULLANIM ORTALAMASI (Dakika)</a:t>
                      </a:r>
                    </a:p>
                  </a:txBody>
                  <a:tcPr marL="8782" marR="8782" marT="8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İZMİR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18,48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YALOVA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18,45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ESKİŞEHİR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18,44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KIRKLARELİ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18,41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HATAY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18,33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ANKARA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18,31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TEKİRDAĞ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17,87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BURSA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17,74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EDİRNE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17,73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ÇANAKKALE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17,56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BİLECİK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17,42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KARABÜK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17,42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İSTANBUL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17,18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KOCAELİ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17,14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Calibri"/>
                        </a:rPr>
                        <a:t>ANTALYA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Calibri"/>
                        </a:rPr>
                        <a:t>17,08</a:t>
                      </a:r>
                    </a:p>
                  </a:txBody>
                  <a:tcPr marL="8782" marR="8782" marT="87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İllere Göre eba.meb.gov.tr </a:t>
            </a:r>
            <a:r>
              <a:rPr lang="tr-TR" dirty="0" smtClean="0"/>
              <a:t>Öğrenci </a:t>
            </a:r>
            <a:r>
              <a:rPr lang="tr-TR" dirty="0"/>
              <a:t>Kullanım Ortalamaları</a:t>
            </a:r>
          </a:p>
        </p:txBody>
      </p:sp>
    </p:spTree>
    <p:extLst>
      <p:ext uri="{BB962C8B-B14F-4D97-AF65-F5344CB8AC3E}">
        <p14:creationId xmlns:p14="http://schemas.microsoft.com/office/powerpoint/2010/main" val="22073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58062"/>
              </p:ext>
            </p:extLst>
          </p:nvPr>
        </p:nvGraphicFramePr>
        <p:xfrm>
          <a:off x="1907704" y="1412778"/>
          <a:ext cx="5760640" cy="5112566"/>
        </p:xfrm>
        <a:graphic>
          <a:graphicData uri="http://schemas.openxmlformats.org/drawingml/2006/table">
            <a:tbl>
              <a:tblPr/>
              <a:tblGrid>
                <a:gridCol w="909575"/>
                <a:gridCol w="2317250"/>
                <a:gridCol w="2533815"/>
              </a:tblGrid>
              <a:tr h="99940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İlçelere Göre </a:t>
                      </a:r>
                      <a:r>
                        <a:rPr lang="tr-TR" sz="2000" b="1" i="0" u="none" strike="noStrike" dirty="0" smtClean="0">
                          <a:effectLst/>
                          <a:latin typeface="Calibri"/>
                        </a:rPr>
                        <a:t>eba.meb.gov.tr </a:t>
                      </a:r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Öğretmen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 kullanım süreleri (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dk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) (20.11.2017)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407"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ECEABAT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BOZCAADA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YENİCE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26,13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LAPSEKİ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24,11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BİGA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24,01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EZİNE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22,96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GÖKÇEADA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AYVACIK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ÇAN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GELİBOLU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19,60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MERKEZ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18,69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12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BAYRAMİÇ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16,91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8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717032"/>
            <a:ext cx="8352928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tr-TR" sz="3200" dirty="0">
              <a:latin typeface="Calibri" panose="020F0502020204030204" pitchFamily="34" charset="0"/>
            </a:endParaRPr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10243"/>
              </p:ext>
            </p:extLst>
          </p:nvPr>
        </p:nvGraphicFramePr>
        <p:xfrm>
          <a:off x="1619672" y="1412775"/>
          <a:ext cx="6048671" cy="5040556"/>
        </p:xfrm>
        <a:graphic>
          <a:graphicData uri="http://schemas.openxmlformats.org/drawingml/2006/table">
            <a:tbl>
              <a:tblPr/>
              <a:tblGrid>
                <a:gridCol w="955053"/>
                <a:gridCol w="2433112"/>
                <a:gridCol w="2660506"/>
              </a:tblGrid>
              <a:tr h="9557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İlçelere Göre </a:t>
                      </a:r>
                      <a:r>
                        <a:rPr lang="tr-TR" sz="2000" b="1" i="0" u="none" strike="noStrike" dirty="0" smtClean="0">
                          <a:effectLst/>
                          <a:latin typeface="Calibri"/>
                        </a:rPr>
                        <a:t>eba.meb.gov.tr </a:t>
                      </a:r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Öğrenci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 kullanım süreleri (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dk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) (20.11.2017)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5364"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MERKEZ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20,04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ÇAN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18,94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GELİBOLU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17,83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BİGA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16,82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AYVACIK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15,19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GÖKÇEADA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14,90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YENİCE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14,86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BAYRAMİÇ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14,17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EZİNE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13,85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ECEABAT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13,51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BOZCAADA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13,31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LAPSEKİ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8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17754"/>
              </p:ext>
            </p:extLst>
          </p:nvPr>
        </p:nvGraphicFramePr>
        <p:xfrm>
          <a:off x="827586" y="908714"/>
          <a:ext cx="7848870" cy="5218726"/>
        </p:xfrm>
        <a:graphic>
          <a:graphicData uri="http://schemas.openxmlformats.org/drawingml/2006/table">
            <a:tbl>
              <a:tblPr/>
              <a:tblGrid>
                <a:gridCol w="940688"/>
                <a:gridCol w="5967494"/>
                <a:gridCol w="940688"/>
              </a:tblGrid>
              <a:tr h="8136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Merkez Okulları "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eba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" </a:t>
                      </a:r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Öğretmen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 Ortalama Kullanım Süreleri (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dk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) (20.11.2017)</a:t>
                      </a:r>
                    </a:p>
                  </a:txBody>
                  <a:tcPr marL="9106" marR="9106" marT="9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5824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/>
                      </a:endParaRPr>
                    </a:p>
                  </a:txBody>
                  <a:tcPr marL="9106" marR="9106" marT="910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/>
                      </a:endParaRPr>
                    </a:p>
                  </a:txBody>
                  <a:tcPr marL="9106" marR="9106" marT="910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/>
                      </a:endParaRPr>
                    </a:p>
                  </a:txBody>
                  <a:tcPr marL="9106" marR="9106" marT="910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Zübeyde Hanım Anaokulu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67,41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err="1">
                          <a:effectLst/>
                          <a:latin typeface="Calibri"/>
                        </a:rPr>
                        <a:t>Akçapınar</a:t>
                      </a:r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47,59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Nedime Hanım Mesleki ve Teknik Anadolu Lisesi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30,54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Atatürk İlkokulu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26,39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Kepez Mehmet Akif Ersoy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25,72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768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Çanakkale Türkiye Odalar ve Borsalar Birliği Sosyal Bilimler Lisesi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25,49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Ömer Mart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25,33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Merkez Işıklar Muharrem Yılmaz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24,69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Cumhuriyet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24,31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Anafartalar İlkokulu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24,02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Gazi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23,18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Şinasi ve Figen Bayraktar Ortaokulu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22,99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Çanakkale İMKB Mesleki ve Teknik Anadolu Lisesi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22,60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err="1">
                          <a:effectLst/>
                          <a:latin typeface="Calibri"/>
                        </a:rPr>
                        <a:t>Arıburun</a:t>
                      </a:r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 İlkokulu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21,58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Merkez Mehmet Akif Ersoy Mesleki ve Teknik Anadolu Lisesi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20,43</a:t>
                      </a:r>
                    </a:p>
                  </a:txBody>
                  <a:tcPr marL="9106" marR="9106" marT="9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501171"/>
              </p:ext>
            </p:extLst>
          </p:nvPr>
        </p:nvGraphicFramePr>
        <p:xfrm>
          <a:off x="1187624" y="836701"/>
          <a:ext cx="6984776" cy="5544626"/>
        </p:xfrm>
        <a:graphic>
          <a:graphicData uri="http://schemas.openxmlformats.org/drawingml/2006/table">
            <a:tbl>
              <a:tblPr/>
              <a:tblGrid>
                <a:gridCol w="589885"/>
                <a:gridCol w="5536877"/>
                <a:gridCol w="858014"/>
              </a:tblGrid>
              <a:tr h="9599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Merkez Okulları "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eba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" </a:t>
                      </a:r>
                      <a:r>
                        <a:rPr lang="tr-T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Öğrenci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 Ortalama Kullanım Süreleri (</a:t>
                      </a:r>
                      <a:r>
                        <a:rPr lang="tr-TR" sz="2000" b="1" i="0" u="none" strike="noStrike" dirty="0" err="1">
                          <a:effectLst/>
                          <a:latin typeface="Calibri"/>
                        </a:rPr>
                        <a:t>dk</a:t>
                      </a:r>
                      <a:r>
                        <a:rPr lang="tr-TR" sz="2000" b="1" i="0" u="none" strike="noStrike" dirty="0">
                          <a:effectLst/>
                          <a:latin typeface="Calibri"/>
                        </a:rPr>
                        <a:t>) (20.11.2017)</a:t>
                      </a:r>
                    </a:p>
                  </a:txBody>
                  <a:tcPr marL="8918" marR="8918" marT="8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654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Calibri"/>
                      </a:endParaRPr>
                    </a:p>
                  </a:txBody>
                  <a:tcPr marL="8918" marR="8918" marT="89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Calibri"/>
                      </a:endParaRPr>
                    </a:p>
                  </a:txBody>
                  <a:tcPr marL="8918" marR="8918" marT="89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Calibri"/>
                      </a:endParaRPr>
                    </a:p>
                  </a:txBody>
                  <a:tcPr marL="8918" marR="8918" marT="89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Şehit Cemal Demir Anadolu İmam Hatip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38,67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Ali Haydar Önder Anadolu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26,54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Çanakkale İMKB Mesleki ve Teknik Anadolu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23,95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Vahit Tuna Anadolu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22,71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err="1">
                          <a:effectLst/>
                          <a:latin typeface="Calibri"/>
                        </a:rPr>
                        <a:t>Cevatpaşa</a:t>
                      </a:r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22,70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Cumhuriyet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22,67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Gazi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22,39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Ömer Mart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22,07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TOKİ Anadolu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20,87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Şinasi ve Figen Bayraktar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20,83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Şehit Ömer Halisdemir İmam Hatip Ortaokulu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20,50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Anafartalar İlkokulu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20,08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Çanakkale Türkiye Odalar ve Borsalar Birliği Sosyal Bilimler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19,54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Kumkale 100. Yıl İlkokulu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19,50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effectLst/>
                          <a:latin typeface="Calibri"/>
                        </a:rPr>
                        <a:t>Çanakkale Fen Lisesi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effectLst/>
                          <a:latin typeface="Calibri"/>
                        </a:rPr>
                        <a:t>19,03</a:t>
                      </a:r>
                    </a:p>
                  </a:txBody>
                  <a:tcPr marL="8918" marR="8918" marT="8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08520" y="338328"/>
            <a:ext cx="8795320" cy="1252728"/>
          </a:xfrm>
        </p:spPr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tr-TR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TÜBİTAK 4006 BİLİM FUARLARI</a:t>
            </a:r>
            <a:endParaRPr lang="tr-TR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12584"/>
              </p:ext>
            </p:extLst>
          </p:nvPr>
        </p:nvGraphicFramePr>
        <p:xfrm>
          <a:off x="1547665" y="1484789"/>
          <a:ext cx="5688630" cy="5089559"/>
        </p:xfrm>
        <a:graphic>
          <a:graphicData uri="http://schemas.openxmlformats.org/drawingml/2006/table">
            <a:tbl>
              <a:tblPr/>
              <a:tblGrid>
                <a:gridCol w="643001"/>
                <a:gridCol w="1317625"/>
                <a:gridCol w="1307084"/>
                <a:gridCol w="1127889"/>
                <a:gridCol w="1293031"/>
              </a:tblGrid>
              <a:tr h="942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İLİMİZ GENELİNDE TÜBİTAK 4006 BİLİM FUARLARINA ÖN BAŞVURU SAYISI (20.11.2017 itibariyle)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89">
                <a:tc>
                  <a:txBody>
                    <a:bodyPr/>
                    <a:lstStyle/>
                    <a:p>
                      <a:pPr algn="ctr" fontAlgn="b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İLÇE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ORTAOKUL SAYISI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LİSE SAYISI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 SAYI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MERKEZ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AYVACIK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BAYRAMİÇ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BİGA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BOZCAADA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ÇAN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ECEABAT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EZİNE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GELİBOLU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GÖKÇEADA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LAPSEKİ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99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YENİCE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40">
                <a:tc>
                  <a:txBody>
                    <a:bodyPr/>
                    <a:lstStyle/>
                    <a:p>
                      <a:pPr algn="ct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05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331640" y="4071937"/>
            <a:ext cx="6480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ARZ EDERİM.</a:t>
            </a:r>
            <a:endParaRPr lang="tr-TR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3024336" cy="273630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425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433206"/>
              </p:ext>
            </p:extLst>
          </p:nvPr>
        </p:nvGraphicFramePr>
        <p:xfrm>
          <a:off x="899592" y="1052738"/>
          <a:ext cx="7200800" cy="5616627"/>
        </p:xfrm>
        <a:graphic>
          <a:graphicData uri="http://schemas.openxmlformats.org/drawingml/2006/table">
            <a:tbl>
              <a:tblPr/>
              <a:tblGrid>
                <a:gridCol w="494681"/>
                <a:gridCol w="4583776"/>
                <a:gridCol w="1037236"/>
                <a:gridCol w="1085107"/>
              </a:tblGrid>
              <a:tr h="50135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İLİMİZ GENELİNDE TÜBİTAK 4006 BİLİM FUARLARINA ÖN BAŞVURU SAYISI (20.11.2017 itibariyle)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17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Sayı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Adı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İlçe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Hizmet alanı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CUMHURİYET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İBN-İ SİNA MESLEKİ VE TEKNİK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TURGUT REİS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ŞİNASİ VE FİGEN BAYRAKTAR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HASAN ALİ YÜCEL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KEPEZ MEHMET AKİF ERSOY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7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ÖMER MART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8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CEVATPAŞA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9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BİLİM VE SANAT MERKEZİ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10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GAZİ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AVUKAT İBRAHİM MUTLU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FEN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13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 ÇANAKKALE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ALİ HAYDAR ÖNDER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15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VAHİT TUNA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16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NEDİME HANIM MESLEKİ VE TEKNİK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17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ANADOLU İMAM HATİP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18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İMKB MESLEKİ VE TEKNİK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19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AKÇAPINAR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20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ÇANAKKALE MESLEKİ VE TEKNİK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TOKİ ANADOLU LİSESİ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3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22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HÜSEYİN AKİF TERZİOĞLU ORTAOKULU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MERKEZ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tr-TR" dirty="0" smtClean="0"/>
              <a:t>4006 Bilim Fuarları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0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8362"/>
              </p:ext>
            </p:extLst>
          </p:nvPr>
        </p:nvGraphicFramePr>
        <p:xfrm>
          <a:off x="971600" y="548677"/>
          <a:ext cx="7416823" cy="5976675"/>
        </p:xfrm>
        <a:graphic>
          <a:graphicData uri="http://schemas.openxmlformats.org/drawingml/2006/table">
            <a:tbl>
              <a:tblPr/>
              <a:tblGrid>
                <a:gridCol w="509521"/>
                <a:gridCol w="4721291"/>
                <a:gridCol w="1068349"/>
                <a:gridCol w="1117662"/>
              </a:tblGrid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ATATÜRK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AYVACIK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24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ÇIRPILAR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25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TÜRKMENLİ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26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EVCİLER</a:t>
                      </a:r>
                      <a:r>
                        <a:rPr lang="tr-TR" sz="12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 ŞEHİT OSMAN ÖZKAN ORTAOKULU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27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CUMHURİYET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28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MENDERES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690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29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 MUSTAFA-GÜLŞEN ÇINAROĞLU ANADOLU LİSESİ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30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 ATATÜRK ANADOLU LİSESİ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31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 ANADOLU İMAM HATİP LİSESİ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32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 GAZİ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BAYRAMİÇ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33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 İMAM HATİP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34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İDRİSKORU İBRAHİM AYDIN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35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YENİÇİFTLİK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36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GÜMÜŞÇAY ATATÜRK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37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 ANADOLU İMAM HATİP LİSESİ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38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GÜVEMALAN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39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 ÇİÇEKLİ DEDE ÖZEL İDARE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40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YOLİNDİ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41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 ATATÜRK FEN LİSESİ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42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ÇAVUŞKÖY ÖZEL EĞİTİM İŞ UYGULAMA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43</a:t>
                      </a:r>
                      <a:endParaRPr lang="tr-TR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KARABİGA MUSTAFA KEMAL ORTAOKULU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BİGA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8628" marR="8628" marT="8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474880"/>
              </p:ext>
            </p:extLst>
          </p:nvPr>
        </p:nvGraphicFramePr>
        <p:xfrm>
          <a:off x="1403648" y="1412778"/>
          <a:ext cx="6336703" cy="4680516"/>
        </p:xfrm>
        <a:graphic>
          <a:graphicData uri="http://schemas.openxmlformats.org/drawingml/2006/table">
            <a:tbl>
              <a:tblPr/>
              <a:tblGrid>
                <a:gridCol w="435319"/>
                <a:gridCol w="4033724"/>
                <a:gridCol w="912766"/>
                <a:gridCol w="954894"/>
              </a:tblGrid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44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ETİLİ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45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ÖZER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46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 MESLEKİ VE TEKNİK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47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ŞEHİT BİNBAŞI ERCAN KURT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48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 ANADOLU İMAM HATİP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49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OSMAN CANERİ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50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ŞEHİT ENGİN EKER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ÇAN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51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OPET TARİHE SAYGI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ECEABAT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52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MEHMET AKİF ERSOY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ECEABAT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53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GEYİKLİ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EZİNE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54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CEVATPAŞA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EZİNE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900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55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YAHYAÇAVUŞ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EZİNE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4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168583"/>
              </p:ext>
            </p:extLst>
          </p:nvPr>
        </p:nvGraphicFramePr>
        <p:xfrm>
          <a:off x="1187624" y="1124744"/>
          <a:ext cx="6912767" cy="5256592"/>
        </p:xfrm>
        <a:graphic>
          <a:graphicData uri="http://schemas.openxmlformats.org/drawingml/2006/table">
            <a:tbl>
              <a:tblPr/>
              <a:tblGrid>
                <a:gridCol w="474893"/>
                <a:gridCol w="4400426"/>
                <a:gridCol w="995745"/>
                <a:gridCol w="1041703"/>
              </a:tblGrid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56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 ANADOLU İMAM HATİP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57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BOLAYIR ŞEHİT NURİYE AK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58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HAKİMİYETİ MİLLİYE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59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NAMIK KEMAL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60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100. YIL BARIŞ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61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ARMATÖR YAKUP AKSOY MESLEKİ VE TEKNİK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62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 İMAM HATİP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63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64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ATATÜRK MESLEKİ VE TEKNİK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GELİBOLU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65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kern="1200" dirty="0">
                          <a:solidFill>
                            <a:srgbClr val="333333"/>
                          </a:solidFill>
                          <a:effectLst/>
                          <a:latin typeface="Trebuchet MS"/>
                          <a:ea typeface="+mn-ea"/>
                          <a:cs typeface="+mn-cs"/>
                        </a:rPr>
                        <a:t>GÖKÇEADA İMAM HATİP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GÖKÇEADA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66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GÖKÇEADA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GÖKÇEADA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67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PLEVNE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LAPSEKİ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68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ŞEHİT HÜSEYİN ÇETİN İMAM HATİP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LAPSEKİ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69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AKÇAKOYUN YATILI BÖLGE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YENİCE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70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KALKIM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YENİCE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71</a:t>
                      </a:r>
                      <a:endParaRPr lang="tr-TR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HAMDİBEY ÇOK PROGRAMLI ANADOLU LİSESİ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YENİCE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7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414947"/>
              </p:ext>
            </p:extLst>
          </p:nvPr>
        </p:nvGraphicFramePr>
        <p:xfrm>
          <a:off x="1403648" y="764704"/>
          <a:ext cx="6624736" cy="5616622"/>
        </p:xfrm>
        <a:graphic>
          <a:graphicData uri="http://schemas.openxmlformats.org/drawingml/2006/table">
            <a:tbl>
              <a:tblPr/>
              <a:tblGrid>
                <a:gridCol w="1282207"/>
                <a:gridCol w="1536437"/>
                <a:gridCol w="1960156"/>
                <a:gridCol w="1845936"/>
              </a:tblGrid>
              <a:tr h="91010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4006 BİLİM FUARLARI 2013-2017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304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89" marR="7989" marT="79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89" marR="7989" marT="79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89" marR="7989" marT="79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89" marR="7989" marT="79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8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Yıllar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Başvuran Okul Sayısı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Kabul Edilen Okul Sayısı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Fuar Düzenleyen Okul Sayısı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559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4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2014-2015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81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2015-2016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4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2016-2017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547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2017-2018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32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71</a:t>
                      </a:r>
                      <a:r>
                        <a:rPr lang="tr-TR" sz="3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tr-TR" sz="32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tr-TR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tr-T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20.11.2017 itibariyle)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989" marR="7989" marT="79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9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 smtClean="0"/>
              <a:t>4006 Bilim Fuarları başvurusu için son gün: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70C0"/>
                </a:solidFill>
              </a:rPr>
              <a:t>1 Aralık 2017 Cuma Saat: 17.00</a:t>
            </a:r>
          </a:p>
          <a:p>
            <a:pPr marL="0" indent="0" algn="ctr">
              <a:buNone/>
            </a:pPr>
            <a:endParaRPr lang="tr-TR" sz="4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SON 10 GÜN! </a:t>
            </a:r>
            <a:endParaRPr lang="tr-TR" sz="5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0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2492896"/>
            <a:ext cx="8856984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49. Lise Öğrencileri Araştırma Projeleri Yarışması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18 Aralık 2017 – 12 Ocak 2018 tarihleri arası</a:t>
            </a:r>
          </a:p>
          <a:p>
            <a:pPr marL="0" indent="0" algn="ctr">
              <a:buNone/>
            </a:pPr>
            <a:endParaRPr lang="tr-TR" sz="2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tr-TR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12. Ortaokul Öğrencileri Araştırma Projeleri Yarışması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4 Ocak – 2 Şubat 2018 tarihleri arası</a:t>
            </a:r>
          </a:p>
          <a:p>
            <a:pPr marL="0" indent="0" algn="ctr">
              <a:buNone/>
            </a:pPr>
            <a:endParaRPr lang="tr-TR" sz="2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Projeleri Yarışmaları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2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1014</TotalTime>
  <Words>1298</Words>
  <Application>Microsoft Office PowerPoint</Application>
  <PresentationFormat>Ekran Gösterisi (4:3)</PresentationFormat>
  <Paragraphs>723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Dalga Biçimi</vt:lpstr>
      <vt:lpstr>PowerPoint Sunusu</vt:lpstr>
      <vt:lpstr>TÜBİTAK 4006 BİLİM FUARLARI</vt:lpstr>
      <vt:lpstr>4006 Bilim Fuarları</vt:lpstr>
      <vt:lpstr>PowerPoint Sunusu</vt:lpstr>
      <vt:lpstr>PowerPoint Sunusu</vt:lpstr>
      <vt:lpstr>PowerPoint Sunusu</vt:lpstr>
      <vt:lpstr>PowerPoint Sunusu</vt:lpstr>
      <vt:lpstr>PowerPoint Sunusu</vt:lpstr>
      <vt:lpstr>Araştırma Projeleri Yarışmaları</vt:lpstr>
      <vt:lpstr>PowerPoint Sunusu</vt:lpstr>
      <vt:lpstr>PowerPoint Sunusu</vt:lpstr>
      <vt:lpstr>Okul web Siteleri  İstatistikleri</vt:lpstr>
      <vt:lpstr>PowerPoint Sunusu</vt:lpstr>
      <vt:lpstr>İllere Göre eba.meb.gov.tr Öğretmen Kullanım Ortalamaları</vt:lpstr>
      <vt:lpstr>İllere Göre eba.meb.gov.tr Öğrenci Kullanım Ortalamaları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SuheylaYURDUSEV</dc:creator>
  <cp:lastModifiedBy>ASUSP55VA55</cp:lastModifiedBy>
  <cp:revision>88</cp:revision>
  <dcterms:created xsi:type="dcterms:W3CDTF">2017-11-06T06:09:13Z</dcterms:created>
  <dcterms:modified xsi:type="dcterms:W3CDTF">2017-11-20T19:01:21Z</dcterms:modified>
</cp:coreProperties>
</file>