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2"/>
  </p:notesMasterIdLst>
  <p:sldIdLst>
    <p:sldId id="282" r:id="rId2"/>
    <p:sldId id="257" r:id="rId3"/>
    <p:sldId id="272" r:id="rId4"/>
    <p:sldId id="273" r:id="rId5"/>
    <p:sldId id="284" r:id="rId6"/>
    <p:sldId id="285" r:id="rId7"/>
    <p:sldId id="287" r:id="rId8"/>
    <p:sldId id="288" r:id="rId9"/>
    <p:sldId id="258" r:id="rId10"/>
    <p:sldId id="278" r:id="rId11"/>
    <p:sldId id="283" r:id="rId12"/>
    <p:sldId id="274" r:id="rId13"/>
    <p:sldId id="275" r:id="rId14"/>
    <p:sldId id="265" r:id="rId15"/>
    <p:sldId id="266" r:id="rId16"/>
    <p:sldId id="277" r:id="rId17"/>
    <p:sldId id="286" r:id="rId18"/>
    <p:sldId id="268" r:id="rId19"/>
    <p:sldId id="267" r:id="rId20"/>
    <p:sldId id="281" r:id="rId21"/>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1E637C7-2EEF-42C0-9FCC-1DE2FC669F7D}" type="datetimeFigureOut">
              <a:rPr lang="tr-TR" smtClean="0"/>
              <a:t>20.11.2017</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3AA56C13-9B80-42DA-924C-BE0A9092A9B1}" type="slidenum">
              <a:rPr lang="tr-TR" smtClean="0"/>
              <a:t>‹#›</a:t>
            </a:fld>
            <a:endParaRPr lang="tr-TR"/>
          </a:p>
        </p:txBody>
      </p:sp>
    </p:spTree>
    <p:extLst>
      <p:ext uri="{BB962C8B-B14F-4D97-AF65-F5344CB8AC3E}">
        <p14:creationId xmlns:p14="http://schemas.microsoft.com/office/powerpoint/2010/main" val="1537535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0680342-F3EE-48DA-AEE4-AE250B4D3627}" type="datetime1">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02A798A2-0F0B-418A-AEE8-1A39A10C496B}" type="datetime1">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59FA88A-5C8D-44F5-8098-3A4E04898CEA}" type="datetime1">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CD004D7-62B6-4377-BFAC-CF2E00F4FB82}" type="datetime1">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656EEA7-4A88-4EF7-8E6F-96751685ABFB}" type="datetime1">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EA794F3E-8D94-4850-9129-9AF9E173F3BE}" type="datetime1">
              <a:rPr lang="tr-TR" smtClean="0"/>
              <a:t>20.11.2017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6BDEDF2-FDCB-46AF-8412-0D9049CE8ADD}" type="datetime1">
              <a:rPr lang="tr-TR" smtClean="0"/>
              <a:t>20.11.2017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9A14105D-4265-419A-8BB5-2D6FC69FE5FF}" type="datetime1">
              <a:rPr lang="tr-TR" smtClean="0"/>
              <a:t>20.11.2017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B8F4C6E-99BC-4CE8-903F-8116F618C2AF}" type="datetime1">
              <a:rPr lang="tr-TR" smtClean="0"/>
              <a:t>20.11.2017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7E805B-C720-497B-AFB8-9F8439770463}" type="datetime1">
              <a:rPr lang="tr-TR" smtClean="0"/>
              <a:t>20.11.2017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6CEDB09-3A23-4EEE-977F-4C2C86056C00}" type="datetime1">
              <a:rPr lang="tr-TR" smtClean="0"/>
              <a:t>20.11.2017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261DEF5-ED87-4B92-B1BF-328DE2C20CA1}" type="datetime1">
              <a:rPr lang="tr-TR" smtClean="0"/>
              <a:t>20.11.2017</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Ref idx="1001">
        <a:schemeClr val="bg2"/>
      </p:bgRef>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2576"/>
            <a:ext cx="5652095" cy="6856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5916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51920" y="1484784"/>
            <a:ext cx="5112568" cy="5040560"/>
          </a:xfrm>
        </p:spPr>
        <p:txBody>
          <a:bodyPr>
            <a:noAutofit/>
          </a:bodyPr>
          <a:lstStyle/>
          <a:p>
            <a:pPr marL="0" indent="0" algn="just">
              <a:buNone/>
            </a:pPr>
            <a:r>
              <a:rPr lang="tr-TR" sz="3200" dirty="0">
                <a:latin typeface="Calibri" panose="020F0502020204030204" pitchFamily="34" charset="0"/>
              </a:rPr>
              <a:t>	</a:t>
            </a:r>
            <a:r>
              <a:rPr lang="tr-TR" sz="2800" dirty="0">
                <a:solidFill>
                  <a:schemeClr val="tx1"/>
                </a:solidFill>
                <a:latin typeface="Calibri" panose="020F0502020204030204" pitchFamily="34" charset="0"/>
              </a:rPr>
              <a:t>Savaş sırasında Türk birliğinin bulunduğu yerlerden biri olan </a:t>
            </a:r>
            <a:r>
              <a:rPr lang="tr-TR" sz="2800" dirty="0" err="1" smtClean="0">
                <a:solidFill>
                  <a:schemeClr val="tx1"/>
                </a:solidFill>
                <a:latin typeface="Calibri" panose="020F0502020204030204" pitchFamily="34" charset="0"/>
              </a:rPr>
              <a:t>Suwon</a:t>
            </a:r>
            <a:r>
              <a:rPr lang="tr-TR" sz="2800" dirty="0" smtClean="0">
                <a:solidFill>
                  <a:schemeClr val="tx1"/>
                </a:solidFill>
                <a:latin typeface="Calibri" panose="020F0502020204030204" pitchFamily="34" charset="0"/>
              </a:rPr>
              <a:t>‘ da </a:t>
            </a:r>
            <a:r>
              <a:rPr lang="tr-TR" sz="2800" dirty="0">
                <a:solidFill>
                  <a:schemeClr val="tx1"/>
                </a:solidFill>
                <a:latin typeface="Calibri" panose="020F0502020204030204" pitchFamily="34" charset="0"/>
              </a:rPr>
              <a:t>askerler yetim kalan çocuklara bakmak için bir okul </a:t>
            </a:r>
            <a:r>
              <a:rPr lang="tr-TR" sz="2800" dirty="0" smtClean="0">
                <a:solidFill>
                  <a:schemeClr val="tx1"/>
                </a:solidFill>
                <a:latin typeface="Calibri" panose="020F0502020204030204" pitchFamily="34" charset="0"/>
              </a:rPr>
              <a:t>açmıştır. </a:t>
            </a:r>
            <a:r>
              <a:rPr lang="tr-TR" sz="2800" dirty="0">
                <a:solidFill>
                  <a:schemeClr val="tx1"/>
                </a:solidFill>
                <a:latin typeface="Calibri" panose="020F0502020204030204" pitchFamily="34" charset="0"/>
              </a:rPr>
              <a:t>Adı ‘Ankara Okulu' olan yetimhane tarzındaki okulda eğitim gören Koreli çocuklara Türkçe, Korece ve İngilizce dersleri </a:t>
            </a:r>
            <a:r>
              <a:rPr lang="tr-TR" sz="2800" dirty="0" smtClean="0">
                <a:solidFill>
                  <a:schemeClr val="tx1"/>
                </a:solidFill>
                <a:latin typeface="Calibri" panose="020F0502020204030204" pitchFamily="34" charset="0"/>
              </a:rPr>
              <a:t>verilmiştir. </a:t>
            </a:r>
            <a:r>
              <a:rPr lang="tr-TR" sz="2800" dirty="0">
                <a:solidFill>
                  <a:schemeClr val="tx1"/>
                </a:solidFill>
                <a:latin typeface="Calibri" panose="020F0502020204030204" pitchFamily="34" charset="0"/>
              </a:rPr>
              <a:t>70'li yıllara kadar açık olan okuldan 640'tan fazla öğrenci mezun </a:t>
            </a:r>
            <a:r>
              <a:rPr lang="tr-TR" sz="2800" dirty="0" smtClean="0">
                <a:solidFill>
                  <a:schemeClr val="tx1"/>
                </a:solidFill>
                <a:latin typeface="Calibri" panose="020F0502020204030204" pitchFamily="34" charset="0"/>
              </a:rPr>
              <a:t>olmuştur. </a:t>
            </a:r>
            <a:endParaRPr lang="tr-TR" sz="2800" dirty="0">
              <a:solidFill>
                <a:schemeClr val="tx1"/>
              </a:solidFill>
              <a:latin typeface="Calibri" panose="020F0502020204030204" pitchFamily="34" charset="0"/>
            </a:endParaRPr>
          </a:p>
        </p:txBody>
      </p:sp>
      <p:sp>
        <p:nvSpPr>
          <p:cNvPr id="2" name="Başlık 1"/>
          <p:cNvSpPr>
            <a:spLocks noGrp="1"/>
          </p:cNvSpPr>
          <p:nvPr>
            <p:ph type="title"/>
          </p:nvPr>
        </p:nvSpPr>
        <p:spPr/>
        <p:txBody>
          <a:bodyPr/>
          <a:lstStyle/>
          <a:p>
            <a:pPr algn="ctr"/>
            <a:r>
              <a:rPr lang="tr-TR" b="1" dirty="0"/>
              <a:t> </a:t>
            </a:r>
            <a:r>
              <a:rPr lang="tr-TR" b="1" dirty="0">
                <a:solidFill>
                  <a:srgbClr val="000000"/>
                </a:solidFill>
                <a:latin typeface="Times New Roman"/>
                <a:ea typeface="Times New Roman"/>
                <a:cs typeface="Times New Roman"/>
              </a:rPr>
              <a:t> </a:t>
            </a:r>
            <a:r>
              <a:rPr lang="tr-TR" b="1" dirty="0">
                <a:solidFill>
                  <a:schemeClr val="bg1"/>
                </a:solidFill>
                <a:latin typeface="Times New Roman"/>
                <a:ea typeface="Times New Roman"/>
                <a:cs typeface="Times New Roman"/>
              </a:rPr>
              <a:t>PROJENİN ÖZETİ</a:t>
            </a:r>
            <a:endParaRPr lang="tr-TR"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2348880"/>
            <a:ext cx="3600401"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48680"/>
            <a:ext cx="871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35426343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4005064"/>
            <a:ext cx="8280920" cy="2664296"/>
          </a:xfrm>
        </p:spPr>
        <p:txBody>
          <a:bodyPr>
            <a:normAutofit/>
          </a:bodyPr>
          <a:lstStyle/>
          <a:p>
            <a:pPr marL="0" indent="0" algn="just">
              <a:buNone/>
            </a:pPr>
            <a:r>
              <a:rPr lang="tr-TR" dirty="0" smtClean="0"/>
              <a:t>	</a:t>
            </a:r>
            <a:r>
              <a:rPr lang="tr-TR" sz="3200" dirty="0">
                <a:solidFill>
                  <a:schemeClr val="tx1"/>
                </a:solidFill>
                <a:latin typeface="Calibri" panose="020F0502020204030204" pitchFamily="34" charset="0"/>
              </a:rPr>
              <a:t>Birkaç yıl önce, Türk askerlerinin yetim çocuklar için açtığı okulun bulunduğu bölgedeki bir parka ‘Ankara </a:t>
            </a:r>
            <a:r>
              <a:rPr lang="tr-TR" sz="3200" smtClean="0">
                <a:solidFill>
                  <a:schemeClr val="tx1"/>
                </a:solidFill>
                <a:latin typeface="Calibri" panose="020F0502020204030204" pitchFamily="34" charset="0"/>
              </a:rPr>
              <a:t>Okulu Parkı' </a:t>
            </a:r>
            <a:r>
              <a:rPr lang="tr-TR" sz="3200" dirty="0">
                <a:solidFill>
                  <a:schemeClr val="tx1"/>
                </a:solidFill>
                <a:latin typeface="Calibri" panose="020F0502020204030204" pitchFamily="34" charset="0"/>
              </a:rPr>
              <a:t>ismi verilmiştir. Ayrıca parkın bulunduğu caddeye de ‘Ankara Yolu' ismi verilmiştir.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48052"/>
            <a:ext cx="51816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71453"/>
            <a:ext cx="82296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5" y="537250"/>
            <a:ext cx="871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ayt Numarası Yer Tutucusu 2"/>
          <p:cNvSpPr>
            <a:spLocks noGrp="1"/>
          </p:cNvSpPr>
          <p:nvPr>
            <p:ph type="sldNum" sz="quarter" idx="12"/>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17910050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916832"/>
            <a:ext cx="8352928" cy="4752528"/>
          </a:xfrm>
        </p:spPr>
        <p:txBody>
          <a:bodyPr>
            <a:noAutofit/>
          </a:bodyPr>
          <a:lstStyle/>
          <a:p>
            <a:pPr marL="0" indent="0" algn="just">
              <a:buNone/>
            </a:pPr>
            <a:r>
              <a:rPr lang="tr-TR" sz="2800" dirty="0" smtClean="0">
                <a:latin typeface="Calibri" panose="020F0502020204030204" pitchFamily="34" charset="0"/>
              </a:rPr>
              <a:t>	</a:t>
            </a:r>
            <a:r>
              <a:rPr lang="tr-TR" sz="2800" dirty="0">
                <a:solidFill>
                  <a:schemeClr val="tx1"/>
                </a:solidFill>
                <a:latin typeface="Calibri" panose="020F0502020204030204" pitchFamily="34" charset="0"/>
              </a:rPr>
              <a:t>Bütün bunlardan yola çıkarak </a:t>
            </a:r>
            <a:r>
              <a:rPr lang="tr-TR" sz="2800" dirty="0" smtClean="0">
                <a:solidFill>
                  <a:schemeClr val="tx1"/>
                </a:solidFill>
                <a:latin typeface="Calibri" panose="020F0502020204030204" pitchFamily="34" charset="0"/>
              </a:rPr>
              <a:t>Çanakkale’de yaşayan </a:t>
            </a:r>
            <a:r>
              <a:rPr lang="tr-TR" sz="2800" dirty="0">
                <a:solidFill>
                  <a:schemeClr val="tx1"/>
                </a:solidFill>
                <a:latin typeface="Calibri" panose="020F0502020204030204" pitchFamily="34" charset="0"/>
              </a:rPr>
              <a:t>en küçüğü 87 yaşında olan Kore gazilerimiz ile canlı sözlü tarih çalışması </a:t>
            </a:r>
            <a:r>
              <a:rPr lang="tr-TR" sz="2800" dirty="0" smtClean="0">
                <a:solidFill>
                  <a:schemeClr val="tx1"/>
                </a:solidFill>
                <a:latin typeface="Calibri" panose="020F0502020204030204" pitchFamily="34" charset="0"/>
              </a:rPr>
              <a:t>yaparak </a:t>
            </a:r>
            <a:r>
              <a:rPr lang="tr-TR" sz="2800" dirty="0">
                <a:solidFill>
                  <a:schemeClr val="tx1"/>
                </a:solidFill>
                <a:latin typeface="Calibri" panose="020F0502020204030204" pitchFamily="34" charset="0"/>
              </a:rPr>
              <a:t>onların anılarını liseli öğrencilerimizle </a:t>
            </a:r>
            <a:r>
              <a:rPr lang="tr-TR" sz="2800" dirty="0" smtClean="0">
                <a:solidFill>
                  <a:schemeClr val="tx1"/>
                </a:solidFill>
                <a:latin typeface="Calibri" panose="020F0502020204030204" pitchFamily="34" charset="0"/>
              </a:rPr>
              <a:t>paylaşmalarının yerinde olacağı düşünülmüştür.</a:t>
            </a:r>
          </a:p>
          <a:p>
            <a:pPr marL="0" indent="0" algn="just">
              <a:buNone/>
            </a:pPr>
            <a:r>
              <a:rPr lang="tr-TR" sz="2800" dirty="0">
                <a:solidFill>
                  <a:schemeClr val="tx1"/>
                </a:solidFill>
                <a:latin typeface="Calibri" panose="020F0502020204030204" pitchFamily="34" charset="0"/>
              </a:rPr>
              <a:t>	</a:t>
            </a:r>
            <a:r>
              <a:rPr lang="tr-TR" sz="2800" dirty="0" smtClean="0">
                <a:solidFill>
                  <a:schemeClr val="tx1"/>
                </a:solidFill>
                <a:latin typeface="Calibri" panose="020F0502020204030204" pitchFamily="34" charset="0"/>
              </a:rPr>
              <a:t> </a:t>
            </a:r>
            <a:r>
              <a:rPr lang="tr-TR" sz="2800" dirty="0">
                <a:solidFill>
                  <a:schemeClr val="tx1"/>
                </a:solidFill>
                <a:latin typeface="Calibri" panose="020F0502020204030204" pitchFamily="34" charset="0"/>
              </a:rPr>
              <a:t>Öğrencilerimiz derslerinde işledikleri milli kültürümüze kaynak olacak konuları ve kahramanlıkları gazilerin dilinden dinleyerek vatanseverlik ve millet sevgisi değerleri ile ilgili kazanımlar elde edeceklerdir. Ayrıca Kore gazilerimize layık oldukları değeri vermenin önemini kavrayacaklardır. </a:t>
            </a:r>
          </a:p>
        </p:txBody>
      </p:sp>
      <p:sp>
        <p:nvSpPr>
          <p:cNvPr id="2" name="Başlık 1"/>
          <p:cNvSpPr>
            <a:spLocks noGrp="1"/>
          </p:cNvSpPr>
          <p:nvPr>
            <p:ph type="title"/>
          </p:nvPr>
        </p:nvSpPr>
        <p:spPr>
          <a:xfrm>
            <a:off x="467544" y="476672"/>
            <a:ext cx="8229600" cy="864096"/>
          </a:xfrm>
        </p:spPr>
        <p:txBody>
          <a:bodyPr>
            <a:normAutofit/>
          </a:bodyPr>
          <a:lstStyle/>
          <a:p>
            <a:pPr algn="ctr"/>
            <a:r>
              <a:rPr lang="tr-TR" b="1" dirty="0"/>
              <a:t> </a:t>
            </a:r>
            <a:r>
              <a:rPr lang="tr-TR" b="1" dirty="0">
                <a:solidFill>
                  <a:srgbClr val="000000"/>
                </a:solidFill>
                <a:latin typeface="Times New Roman"/>
                <a:ea typeface="Times New Roman"/>
                <a:cs typeface="Times New Roman"/>
              </a:rPr>
              <a:t> </a:t>
            </a:r>
            <a:r>
              <a:rPr lang="tr-TR" b="1" dirty="0">
                <a:solidFill>
                  <a:schemeClr val="bg1"/>
                </a:solidFill>
                <a:latin typeface="Times New Roman"/>
                <a:ea typeface="Times New Roman"/>
                <a:cs typeface="Times New Roman"/>
              </a:rPr>
              <a:t>PROJENİN ÖZETİ</a:t>
            </a:r>
            <a:endParaRPr lang="tr-TR" dirty="0">
              <a:solidFill>
                <a:schemeClr val="bg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71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14719521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348880"/>
            <a:ext cx="8568952" cy="4392488"/>
          </a:xfrm>
        </p:spPr>
        <p:txBody>
          <a:bodyPr>
            <a:normAutofit lnSpcReduction="10000"/>
          </a:bodyPr>
          <a:lstStyle/>
          <a:p>
            <a:pPr marL="0" indent="0" algn="just">
              <a:buNone/>
            </a:pPr>
            <a:r>
              <a:rPr lang="tr-TR" dirty="0" smtClean="0">
                <a:latin typeface="Calibri" panose="020F0502020204030204" pitchFamily="34" charset="0"/>
              </a:rPr>
              <a:t>	</a:t>
            </a:r>
            <a:r>
              <a:rPr lang="tr-TR" sz="2600" dirty="0">
                <a:solidFill>
                  <a:schemeClr val="tx1"/>
                </a:solidFill>
                <a:latin typeface="Calibri" panose="020F0502020204030204" pitchFamily="34" charset="0"/>
              </a:rPr>
              <a:t>Ortaöğretim öğrencilerinin Çağdaş Türk ve Dünya Tarihi dersi Kore Savaşı konusu gereği Kore gazileri ile </a:t>
            </a:r>
            <a:r>
              <a:rPr lang="tr-TR" sz="2600" dirty="0" smtClean="0">
                <a:solidFill>
                  <a:schemeClr val="tx1"/>
                </a:solidFill>
                <a:latin typeface="Calibri" panose="020F0502020204030204" pitchFamily="34" charset="0"/>
              </a:rPr>
              <a:t> </a:t>
            </a:r>
            <a:r>
              <a:rPr lang="tr-TR" sz="2600" dirty="0">
                <a:solidFill>
                  <a:schemeClr val="tx1"/>
                </a:solidFill>
                <a:latin typeface="Calibri" panose="020F0502020204030204" pitchFamily="34" charset="0"/>
              </a:rPr>
              <a:t>öğrencilerimiz bir araya getirilecektir. </a:t>
            </a:r>
            <a:r>
              <a:rPr lang="tr-TR" sz="2600" dirty="0" smtClean="0">
                <a:solidFill>
                  <a:schemeClr val="tx1"/>
                </a:solidFill>
                <a:latin typeface="Calibri" panose="020F0502020204030204" pitchFamily="34" charset="0"/>
              </a:rPr>
              <a:t>Okullarda </a:t>
            </a:r>
            <a:r>
              <a:rPr lang="tr-TR" sz="2600" dirty="0">
                <a:solidFill>
                  <a:schemeClr val="tx1"/>
                </a:solidFill>
                <a:latin typeface="Calibri" panose="020F0502020204030204" pitchFamily="34" charset="0"/>
              </a:rPr>
              <a:t>yapılan </a:t>
            </a:r>
            <a:r>
              <a:rPr lang="tr-TR" sz="2600" dirty="0" smtClean="0">
                <a:solidFill>
                  <a:schemeClr val="tx1"/>
                </a:solidFill>
                <a:latin typeface="Calibri" panose="020F0502020204030204" pitchFamily="34" charset="0"/>
              </a:rPr>
              <a:t>gazi-öğrenci buluşmalarının </a:t>
            </a:r>
            <a:r>
              <a:rPr lang="tr-TR" sz="2600" dirty="0">
                <a:solidFill>
                  <a:schemeClr val="tx1"/>
                </a:solidFill>
                <a:latin typeface="Calibri" panose="020F0502020204030204" pitchFamily="34" charset="0"/>
              </a:rPr>
              <a:t>kayıt altına alınmasıyla onların örnek hayatlarının diğer öğrencilere de aktarılması sağlanacaktır. Kore gazilerinin savaş anıları ve savaştan sonra yaşadıkları kaydedilerek proje sonunda hem yazılı ortamda hem de elektronik ortamda sunumu ve dağıtımı yapılacaktır. </a:t>
            </a:r>
            <a:r>
              <a:rPr lang="tr-TR" sz="2600" dirty="0" smtClean="0">
                <a:solidFill>
                  <a:schemeClr val="tx1"/>
                </a:solidFill>
                <a:latin typeface="Calibri" panose="020F0502020204030204" pitchFamily="34" charset="0"/>
              </a:rPr>
              <a:t>	Toplantılarda soru </a:t>
            </a:r>
            <a:r>
              <a:rPr lang="tr-TR" sz="2600" dirty="0">
                <a:solidFill>
                  <a:schemeClr val="tx1"/>
                </a:solidFill>
                <a:latin typeface="Calibri" panose="020F0502020204030204" pitchFamily="34" charset="0"/>
              </a:rPr>
              <a:t>cevap bölümü okulun tarih öğretmeni </a:t>
            </a:r>
            <a:r>
              <a:rPr lang="tr-TR" sz="2600" dirty="0" smtClean="0">
                <a:solidFill>
                  <a:schemeClr val="tx1"/>
                </a:solidFill>
                <a:latin typeface="Calibri" panose="020F0502020204030204" pitchFamily="34" charset="0"/>
              </a:rPr>
              <a:t>eşliğinde  </a:t>
            </a:r>
            <a:r>
              <a:rPr lang="tr-TR" sz="2600" dirty="0">
                <a:solidFill>
                  <a:schemeClr val="tx1"/>
                </a:solidFill>
                <a:latin typeface="Calibri" panose="020F0502020204030204" pitchFamily="34" charset="0"/>
              </a:rPr>
              <a:t>yapılacaktır.  Kayıt altına alınmış tüm çalışmalar kurgulanarak tarih dersinde </a:t>
            </a:r>
            <a:r>
              <a:rPr lang="tr-TR" sz="2600" dirty="0" smtClean="0">
                <a:solidFill>
                  <a:schemeClr val="tx1"/>
                </a:solidFill>
                <a:latin typeface="Calibri" panose="020F0502020204030204" pitchFamily="34" charset="0"/>
              </a:rPr>
              <a:t> </a:t>
            </a:r>
            <a:r>
              <a:rPr lang="tr-TR" sz="2600" dirty="0">
                <a:solidFill>
                  <a:schemeClr val="tx1"/>
                </a:solidFill>
                <a:latin typeface="Calibri" panose="020F0502020204030204" pitchFamily="34" charset="0"/>
              </a:rPr>
              <a:t>yardımcı ders aracı olarak kullanılacaktır.</a:t>
            </a:r>
          </a:p>
        </p:txBody>
      </p:sp>
      <p:sp>
        <p:nvSpPr>
          <p:cNvPr id="2" name="Başlık 1"/>
          <p:cNvSpPr>
            <a:spLocks noGrp="1"/>
          </p:cNvSpPr>
          <p:nvPr>
            <p:ph type="title"/>
          </p:nvPr>
        </p:nvSpPr>
        <p:spPr/>
        <p:txBody>
          <a:bodyPr/>
          <a:lstStyle/>
          <a:p>
            <a:pPr algn="ctr"/>
            <a:r>
              <a:rPr lang="tr-TR" b="1" dirty="0"/>
              <a:t> </a:t>
            </a:r>
            <a:r>
              <a:rPr lang="tr-TR" b="1" dirty="0">
                <a:solidFill>
                  <a:srgbClr val="000000"/>
                </a:solidFill>
                <a:latin typeface="Times New Roman"/>
                <a:ea typeface="Times New Roman"/>
                <a:cs typeface="Times New Roman"/>
              </a:rPr>
              <a:t> </a:t>
            </a:r>
            <a:r>
              <a:rPr lang="tr-TR" b="1" dirty="0">
                <a:solidFill>
                  <a:schemeClr val="bg1"/>
                </a:solidFill>
                <a:latin typeface="Times New Roman"/>
                <a:ea typeface="Times New Roman"/>
                <a:cs typeface="Times New Roman"/>
              </a:rPr>
              <a:t>PROJENİN ÖZETİ</a:t>
            </a:r>
            <a:endParaRPr lang="tr-TR" dirty="0">
              <a:solidFill>
                <a:schemeClr val="bg1"/>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71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13</a:t>
            </a:fld>
            <a:endParaRPr lang="tr-TR"/>
          </a:p>
        </p:txBody>
      </p:sp>
    </p:spTree>
    <p:extLst>
      <p:ext uri="{BB962C8B-B14F-4D97-AF65-F5344CB8AC3E}">
        <p14:creationId xmlns:p14="http://schemas.microsoft.com/office/powerpoint/2010/main" val="14719521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420888"/>
            <a:ext cx="8424936" cy="3600400"/>
          </a:xfrm>
        </p:spPr>
        <p:txBody>
          <a:bodyPr>
            <a:normAutofit/>
          </a:bodyPr>
          <a:lstStyle/>
          <a:p>
            <a:pPr marL="0" indent="0" algn="just">
              <a:buNone/>
            </a:pPr>
            <a:r>
              <a:rPr lang="tr-TR" dirty="0" smtClean="0"/>
              <a:t>	</a:t>
            </a:r>
            <a:r>
              <a:rPr lang="tr-TR" sz="3200" dirty="0" smtClean="0">
                <a:solidFill>
                  <a:schemeClr val="tx1"/>
                </a:solidFill>
                <a:latin typeface="Calibri" panose="020F0502020204030204" pitchFamily="34" charset="0"/>
              </a:rPr>
              <a:t>Hazırlamış </a:t>
            </a:r>
            <a:r>
              <a:rPr lang="tr-TR" sz="3200" dirty="0">
                <a:solidFill>
                  <a:schemeClr val="tx1"/>
                </a:solidFill>
                <a:latin typeface="Calibri" panose="020F0502020204030204" pitchFamily="34" charset="0"/>
              </a:rPr>
              <a:t>olduğumuz “Kore’de Ayak İzlerimiz’’ Projesinin sözlü canlı tarih uygulamaları çalışması çoğaltılıp Milli Eğitim </a:t>
            </a:r>
            <a:r>
              <a:rPr lang="tr-TR" sz="3200" dirty="0" smtClean="0">
                <a:solidFill>
                  <a:schemeClr val="tx1"/>
                </a:solidFill>
                <a:latin typeface="Calibri" panose="020F0502020204030204" pitchFamily="34" charset="0"/>
              </a:rPr>
              <a:t>Bakanlığı’na </a:t>
            </a:r>
            <a:r>
              <a:rPr lang="tr-TR" sz="3200" dirty="0">
                <a:solidFill>
                  <a:schemeClr val="tx1"/>
                </a:solidFill>
                <a:latin typeface="Calibri" panose="020F0502020204030204" pitchFamily="34" charset="0"/>
              </a:rPr>
              <a:t>ve 81 ilin İl Milli Eğitim </a:t>
            </a:r>
            <a:r>
              <a:rPr lang="tr-TR" sz="3200" dirty="0" smtClean="0">
                <a:solidFill>
                  <a:schemeClr val="tx1"/>
                </a:solidFill>
                <a:latin typeface="Calibri" panose="020F0502020204030204" pitchFamily="34" charset="0"/>
              </a:rPr>
              <a:t>Müdürlüğü’ne </a:t>
            </a:r>
            <a:r>
              <a:rPr lang="tr-TR" sz="3200" dirty="0">
                <a:solidFill>
                  <a:schemeClr val="tx1"/>
                </a:solidFill>
                <a:latin typeface="Calibri" panose="020F0502020204030204" pitchFamily="34" charset="0"/>
              </a:rPr>
              <a:t>gönderilerek bu çalışmanın diğer illerde de yapılmasına fırsat yaratılacaktır. Ayrıca dönem boyunca diğer ilçelerde de proje yürütülecektir. </a:t>
            </a:r>
          </a:p>
          <a:p>
            <a:endParaRPr lang="tr-TR" dirty="0"/>
          </a:p>
        </p:txBody>
      </p:sp>
      <p:sp>
        <p:nvSpPr>
          <p:cNvPr id="2" name="Başlık 1"/>
          <p:cNvSpPr>
            <a:spLocks noGrp="1"/>
          </p:cNvSpPr>
          <p:nvPr>
            <p:ph type="title"/>
          </p:nvPr>
        </p:nvSpPr>
        <p:spPr/>
        <p:txBody>
          <a:bodyPr>
            <a:normAutofit fontScale="90000"/>
          </a:bodyPr>
          <a:lstStyle/>
          <a:p>
            <a:pPr indent="449580" algn="ctr">
              <a:lnSpc>
                <a:spcPct val="115000"/>
              </a:lnSpc>
              <a:spcAft>
                <a:spcPts val="1000"/>
              </a:spcAft>
            </a:pPr>
            <a:r>
              <a:rPr lang="tr-TR" b="1" dirty="0" smtClean="0">
                <a:solidFill>
                  <a:schemeClr val="bg1"/>
                </a:solidFill>
                <a:latin typeface="Times New Roman"/>
                <a:ea typeface="Times New Roman"/>
                <a:cs typeface="Times New Roman"/>
              </a:rPr>
              <a:t>PROJENİN YAYGINLAŞTIRILMASI</a:t>
            </a:r>
            <a:endParaRPr lang="tr-TR" dirty="0">
              <a:solidFill>
                <a:schemeClr val="bg1"/>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871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14</a:t>
            </a:fld>
            <a:endParaRPr lang="tr-TR"/>
          </a:p>
        </p:txBody>
      </p:sp>
    </p:spTree>
    <p:extLst>
      <p:ext uri="{BB962C8B-B14F-4D97-AF65-F5344CB8AC3E}">
        <p14:creationId xmlns:p14="http://schemas.microsoft.com/office/powerpoint/2010/main" val="24263249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132856"/>
            <a:ext cx="8208912" cy="4248472"/>
          </a:xfrm>
        </p:spPr>
        <p:txBody>
          <a:bodyPr>
            <a:noAutofit/>
          </a:bodyPr>
          <a:lstStyle/>
          <a:p>
            <a:pPr marL="0" indent="0" algn="just">
              <a:buNone/>
            </a:pPr>
            <a:r>
              <a:rPr lang="tr-TR" sz="2800" b="1" dirty="0">
                <a:solidFill>
                  <a:schemeClr val="accent2"/>
                </a:solidFill>
                <a:latin typeface="Calibri" panose="020F0502020204030204" pitchFamily="34" charset="0"/>
              </a:rPr>
              <a:t>Faaliyet </a:t>
            </a:r>
            <a:r>
              <a:rPr lang="tr-TR" sz="2800" b="1" dirty="0" smtClean="0">
                <a:solidFill>
                  <a:schemeClr val="accent2"/>
                </a:solidFill>
                <a:latin typeface="Calibri" panose="020F0502020204030204" pitchFamily="34" charset="0"/>
              </a:rPr>
              <a:t>1</a:t>
            </a:r>
            <a:r>
              <a:rPr lang="tr-TR" sz="2800" dirty="0" smtClean="0">
                <a:solidFill>
                  <a:schemeClr val="accent2"/>
                </a:solidFill>
                <a:latin typeface="Calibri" panose="020F0502020204030204" pitchFamily="34" charset="0"/>
              </a:rPr>
              <a:t>:</a:t>
            </a:r>
            <a:r>
              <a:rPr lang="tr-TR" sz="2800" dirty="0" smtClean="0">
                <a:solidFill>
                  <a:schemeClr val="tx1"/>
                </a:solidFill>
                <a:latin typeface="Calibri" panose="020F0502020204030204" pitchFamily="34" charset="0"/>
              </a:rPr>
              <a:t>Çanakkale </a:t>
            </a:r>
            <a:r>
              <a:rPr lang="tr-TR" sz="2800" dirty="0">
                <a:solidFill>
                  <a:schemeClr val="tx1"/>
                </a:solidFill>
                <a:latin typeface="Calibri" panose="020F0502020204030204" pitchFamily="34" charset="0"/>
              </a:rPr>
              <a:t>il sınırlarında yaşayan Kore gazilerinin </a:t>
            </a:r>
            <a:r>
              <a:rPr lang="tr-TR" sz="2800" dirty="0" smtClean="0">
                <a:solidFill>
                  <a:schemeClr val="tx1"/>
                </a:solidFill>
                <a:latin typeface="Calibri" panose="020F0502020204030204" pitchFamily="34" charset="0"/>
              </a:rPr>
              <a:t>tespit </a:t>
            </a:r>
            <a:r>
              <a:rPr lang="tr-TR" sz="2800" dirty="0">
                <a:solidFill>
                  <a:schemeClr val="tx1"/>
                </a:solidFill>
                <a:latin typeface="Calibri" panose="020F0502020204030204" pitchFamily="34" charset="0"/>
              </a:rPr>
              <a:t>edilmesi,</a:t>
            </a:r>
          </a:p>
          <a:p>
            <a:pPr marL="0" indent="0" algn="just">
              <a:buNone/>
            </a:pPr>
            <a:r>
              <a:rPr lang="tr-TR" sz="2800" b="1" dirty="0">
                <a:solidFill>
                  <a:schemeClr val="accent2"/>
                </a:solidFill>
                <a:latin typeface="Calibri" panose="020F0502020204030204" pitchFamily="34" charset="0"/>
              </a:rPr>
              <a:t>Faaliyet </a:t>
            </a:r>
            <a:r>
              <a:rPr lang="tr-TR" sz="2800" b="1" dirty="0" smtClean="0">
                <a:solidFill>
                  <a:schemeClr val="accent2"/>
                </a:solidFill>
                <a:latin typeface="Calibri" panose="020F0502020204030204" pitchFamily="34" charset="0"/>
              </a:rPr>
              <a:t>2</a:t>
            </a:r>
            <a:r>
              <a:rPr lang="tr-TR" sz="2800" dirty="0" smtClean="0">
                <a:solidFill>
                  <a:schemeClr val="accent2"/>
                </a:solidFill>
                <a:latin typeface="Calibri" panose="020F0502020204030204" pitchFamily="34" charset="0"/>
              </a:rPr>
              <a:t>:</a:t>
            </a:r>
            <a:r>
              <a:rPr lang="tr-TR" sz="2800" dirty="0" smtClean="0">
                <a:solidFill>
                  <a:schemeClr val="tx1"/>
                </a:solidFill>
                <a:latin typeface="Calibri" panose="020F0502020204030204" pitchFamily="34" charset="0"/>
              </a:rPr>
              <a:t>Projenin </a:t>
            </a:r>
            <a:r>
              <a:rPr lang="tr-TR" sz="2800" dirty="0">
                <a:solidFill>
                  <a:schemeClr val="tx1"/>
                </a:solidFill>
                <a:latin typeface="Calibri" panose="020F0502020204030204" pitchFamily="34" charset="0"/>
              </a:rPr>
              <a:t>uygulanacağı pilot okulun ve toplantıyı </a:t>
            </a:r>
            <a:r>
              <a:rPr lang="tr-TR" sz="2800" dirty="0" smtClean="0">
                <a:solidFill>
                  <a:schemeClr val="tx1"/>
                </a:solidFill>
                <a:latin typeface="Calibri" panose="020F0502020204030204" pitchFamily="34" charset="0"/>
              </a:rPr>
              <a:t>yönetecek olan </a:t>
            </a:r>
            <a:r>
              <a:rPr lang="tr-TR" sz="2800" dirty="0">
                <a:solidFill>
                  <a:schemeClr val="tx1"/>
                </a:solidFill>
                <a:latin typeface="Calibri" panose="020F0502020204030204" pitchFamily="34" charset="0"/>
              </a:rPr>
              <a:t>tarih öğretmenin seçilmesi,</a:t>
            </a:r>
          </a:p>
          <a:p>
            <a:pPr marL="0" indent="0" algn="just">
              <a:buNone/>
            </a:pPr>
            <a:r>
              <a:rPr lang="tr-TR" sz="2800" b="1" dirty="0" smtClean="0">
                <a:solidFill>
                  <a:schemeClr val="accent2"/>
                </a:solidFill>
                <a:latin typeface="Calibri" panose="020F0502020204030204" pitchFamily="34" charset="0"/>
              </a:rPr>
              <a:t>Faaliyet 3</a:t>
            </a:r>
            <a:r>
              <a:rPr lang="tr-TR" sz="2800" dirty="0" smtClean="0">
                <a:solidFill>
                  <a:schemeClr val="accent2"/>
                </a:solidFill>
                <a:latin typeface="Calibri" panose="020F0502020204030204" pitchFamily="34" charset="0"/>
              </a:rPr>
              <a:t>:</a:t>
            </a:r>
            <a:r>
              <a:rPr lang="tr-TR" sz="2800" dirty="0" smtClean="0">
                <a:solidFill>
                  <a:schemeClr val="tx1"/>
                </a:solidFill>
                <a:latin typeface="Calibri" panose="020F0502020204030204" pitchFamily="34" charset="0"/>
              </a:rPr>
              <a:t>Öğrencilerin </a:t>
            </a:r>
            <a:r>
              <a:rPr lang="tr-TR" sz="2800" dirty="0">
                <a:solidFill>
                  <a:schemeClr val="tx1"/>
                </a:solidFill>
                <a:latin typeface="Calibri" panose="020F0502020204030204" pitchFamily="34" charset="0"/>
              </a:rPr>
              <a:t>Kore Savaşı konusunda “Bilgi ve Bilinçlendirme Eğitimleri” </a:t>
            </a:r>
            <a:r>
              <a:rPr lang="tr-TR" sz="2800" dirty="0" err="1">
                <a:solidFill>
                  <a:schemeClr val="tx1"/>
                </a:solidFill>
                <a:latin typeface="Calibri" panose="020F0502020204030204" pitchFamily="34" charset="0"/>
              </a:rPr>
              <a:t>nin</a:t>
            </a:r>
            <a:r>
              <a:rPr lang="tr-TR" sz="2800" dirty="0">
                <a:solidFill>
                  <a:schemeClr val="tx1"/>
                </a:solidFill>
                <a:latin typeface="Calibri" panose="020F0502020204030204" pitchFamily="34" charset="0"/>
              </a:rPr>
              <a:t> yapılması</a:t>
            </a:r>
            <a:r>
              <a:rPr lang="tr-TR" sz="2800" dirty="0" smtClean="0">
                <a:solidFill>
                  <a:schemeClr val="tx1"/>
                </a:solidFill>
                <a:latin typeface="Calibri" panose="020F0502020204030204" pitchFamily="34" charset="0"/>
              </a:rPr>
              <a:t>,</a:t>
            </a:r>
            <a:endParaRPr lang="tr-TR" sz="2800" dirty="0">
              <a:solidFill>
                <a:schemeClr val="tx1"/>
              </a:solidFill>
              <a:latin typeface="Calibri" panose="020F0502020204030204" pitchFamily="34" charset="0"/>
            </a:endParaRPr>
          </a:p>
          <a:p>
            <a:pPr marL="0" indent="0" algn="just">
              <a:buNone/>
            </a:pPr>
            <a:r>
              <a:rPr lang="tr-TR" sz="2800" b="1" dirty="0">
                <a:solidFill>
                  <a:schemeClr val="accent2"/>
                </a:solidFill>
                <a:latin typeface="Calibri" panose="020F0502020204030204" pitchFamily="34" charset="0"/>
              </a:rPr>
              <a:t>Faaliyet </a:t>
            </a:r>
            <a:r>
              <a:rPr lang="tr-TR" sz="2800" b="1" dirty="0" smtClean="0">
                <a:solidFill>
                  <a:schemeClr val="accent2"/>
                </a:solidFill>
                <a:latin typeface="Calibri" panose="020F0502020204030204" pitchFamily="34" charset="0"/>
              </a:rPr>
              <a:t>4</a:t>
            </a:r>
            <a:r>
              <a:rPr lang="tr-TR" sz="2800" dirty="0" smtClean="0">
                <a:solidFill>
                  <a:schemeClr val="accent2"/>
                </a:solidFill>
                <a:latin typeface="Calibri" panose="020F0502020204030204" pitchFamily="34" charset="0"/>
              </a:rPr>
              <a:t>:</a:t>
            </a:r>
            <a:r>
              <a:rPr lang="tr-TR" sz="2800" dirty="0" smtClean="0">
                <a:solidFill>
                  <a:schemeClr val="tx1"/>
                </a:solidFill>
                <a:latin typeface="Calibri" panose="020F0502020204030204" pitchFamily="34" charset="0"/>
              </a:rPr>
              <a:t>Yerel </a:t>
            </a:r>
            <a:r>
              <a:rPr lang="tr-TR" sz="2800" dirty="0">
                <a:solidFill>
                  <a:schemeClr val="tx1"/>
                </a:solidFill>
                <a:latin typeface="Calibri" panose="020F0502020204030204" pitchFamily="34" charset="0"/>
              </a:rPr>
              <a:t>medya ve basın organları aracılığıyla projenin duyurulması,</a:t>
            </a:r>
          </a:p>
        </p:txBody>
      </p:sp>
      <p:sp>
        <p:nvSpPr>
          <p:cNvPr id="2" name="Başlık 1"/>
          <p:cNvSpPr>
            <a:spLocks noGrp="1"/>
          </p:cNvSpPr>
          <p:nvPr>
            <p:ph type="title"/>
          </p:nvPr>
        </p:nvSpPr>
        <p:spPr/>
        <p:txBody>
          <a:bodyPr>
            <a:normAutofit fontScale="90000"/>
          </a:bodyPr>
          <a:lstStyle/>
          <a:p>
            <a:pPr indent="449580" algn="ctr">
              <a:lnSpc>
                <a:spcPct val="115000"/>
              </a:lnSpc>
              <a:spcAft>
                <a:spcPts val="1000"/>
              </a:spcAft>
            </a:pPr>
            <a:r>
              <a:rPr lang="tr-TR" sz="3600" dirty="0">
                <a:latin typeface="Calibri"/>
                <a:ea typeface="Times New Roman"/>
                <a:cs typeface="Times New Roman"/>
              </a:rPr>
              <a:t/>
            </a:r>
            <a:br>
              <a:rPr lang="tr-TR" sz="3600" dirty="0">
                <a:latin typeface="Calibri"/>
                <a:ea typeface="Times New Roman"/>
                <a:cs typeface="Times New Roman"/>
              </a:rPr>
            </a:br>
            <a:r>
              <a:rPr lang="tr-TR" b="1" dirty="0">
                <a:solidFill>
                  <a:schemeClr val="bg1"/>
                </a:solidFill>
                <a:latin typeface="Times New Roman"/>
                <a:ea typeface="Times New Roman"/>
                <a:cs typeface="Times New Roman"/>
              </a:rPr>
              <a:t>PROJENİN UYGULAMA ADIMLARI</a:t>
            </a:r>
            <a:endParaRPr lang="tr-TR" dirty="0">
              <a:solidFill>
                <a:schemeClr val="bg1"/>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2" y="548680"/>
            <a:ext cx="871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15</a:t>
            </a:fld>
            <a:endParaRPr lang="tr-TR"/>
          </a:p>
        </p:txBody>
      </p:sp>
    </p:spTree>
    <p:extLst>
      <p:ext uri="{BB962C8B-B14F-4D97-AF65-F5344CB8AC3E}">
        <p14:creationId xmlns:p14="http://schemas.microsoft.com/office/powerpoint/2010/main" val="5450214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204864"/>
            <a:ext cx="8280920" cy="4320480"/>
          </a:xfrm>
        </p:spPr>
        <p:txBody>
          <a:bodyPr>
            <a:normAutofit fontScale="85000" lnSpcReduction="20000"/>
          </a:bodyPr>
          <a:lstStyle/>
          <a:p>
            <a:pPr marL="0" indent="0" algn="just">
              <a:lnSpc>
                <a:spcPct val="120000"/>
              </a:lnSpc>
              <a:buNone/>
            </a:pPr>
            <a:r>
              <a:rPr lang="tr-TR" sz="2800" b="1" dirty="0" smtClean="0">
                <a:solidFill>
                  <a:schemeClr val="accent2"/>
                </a:solidFill>
                <a:latin typeface="Calibri" panose="020F0502020204030204" pitchFamily="34" charset="0"/>
              </a:rPr>
              <a:t>Faaliyet 5</a:t>
            </a:r>
            <a:r>
              <a:rPr lang="tr-TR" sz="2800" dirty="0" smtClean="0">
                <a:solidFill>
                  <a:schemeClr val="accent2"/>
                </a:solidFill>
                <a:latin typeface="Calibri" panose="020F0502020204030204" pitchFamily="34" charset="0"/>
              </a:rPr>
              <a:t>:</a:t>
            </a:r>
            <a:r>
              <a:rPr lang="tr-TR" sz="2800" dirty="0" smtClean="0">
                <a:solidFill>
                  <a:schemeClr val="tx1"/>
                </a:solidFill>
                <a:latin typeface="Calibri" panose="020F0502020204030204" pitchFamily="34" charset="0"/>
              </a:rPr>
              <a:t>Kore </a:t>
            </a:r>
            <a:r>
              <a:rPr lang="tr-TR" sz="2800" dirty="0">
                <a:solidFill>
                  <a:schemeClr val="tx1"/>
                </a:solidFill>
                <a:latin typeface="Calibri" panose="020F0502020204030204" pitchFamily="34" charset="0"/>
              </a:rPr>
              <a:t>gazileri ile yapılan sözlü canlı tarih uygulamasının kayıt altına alınması,</a:t>
            </a:r>
          </a:p>
          <a:p>
            <a:pPr marL="0" indent="0" algn="just">
              <a:lnSpc>
                <a:spcPct val="120000"/>
              </a:lnSpc>
              <a:buNone/>
            </a:pPr>
            <a:r>
              <a:rPr lang="tr-TR" sz="2800" b="1" dirty="0" smtClean="0">
                <a:solidFill>
                  <a:schemeClr val="accent2"/>
                </a:solidFill>
                <a:latin typeface="Calibri" panose="020F0502020204030204" pitchFamily="34" charset="0"/>
              </a:rPr>
              <a:t>Faaliyet 6</a:t>
            </a:r>
            <a:r>
              <a:rPr lang="tr-TR" sz="2800" dirty="0" smtClean="0">
                <a:solidFill>
                  <a:schemeClr val="accent2"/>
                </a:solidFill>
                <a:latin typeface="Calibri" panose="020F0502020204030204" pitchFamily="34" charset="0"/>
              </a:rPr>
              <a:t>:</a:t>
            </a:r>
            <a:r>
              <a:rPr lang="tr-TR" sz="2800" dirty="0" smtClean="0">
                <a:solidFill>
                  <a:schemeClr val="tx1"/>
                </a:solidFill>
                <a:latin typeface="Calibri" panose="020F0502020204030204" pitchFamily="34" charset="0"/>
              </a:rPr>
              <a:t>Kore gazilerimize, </a:t>
            </a:r>
            <a:r>
              <a:rPr lang="tr-TR" sz="2800" dirty="0">
                <a:solidFill>
                  <a:schemeClr val="tx1"/>
                </a:solidFill>
                <a:latin typeface="Calibri" panose="020F0502020204030204" pitchFamily="34" charset="0"/>
              </a:rPr>
              <a:t>hazırlanan çalışmanın bir örneğinin CD olarak hediye edilmesi,</a:t>
            </a:r>
          </a:p>
          <a:p>
            <a:pPr marL="0" indent="0" algn="just">
              <a:lnSpc>
                <a:spcPct val="120000"/>
              </a:lnSpc>
              <a:buNone/>
            </a:pPr>
            <a:r>
              <a:rPr lang="tr-TR" sz="2800" b="1" dirty="0" smtClean="0">
                <a:solidFill>
                  <a:schemeClr val="accent2"/>
                </a:solidFill>
                <a:latin typeface="Calibri" panose="020F0502020204030204" pitchFamily="34" charset="0"/>
              </a:rPr>
              <a:t>Faaliyet 7</a:t>
            </a:r>
            <a:r>
              <a:rPr lang="tr-TR" sz="2800" dirty="0" smtClean="0">
                <a:solidFill>
                  <a:schemeClr val="accent2"/>
                </a:solidFill>
                <a:latin typeface="Calibri" panose="020F0502020204030204" pitchFamily="34" charset="0"/>
              </a:rPr>
              <a:t>:</a:t>
            </a:r>
            <a:r>
              <a:rPr lang="tr-TR" sz="2800" dirty="0" smtClean="0">
                <a:solidFill>
                  <a:schemeClr val="tx1"/>
                </a:solidFill>
                <a:latin typeface="Calibri" panose="020F0502020204030204" pitchFamily="34" charset="0"/>
              </a:rPr>
              <a:t>Proje </a:t>
            </a:r>
            <a:r>
              <a:rPr lang="tr-TR" sz="2800" dirty="0">
                <a:solidFill>
                  <a:schemeClr val="tx1"/>
                </a:solidFill>
                <a:latin typeface="Calibri" panose="020F0502020204030204" pitchFamily="34" charset="0"/>
              </a:rPr>
              <a:t>sürecindeki faaliyetlerden elde edilen video ve görüntülerden oluşan çalışmanın Çanakkale İl Milli Eğitim Müdürlüğü’ nün web sitesinde yayınlanması</a:t>
            </a:r>
            <a:endParaRPr lang="tr-TR" sz="2800" dirty="0" smtClean="0">
              <a:solidFill>
                <a:schemeClr val="tx1"/>
              </a:solidFill>
              <a:latin typeface="Calibri" panose="020F0502020204030204" pitchFamily="34" charset="0"/>
            </a:endParaRPr>
          </a:p>
          <a:p>
            <a:pPr marL="0" indent="0" algn="just">
              <a:lnSpc>
                <a:spcPct val="120000"/>
              </a:lnSpc>
              <a:buNone/>
            </a:pPr>
            <a:r>
              <a:rPr lang="tr-TR" sz="2800" b="1" dirty="0" smtClean="0">
                <a:solidFill>
                  <a:schemeClr val="accent2"/>
                </a:solidFill>
                <a:latin typeface="Calibri" panose="020F0502020204030204" pitchFamily="34" charset="0"/>
              </a:rPr>
              <a:t>Faaliyet 8</a:t>
            </a:r>
            <a:r>
              <a:rPr lang="tr-TR" sz="2800" dirty="0" smtClean="0">
                <a:solidFill>
                  <a:schemeClr val="accent2"/>
                </a:solidFill>
                <a:latin typeface="Calibri" panose="020F0502020204030204" pitchFamily="34" charset="0"/>
              </a:rPr>
              <a:t>:</a:t>
            </a:r>
            <a:r>
              <a:rPr lang="tr-TR" sz="2800" dirty="0" smtClean="0">
                <a:solidFill>
                  <a:schemeClr val="tx1"/>
                </a:solidFill>
                <a:latin typeface="Calibri" panose="020F0502020204030204" pitchFamily="34" charset="0"/>
              </a:rPr>
              <a:t>Uygulama </a:t>
            </a:r>
            <a:r>
              <a:rPr lang="tr-TR" sz="2800" dirty="0">
                <a:solidFill>
                  <a:schemeClr val="tx1"/>
                </a:solidFill>
                <a:latin typeface="Calibri" panose="020F0502020204030204" pitchFamily="34" charset="0"/>
              </a:rPr>
              <a:t>çalışmasının çoğaltılarak Milli Eğitim </a:t>
            </a:r>
            <a:r>
              <a:rPr lang="tr-TR" sz="2800" dirty="0" smtClean="0">
                <a:solidFill>
                  <a:schemeClr val="tx1"/>
                </a:solidFill>
                <a:latin typeface="Calibri" panose="020F0502020204030204" pitchFamily="34" charset="0"/>
              </a:rPr>
              <a:t>Bakanlığı’na </a:t>
            </a:r>
            <a:r>
              <a:rPr lang="tr-TR" sz="2800" dirty="0">
                <a:solidFill>
                  <a:schemeClr val="tx1"/>
                </a:solidFill>
                <a:latin typeface="Calibri" panose="020F0502020204030204" pitchFamily="34" charset="0"/>
              </a:rPr>
              <a:t>ve 81 ilin İl Millî Eğitim </a:t>
            </a:r>
            <a:r>
              <a:rPr lang="tr-TR" sz="2800" dirty="0" smtClean="0">
                <a:solidFill>
                  <a:schemeClr val="tx1"/>
                </a:solidFill>
                <a:latin typeface="Calibri" panose="020F0502020204030204" pitchFamily="34" charset="0"/>
              </a:rPr>
              <a:t>Müdürlüğü’ne </a:t>
            </a:r>
            <a:r>
              <a:rPr lang="tr-TR" sz="2800" dirty="0">
                <a:solidFill>
                  <a:schemeClr val="tx1"/>
                </a:solidFill>
                <a:latin typeface="Calibri" panose="020F0502020204030204" pitchFamily="34" charset="0"/>
              </a:rPr>
              <a:t>gönderilmesi bu çalışmanın diğer illerde de yapılmasına fırsat yaratılması.</a:t>
            </a:r>
          </a:p>
          <a:p>
            <a:pPr algn="just"/>
            <a:endParaRPr lang="tr-TR" dirty="0">
              <a:latin typeface="Calibri" panose="020F0502020204030204" pitchFamily="34" charset="0"/>
            </a:endParaRPr>
          </a:p>
          <a:p>
            <a:endParaRPr lang="tr-TR" dirty="0"/>
          </a:p>
        </p:txBody>
      </p:sp>
      <p:sp>
        <p:nvSpPr>
          <p:cNvPr id="2" name="Başlık 1"/>
          <p:cNvSpPr>
            <a:spLocks noGrp="1"/>
          </p:cNvSpPr>
          <p:nvPr>
            <p:ph type="title"/>
          </p:nvPr>
        </p:nvSpPr>
        <p:spPr/>
        <p:txBody>
          <a:bodyPr>
            <a:normAutofit fontScale="90000"/>
          </a:bodyPr>
          <a:lstStyle/>
          <a:p>
            <a:pPr indent="449580" algn="ctr">
              <a:lnSpc>
                <a:spcPct val="115000"/>
              </a:lnSpc>
              <a:spcAft>
                <a:spcPts val="1000"/>
              </a:spcAft>
            </a:pPr>
            <a:r>
              <a:rPr lang="tr-TR" sz="3600" dirty="0">
                <a:latin typeface="Calibri"/>
                <a:ea typeface="Times New Roman"/>
                <a:cs typeface="Times New Roman"/>
              </a:rPr>
              <a:t/>
            </a:r>
            <a:br>
              <a:rPr lang="tr-TR" sz="3600" dirty="0">
                <a:latin typeface="Calibri"/>
                <a:ea typeface="Times New Roman"/>
                <a:cs typeface="Times New Roman"/>
              </a:rPr>
            </a:br>
            <a:r>
              <a:rPr lang="tr-TR" b="1" dirty="0">
                <a:solidFill>
                  <a:schemeClr val="bg1"/>
                </a:solidFill>
                <a:latin typeface="Times New Roman"/>
                <a:ea typeface="Times New Roman"/>
                <a:cs typeface="Times New Roman"/>
              </a:rPr>
              <a:t>PROJENİN UYGULAMA ADIMLARI</a:t>
            </a:r>
            <a:endParaRPr lang="tr-TR" dirty="0">
              <a:solidFill>
                <a:schemeClr val="bg1"/>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871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16</a:t>
            </a:fld>
            <a:endParaRPr lang="tr-TR"/>
          </a:p>
        </p:txBody>
      </p:sp>
    </p:spTree>
    <p:extLst>
      <p:ext uri="{BB962C8B-B14F-4D97-AF65-F5344CB8AC3E}">
        <p14:creationId xmlns:p14="http://schemas.microsoft.com/office/powerpoint/2010/main" val="21449216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9" y="2675467"/>
            <a:ext cx="8568952" cy="3450696"/>
          </a:xfrm>
        </p:spPr>
        <p:txBody>
          <a:bodyPr>
            <a:noAutofit/>
          </a:bodyPr>
          <a:lstStyle/>
          <a:p>
            <a:pPr marL="0" indent="0" algn="just">
              <a:buNone/>
            </a:pPr>
            <a:r>
              <a:rPr lang="tr-TR" sz="3200" dirty="0" smtClean="0">
                <a:latin typeface="Calibri" panose="020F0502020204030204" pitchFamily="34" charset="0"/>
              </a:rPr>
              <a:t>	</a:t>
            </a:r>
            <a:r>
              <a:rPr lang="tr-TR" sz="3200" dirty="0" smtClean="0">
                <a:solidFill>
                  <a:schemeClr val="tx1"/>
                </a:solidFill>
                <a:latin typeface="Calibri" panose="020F0502020204030204" pitchFamily="34" charset="0"/>
              </a:rPr>
              <a:t>Proje </a:t>
            </a:r>
            <a:r>
              <a:rPr lang="tr-TR" sz="3200" dirty="0">
                <a:solidFill>
                  <a:schemeClr val="tx1"/>
                </a:solidFill>
                <a:latin typeface="Calibri" panose="020F0502020204030204" pitchFamily="34" charset="0"/>
              </a:rPr>
              <a:t>kapsamında Seul’ den bir okul ile ilimizde gazi torunlarının yoğun olduğu bir okul arasında «Kardeş Okul» Projesi çalışmaları devam etmektedir.</a:t>
            </a:r>
          </a:p>
          <a:p>
            <a:pPr marL="0" indent="0" algn="just">
              <a:buNone/>
            </a:pPr>
            <a:r>
              <a:rPr lang="tr-TR" sz="3200" dirty="0" smtClean="0">
                <a:solidFill>
                  <a:schemeClr val="tx1"/>
                </a:solidFill>
                <a:latin typeface="Calibri" panose="020F0502020204030204" pitchFamily="34" charset="0"/>
              </a:rPr>
              <a:t>	Gazilerimizle </a:t>
            </a:r>
            <a:r>
              <a:rPr lang="tr-TR" sz="3200" dirty="0">
                <a:solidFill>
                  <a:schemeClr val="tx1"/>
                </a:solidFill>
                <a:latin typeface="Calibri" panose="020F0502020204030204" pitchFamily="34" charset="0"/>
              </a:rPr>
              <a:t>farklı mekan ve zamanlarda yapılan röportajlardan oluşan bir belgesel hazırlığı devam etmektedir.</a:t>
            </a:r>
          </a:p>
        </p:txBody>
      </p:sp>
      <p:sp>
        <p:nvSpPr>
          <p:cNvPr id="4" name="Başlık 1"/>
          <p:cNvSpPr>
            <a:spLocks noGrp="1"/>
          </p:cNvSpPr>
          <p:nvPr>
            <p:ph type="title"/>
          </p:nvPr>
        </p:nvSpPr>
        <p:spPr>
          <a:xfrm>
            <a:off x="457200" y="338328"/>
            <a:ext cx="8229600" cy="1252728"/>
          </a:xfrm>
        </p:spPr>
        <p:txBody>
          <a:bodyPr/>
          <a:lstStyle/>
          <a:p>
            <a:pPr algn="ctr"/>
            <a:r>
              <a:rPr lang="tr-TR" b="1" dirty="0"/>
              <a:t> </a:t>
            </a:r>
            <a:r>
              <a:rPr lang="tr-TR" b="1" dirty="0">
                <a:solidFill>
                  <a:srgbClr val="000000"/>
                </a:solidFill>
                <a:latin typeface="Times New Roman"/>
                <a:ea typeface="Times New Roman"/>
                <a:cs typeface="Times New Roman"/>
              </a:rPr>
              <a:t> </a:t>
            </a:r>
            <a:endParaRPr lang="tr-TR" dirty="0">
              <a:solidFill>
                <a:schemeClr val="bg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71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1475656" y="488570"/>
            <a:ext cx="7200800" cy="1323439"/>
          </a:xfrm>
          <a:prstGeom prst="rect">
            <a:avLst/>
          </a:prstGeom>
        </p:spPr>
        <p:txBody>
          <a:bodyPr wrap="square">
            <a:spAutoFit/>
          </a:bodyPr>
          <a:lstStyle/>
          <a:p>
            <a:pPr algn="ctr"/>
            <a:r>
              <a:rPr lang="tr-TR" sz="4000" b="1" dirty="0">
                <a:solidFill>
                  <a:prstClr val="white"/>
                </a:solidFill>
                <a:latin typeface="Times New Roman"/>
                <a:ea typeface="Times New Roman"/>
                <a:cs typeface="Times New Roman"/>
              </a:rPr>
              <a:t>PROJENİN UYGULAMA ADIMLARI</a:t>
            </a:r>
            <a:endParaRPr lang="tr-TR" sz="4000" dirty="0"/>
          </a:p>
        </p:txBody>
      </p:sp>
      <p:sp>
        <p:nvSpPr>
          <p:cNvPr id="5" name="Slayt Numarası Yer Tutucusu 4"/>
          <p:cNvSpPr>
            <a:spLocks noGrp="1"/>
          </p:cNvSpPr>
          <p:nvPr>
            <p:ph type="sldNum" sz="quarter" idx="12"/>
          </p:nvPr>
        </p:nvSpPr>
        <p:spPr/>
        <p:txBody>
          <a:bodyPr/>
          <a:lstStyle/>
          <a:p>
            <a:fld id="{F302176B-0E47-46AC-8F43-DAB4B8A37D06}" type="slidenum">
              <a:rPr lang="tr-TR" smtClean="0"/>
              <a:t>17</a:t>
            </a:fld>
            <a:endParaRPr lang="tr-TR"/>
          </a:p>
        </p:txBody>
      </p:sp>
    </p:spTree>
    <p:extLst>
      <p:ext uri="{BB962C8B-B14F-4D97-AF65-F5344CB8AC3E}">
        <p14:creationId xmlns:p14="http://schemas.microsoft.com/office/powerpoint/2010/main" val="29245763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057636"/>
            <a:ext cx="7408333" cy="4536504"/>
          </a:xfrm>
        </p:spPr>
        <p:txBody>
          <a:bodyPr>
            <a:normAutofit fontScale="47500" lnSpcReduction="20000"/>
          </a:bodyPr>
          <a:lstStyle/>
          <a:p>
            <a:r>
              <a:rPr lang="tr-TR" sz="3400" dirty="0">
                <a:latin typeface="Calibri" panose="020F0502020204030204" pitchFamily="34" charset="0"/>
              </a:rPr>
              <a:t>Vahit Tuna Anadolu Lisesi</a:t>
            </a:r>
          </a:p>
          <a:p>
            <a:r>
              <a:rPr lang="tr-TR" sz="3400" dirty="0">
                <a:latin typeface="Calibri" panose="020F0502020204030204" pitchFamily="34" charset="0"/>
              </a:rPr>
              <a:t>İMKB Mesleki ve Teknik Anadolu Lisesi</a:t>
            </a:r>
          </a:p>
          <a:p>
            <a:r>
              <a:rPr lang="tr-TR" sz="3400" dirty="0">
                <a:latin typeface="Calibri" panose="020F0502020204030204" pitchFamily="34" charset="0"/>
              </a:rPr>
              <a:t>Ali Haydar Önder Anadolu Lisesi</a:t>
            </a:r>
          </a:p>
          <a:p>
            <a:r>
              <a:rPr lang="tr-TR" sz="3400" dirty="0">
                <a:latin typeface="Calibri" panose="020F0502020204030204" pitchFamily="34" charset="0"/>
              </a:rPr>
              <a:t>Mehmet Akif Ersoy Mesleki ve Teknik Anadolu Lisesi</a:t>
            </a:r>
          </a:p>
          <a:p>
            <a:r>
              <a:rPr lang="tr-TR" sz="3400" dirty="0">
                <a:latin typeface="Calibri" panose="020F0502020204030204" pitchFamily="34" charset="0"/>
              </a:rPr>
              <a:t>Sosyal Bilimler Lisesi</a:t>
            </a:r>
          </a:p>
          <a:p>
            <a:r>
              <a:rPr lang="tr-TR" sz="3400" dirty="0">
                <a:latin typeface="Calibri" panose="020F0502020204030204" pitchFamily="34" charset="0"/>
              </a:rPr>
              <a:t>Fen Lisesi</a:t>
            </a:r>
          </a:p>
          <a:p>
            <a:r>
              <a:rPr lang="tr-TR" sz="3400" dirty="0">
                <a:latin typeface="Calibri" panose="020F0502020204030204" pitchFamily="34" charset="0"/>
              </a:rPr>
              <a:t>İbrahim Bodur Anadolu Lisesi</a:t>
            </a:r>
          </a:p>
          <a:p>
            <a:r>
              <a:rPr lang="tr-TR" sz="3400" dirty="0">
                <a:latin typeface="Calibri" panose="020F0502020204030204" pitchFamily="34" charset="0"/>
              </a:rPr>
              <a:t>Hüseyin Akif Terzioğlu Güzel Sanatlar Lisesi</a:t>
            </a:r>
          </a:p>
          <a:p>
            <a:r>
              <a:rPr lang="tr-TR" sz="3400" dirty="0" err="1">
                <a:latin typeface="Calibri" panose="020F0502020204030204" pitchFamily="34" charset="0"/>
              </a:rPr>
              <a:t>İbn</a:t>
            </a:r>
            <a:r>
              <a:rPr lang="tr-TR" sz="3400" dirty="0">
                <a:latin typeface="Calibri" panose="020F0502020204030204" pitchFamily="34" charset="0"/>
              </a:rPr>
              <a:t>-i Sina Mesleki ve Teknik Anadolu Lisesi</a:t>
            </a:r>
          </a:p>
          <a:p>
            <a:r>
              <a:rPr lang="tr-TR" sz="3400" dirty="0">
                <a:latin typeface="Calibri" panose="020F0502020204030204" pitchFamily="34" charset="0"/>
              </a:rPr>
              <a:t>Çanakkale Mesleki ve Teknik Anadolu Lisesi</a:t>
            </a:r>
          </a:p>
          <a:p>
            <a:r>
              <a:rPr lang="tr-TR" sz="3400" dirty="0">
                <a:latin typeface="Calibri" panose="020F0502020204030204" pitchFamily="34" charset="0"/>
              </a:rPr>
              <a:t>Çanakkale Anadolu Lisesi</a:t>
            </a:r>
          </a:p>
          <a:p>
            <a:r>
              <a:rPr lang="tr-TR" sz="3400" dirty="0">
                <a:latin typeface="Calibri" panose="020F0502020204030204" pitchFamily="34" charset="0"/>
              </a:rPr>
              <a:t>Av. İbrahim Mutlu Anadolu Lisesi</a:t>
            </a:r>
          </a:p>
          <a:p>
            <a:r>
              <a:rPr lang="tr-TR" sz="3400" dirty="0">
                <a:latin typeface="Calibri" panose="020F0502020204030204" pitchFamily="34" charset="0"/>
              </a:rPr>
              <a:t>Kepez Mesleki ve Teknik Anadolu Lisesi</a:t>
            </a:r>
          </a:p>
          <a:p>
            <a:r>
              <a:rPr lang="tr-TR" sz="3400" dirty="0">
                <a:latin typeface="Calibri" panose="020F0502020204030204" pitchFamily="34" charset="0"/>
              </a:rPr>
              <a:t>Çanakkale Anadolu İmam Hatip Lisesi</a:t>
            </a:r>
          </a:p>
          <a:p>
            <a:r>
              <a:rPr lang="tr-TR" sz="3400" dirty="0">
                <a:latin typeface="Calibri" panose="020F0502020204030204" pitchFamily="34" charset="0"/>
              </a:rPr>
              <a:t>TOKİ Anadolu Lisesi</a:t>
            </a:r>
          </a:p>
          <a:p>
            <a:r>
              <a:rPr lang="tr-TR" sz="3400" dirty="0">
                <a:latin typeface="Calibri" panose="020F0502020204030204" pitchFamily="34" charset="0"/>
              </a:rPr>
              <a:t>Nedime Hanım Mesleki ve Teknik Anadolu Lisesi</a:t>
            </a:r>
          </a:p>
          <a:p>
            <a:r>
              <a:rPr lang="tr-TR" sz="3400" dirty="0">
                <a:latin typeface="Calibri" panose="020F0502020204030204" pitchFamily="34" charset="0"/>
              </a:rPr>
              <a:t>Şehit Cemal Demir Anadolu İmam Hatip Lisesi</a:t>
            </a:r>
          </a:p>
          <a:p>
            <a:r>
              <a:rPr lang="tr-TR" sz="3400" dirty="0">
                <a:latin typeface="Calibri" panose="020F0502020204030204" pitchFamily="34" charset="0"/>
              </a:rPr>
              <a:t>Hasan Ali Yücel Anadolu Lisesi</a:t>
            </a:r>
          </a:p>
          <a:p>
            <a:endParaRPr lang="tr-TR" dirty="0"/>
          </a:p>
        </p:txBody>
      </p:sp>
      <p:sp>
        <p:nvSpPr>
          <p:cNvPr id="2" name="Başlık 1"/>
          <p:cNvSpPr>
            <a:spLocks noGrp="1"/>
          </p:cNvSpPr>
          <p:nvPr>
            <p:ph type="title"/>
          </p:nvPr>
        </p:nvSpPr>
        <p:spPr/>
        <p:txBody>
          <a:bodyPr>
            <a:normAutofit fontScale="90000"/>
          </a:bodyPr>
          <a:lstStyle/>
          <a:p>
            <a:pPr algn="ctr"/>
            <a:r>
              <a:rPr lang="tr-TR" b="1" dirty="0">
                <a:solidFill>
                  <a:schemeClr val="bg1"/>
                </a:solidFill>
                <a:latin typeface="Times New Roman"/>
                <a:ea typeface="Times New Roman"/>
              </a:rPr>
              <a:t>PROJE UYGULANACAK OKULLAR</a:t>
            </a:r>
            <a:endParaRPr lang="tr-TR" dirty="0">
              <a:solidFill>
                <a:schemeClr val="bg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420888"/>
            <a:ext cx="396294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6672"/>
            <a:ext cx="871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18</a:t>
            </a:fld>
            <a:endParaRPr lang="tr-TR"/>
          </a:p>
        </p:txBody>
      </p:sp>
    </p:spTree>
    <p:extLst>
      <p:ext uri="{BB962C8B-B14F-4D97-AF65-F5344CB8AC3E}">
        <p14:creationId xmlns:p14="http://schemas.microsoft.com/office/powerpoint/2010/main" val="9567398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3129" y="1700808"/>
            <a:ext cx="7884864" cy="2304256"/>
          </a:xfrm>
        </p:spPr>
        <p:txBody>
          <a:bodyPr>
            <a:normAutofit/>
          </a:bodyPr>
          <a:lstStyle/>
          <a:p>
            <a:pPr marL="0" indent="0" algn="just">
              <a:buNone/>
            </a:pPr>
            <a:r>
              <a:rPr lang="tr-TR" dirty="0" smtClean="0"/>
              <a:t>	</a:t>
            </a:r>
            <a:r>
              <a:rPr lang="tr-TR" sz="2800" dirty="0">
                <a:solidFill>
                  <a:schemeClr val="tx1"/>
                </a:solidFill>
                <a:latin typeface="Calibri" panose="020F0502020204030204" pitchFamily="34" charset="0"/>
              </a:rPr>
              <a:t>“Kore’de Ayak İzlerimiz’’ Projesi uygulamaları sonrasında Kore gazilerimizin toplumdan bekledikleri ilgi ve saygı ile kendilerini daha iyi hissetmeleri; gençlerimizde millî şuur ve tarih bilincinin artması, vatanseverlik olgusunun yer etmesi beklenmektedir.</a:t>
            </a:r>
          </a:p>
        </p:txBody>
      </p:sp>
      <p:sp>
        <p:nvSpPr>
          <p:cNvPr id="2" name="Başlık 1"/>
          <p:cNvSpPr>
            <a:spLocks noGrp="1"/>
          </p:cNvSpPr>
          <p:nvPr>
            <p:ph type="title"/>
          </p:nvPr>
        </p:nvSpPr>
        <p:spPr/>
        <p:txBody>
          <a:bodyPr>
            <a:normAutofit fontScale="90000"/>
          </a:bodyPr>
          <a:lstStyle/>
          <a:p>
            <a:pPr indent="450215" algn="ctr">
              <a:lnSpc>
                <a:spcPct val="115000"/>
              </a:lnSpc>
              <a:spcAft>
                <a:spcPts val="1000"/>
              </a:spcAft>
            </a:pPr>
            <a:r>
              <a:rPr lang="tr-TR" b="1" dirty="0" smtClean="0">
                <a:solidFill>
                  <a:schemeClr val="bg1"/>
                </a:solidFill>
                <a:latin typeface="Times New Roman"/>
                <a:ea typeface="Times New Roman"/>
                <a:cs typeface="Times New Roman"/>
              </a:rPr>
              <a:t>PROJEDEN </a:t>
            </a:r>
            <a:r>
              <a:rPr lang="tr-TR" b="1" dirty="0">
                <a:solidFill>
                  <a:schemeClr val="bg1"/>
                </a:solidFill>
                <a:latin typeface="Times New Roman"/>
                <a:ea typeface="Times New Roman"/>
                <a:cs typeface="Times New Roman"/>
              </a:rPr>
              <a:t>BEKLENEN SONUÇLAR</a:t>
            </a:r>
            <a:endParaRPr lang="tr-TR" dirty="0">
              <a:solidFill>
                <a:schemeClr val="bg1"/>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2747"/>
          <a:stretch/>
        </p:blipFill>
        <p:spPr bwMode="auto">
          <a:xfrm>
            <a:off x="1691679" y="4293096"/>
            <a:ext cx="5040561" cy="223224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871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19</a:t>
            </a:fld>
            <a:endParaRPr lang="tr-TR"/>
          </a:p>
        </p:txBody>
      </p:sp>
    </p:spTree>
    <p:extLst>
      <p:ext uri="{BB962C8B-B14F-4D97-AF65-F5344CB8AC3E}">
        <p14:creationId xmlns:p14="http://schemas.microsoft.com/office/powerpoint/2010/main" val="33599865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988840"/>
            <a:ext cx="7560840" cy="4608512"/>
          </a:xfrm>
        </p:spPr>
        <p:txBody>
          <a:bodyPr>
            <a:normAutofit fontScale="92500" lnSpcReduction="10000"/>
          </a:bodyPr>
          <a:lstStyle/>
          <a:p>
            <a:pPr marL="0" indent="0" algn="just">
              <a:buNone/>
            </a:pPr>
            <a:r>
              <a:rPr lang="tr-TR" sz="2800" dirty="0" smtClean="0">
                <a:solidFill>
                  <a:srgbClr val="000000"/>
                </a:solidFill>
                <a:latin typeface="Times New Roman"/>
                <a:ea typeface="Times New Roman"/>
              </a:rPr>
              <a:t>	</a:t>
            </a:r>
          </a:p>
          <a:p>
            <a:pPr marL="0" indent="0" algn="just">
              <a:buNone/>
            </a:pPr>
            <a:r>
              <a:rPr lang="tr-TR" sz="2800" dirty="0">
                <a:solidFill>
                  <a:srgbClr val="000000"/>
                </a:solidFill>
                <a:latin typeface="Times New Roman"/>
                <a:ea typeface="Times New Roman"/>
              </a:rPr>
              <a:t>	</a:t>
            </a:r>
            <a:r>
              <a:rPr lang="tr-TR" sz="3500" dirty="0" smtClean="0">
                <a:solidFill>
                  <a:srgbClr val="000000"/>
                </a:solidFill>
                <a:latin typeface="Calibri" panose="020F0502020204030204" pitchFamily="34" charset="0"/>
                <a:ea typeface="Times New Roman"/>
              </a:rPr>
              <a:t>Kore</a:t>
            </a:r>
            <a:r>
              <a:rPr lang="tr-TR" sz="3500" dirty="0">
                <a:solidFill>
                  <a:srgbClr val="000000"/>
                </a:solidFill>
                <a:latin typeface="Calibri" panose="020F0502020204030204" pitchFamily="34" charset="0"/>
                <a:ea typeface="Times New Roman"/>
              </a:rPr>
              <a:t>, II. Dünya Savaşı sonrası soğuk savaş döneminin ilk çatışma alanı olmuştur. Kuzey Kore’nin Güney Kore’ye saldırmasıyla birlikte, Birleşmiş Milletler’ in aktif rol oynadığı, 3 yıllık bir savaş süreci yaşanmıştır. Türkiye de bu savaşa, Birleşmiş Milletler emrine asker vererek katılmıştır.</a:t>
            </a:r>
            <a:r>
              <a:rPr lang="tr-TR" sz="3500" dirty="0">
                <a:latin typeface="Calibri" panose="020F0502020204030204" pitchFamily="34" charset="0"/>
                <a:ea typeface="Times New Roman"/>
              </a:rPr>
              <a:t> </a:t>
            </a:r>
            <a:r>
              <a:rPr lang="tr-TR" sz="3500" dirty="0">
                <a:solidFill>
                  <a:srgbClr val="000000"/>
                </a:solidFill>
                <a:latin typeface="Calibri" panose="020F0502020204030204" pitchFamily="34" charset="0"/>
                <a:ea typeface="Times New Roman"/>
              </a:rPr>
              <a:t>Kore’de değişik tarihlerde 4 tugay Türk askeri görev yapmıştır. </a:t>
            </a:r>
            <a:endParaRPr lang="tr-TR" sz="3500" dirty="0">
              <a:latin typeface="Calibri" panose="020F0502020204030204" pitchFamily="34" charset="0"/>
            </a:endParaRPr>
          </a:p>
        </p:txBody>
      </p:sp>
      <p:sp>
        <p:nvSpPr>
          <p:cNvPr id="2" name="Başlık 1"/>
          <p:cNvSpPr>
            <a:spLocks noGrp="1"/>
          </p:cNvSpPr>
          <p:nvPr>
            <p:ph type="title"/>
          </p:nvPr>
        </p:nvSpPr>
        <p:spPr/>
        <p:txBody>
          <a:bodyPr>
            <a:normAutofit fontScale="90000"/>
          </a:bodyPr>
          <a:lstStyle/>
          <a:p>
            <a:pPr algn="ctr"/>
            <a:r>
              <a:rPr lang="tr-TR" b="1" dirty="0" smtClean="0">
                <a:solidFill>
                  <a:schemeClr val="bg1"/>
                </a:solidFill>
                <a:latin typeface="Times New Roman"/>
                <a:ea typeface="Times New Roman"/>
              </a:rPr>
              <a:t>   PROJENİN GENEL TANITIMI</a:t>
            </a:r>
            <a:r>
              <a:rPr lang="tr-TR" sz="2800" b="1" dirty="0" smtClean="0">
                <a:solidFill>
                  <a:schemeClr val="bg1"/>
                </a:solidFill>
                <a:latin typeface="Times New Roman"/>
                <a:ea typeface="Times New Roman"/>
              </a:rPr>
              <a:t>	 </a:t>
            </a:r>
            <a:endParaRPr lang="tr-TR"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65" y="404664"/>
            <a:ext cx="871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2</a:t>
            </a:fld>
            <a:endParaRPr lang="tr-TR"/>
          </a:p>
        </p:txBody>
      </p:sp>
    </p:spTree>
    <p:extLst>
      <p:ext uri="{BB962C8B-B14F-4D97-AF65-F5344CB8AC3E}">
        <p14:creationId xmlns:p14="http://schemas.microsoft.com/office/powerpoint/2010/main" val="2029755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Ref idx="1001">
        <a:schemeClr val="bg2"/>
      </p:bgRef>
    </p:bg>
    <p:spTree>
      <p:nvGrpSpPr>
        <p:cNvPr id="1" name=""/>
        <p:cNvGrpSpPr/>
        <p:nvPr/>
      </p:nvGrpSpPr>
      <p:grpSpPr>
        <a:xfrm>
          <a:off x="0" y="0"/>
          <a:ext cx="0" cy="0"/>
          <a:chOff x="0" y="0"/>
          <a:chExt cx="0" cy="0"/>
        </a:xfrm>
      </p:grpSpPr>
      <p:sp>
        <p:nvSpPr>
          <p:cNvPr id="5" name="Dikdörtgen 4"/>
          <p:cNvSpPr/>
          <p:nvPr/>
        </p:nvSpPr>
        <p:spPr>
          <a:xfrm>
            <a:off x="1481305" y="3284984"/>
            <a:ext cx="6480720" cy="2123658"/>
          </a:xfrm>
          <a:prstGeom prst="rect">
            <a:avLst/>
          </a:prstGeom>
          <a:noFill/>
        </p:spPr>
        <p:txBody>
          <a:bodyPr wrap="square">
            <a:spAutoFit/>
          </a:bodyPr>
          <a:lstStyle/>
          <a:p>
            <a:pPr algn="ctr"/>
            <a:r>
              <a:rPr lang="tr-TR" sz="4400" b="1" dirty="0" smtClean="0">
                <a:solidFill>
                  <a:schemeClr val="bg1"/>
                </a:solidFill>
                <a:latin typeface="Times New Roman" panose="02020603050405020304" pitchFamily="18" charset="0"/>
                <a:cs typeface="Times New Roman" panose="02020603050405020304" pitchFamily="18" charset="0"/>
              </a:rPr>
              <a:t>TEŞEKKÜR EDERİZ</a:t>
            </a:r>
          </a:p>
          <a:p>
            <a:pPr algn="ctr"/>
            <a:endParaRPr lang="tr-TR" sz="4400" b="1" dirty="0">
              <a:solidFill>
                <a:schemeClr val="bg1"/>
              </a:solidFill>
              <a:latin typeface="Times New Roman" panose="02020603050405020304" pitchFamily="18" charset="0"/>
              <a:cs typeface="Times New Roman" panose="02020603050405020304" pitchFamily="18" charset="0"/>
            </a:endParaRPr>
          </a:p>
          <a:p>
            <a:pPr algn="ctr"/>
            <a:r>
              <a:rPr lang="tr-TR" sz="4400" b="1" dirty="0" smtClean="0">
                <a:solidFill>
                  <a:schemeClr val="bg1"/>
                </a:solidFill>
                <a:latin typeface="Times New Roman" panose="02020603050405020304" pitchFamily="18" charset="0"/>
                <a:cs typeface="Times New Roman" panose="02020603050405020304" pitchFamily="18" charset="0"/>
              </a:rPr>
              <a:t>ÇANAKKALE AR-GE</a:t>
            </a:r>
            <a:endParaRPr lang="tr-TR" sz="4400" dirty="0">
              <a:solidFill>
                <a:schemeClr val="bg1"/>
              </a:solidFill>
              <a:latin typeface="Times New Roman" panose="02020603050405020304" pitchFamily="18" charset="0"/>
              <a:cs typeface="Times New Roman" panose="02020603050405020304" pitchFamily="18" charset="0"/>
            </a:endParaRPr>
          </a:p>
        </p:txBody>
      </p:sp>
      <p:pic>
        <p:nvPicPr>
          <p:cNvPr id="6" name="Resim 5"/>
          <p:cNvPicPr/>
          <p:nvPr/>
        </p:nvPicPr>
        <p:blipFill>
          <a:blip r:embed="rId2">
            <a:extLst>
              <a:ext uri="{28A0092B-C50C-407E-A947-70E740481C1C}">
                <a14:useLocalDpi xmlns:a14="http://schemas.microsoft.com/office/drawing/2010/main" val="0"/>
              </a:ext>
            </a:extLst>
          </a:blip>
          <a:srcRect/>
          <a:stretch>
            <a:fillRect/>
          </a:stretch>
        </p:blipFill>
        <p:spPr bwMode="auto">
          <a:xfrm>
            <a:off x="3827036" y="1988840"/>
            <a:ext cx="1316500" cy="1224136"/>
          </a:xfrm>
          <a:prstGeom prst="rect">
            <a:avLst/>
          </a:prstGeom>
          <a:solidFill>
            <a:schemeClr val="bg1"/>
          </a:solidFill>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7" y="764704"/>
            <a:ext cx="7416825" cy="4968552"/>
          </a:xfrm>
          <a:prstGeom prst="rect">
            <a:avLst/>
          </a:prstGeom>
          <a:noFill/>
          <a:ln>
            <a:noFill/>
          </a:ln>
          <a:scene3d>
            <a:camera prst="perspectiveHeroicExtreme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1403770"/>
            <a:ext cx="3404309" cy="413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211960" y="5733256"/>
            <a:ext cx="4932040" cy="1077218"/>
          </a:xfrm>
          <a:prstGeom prst="rect">
            <a:avLst/>
          </a:prstGeom>
          <a:noFill/>
        </p:spPr>
        <p:txBody>
          <a:bodyPr wrap="square" rtlCol="0">
            <a:spAutoFit/>
          </a:bodyPr>
          <a:lstStyle/>
          <a:p>
            <a:pPr algn="ctr"/>
            <a:r>
              <a:rPr lang="tr-TR" sz="3200" b="1" dirty="0" smtClean="0"/>
              <a:t>TEŞEKKÜR EDERİZ</a:t>
            </a:r>
          </a:p>
          <a:p>
            <a:pPr algn="ctr"/>
            <a:r>
              <a:rPr lang="tr-TR" sz="3200" b="1" dirty="0" smtClean="0"/>
              <a:t>ÇANAKKALE MEM AR-GE</a:t>
            </a:r>
            <a:endParaRPr lang="tr-TR" sz="3200" b="1" dirty="0"/>
          </a:p>
        </p:txBody>
      </p:sp>
    </p:spTree>
    <p:extLst>
      <p:ext uri="{BB962C8B-B14F-4D97-AF65-F5344CB8AC3E}">
        <p14:creationId xmlns:p14="http://schemas.microsoft.com/office/powerpoint/2010/main" val="23425343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492896"/>
            <a:ext cx="4584034" cy="3888432"/>
          </a:xfrm>
        </p:spPr>
        <p:txBody>
          <a:bodyPr>
            <a:normAutofit fontScale="92500" lnSpcReduction="10000"/>
          </a:bodyPr>
          <a:lstStyle/>
          <a:p>
            <a:pPr marL="0" indent="0" algn="just">
              <a:buNone/>
            </a:pPr>
            <a:r>
              <a:rPr lang="tr-TR" sz="2800" dirty="0" smtClean="0">
                <a:solidFill>
                  <a:srgbClr val="000000"/>
                </a:solidFill>
                <a:latin typeface="Times New Roman"/>
                <a:ea typeface="Times New Roman"/>
              </a:rPr>
              <a:t>	</a:t>
            </a:r>
            <a:r>
              <a:rPr lang="tr-TR" sz="3200" dirty="0" smtClean="0">
                <a:solidFill>
                  <a:srgbClr val="000000"/>
                </a:solidFill>
                <a:latin typeface="Calibri" panose="020F0502020204030204" pitchFamily="34" charset="0"/>
                <a:ea typeface="Times New Roman"/>
              </a:rPr>
              <a:t>Türkiye </a:t>
            </a:r>
            <a:r>
              <a:rPr lang="tr-TR" sz="3200" dirty="0">
                <a:solidFill>
                  <a:srgbClr val="000000"/>
                </a:solidFill>
                <a:latin typeface="Calibri" panose="020F0502020204030204" pitchFamily="34" charset="0"/>
                <a:ea typeface="Times New Roman"/>
              </a:rPr>
              <a:t>Cumhuriyeti, kuruluşundan itibaren ilk olarak bir askeri çatışmaya dâhil olmuştur. Türk ordusu, Kore Savaşı’nın kaderinde ve kazanılmasında etkin rol oynamıştır. Türk kuvvetleri üç yıl içinde on dört başarılı muharebe yapmıştır. </a:t>
            </a:r>
            <a:endParaRPr lang="tr-TR" sz="3200" dirty="0">
              <a:latin typeface="Calibri" panose="020F0502020204030204" pitchFamily="34" charset="0"/>
            </a:endParaRPr>
          </a:p>
        </p:txBody>
      </p:sp>
      <p:sp>
        <p:nvSpPr>
          <p:cNvPr id="2" name="Başlık 1"/>
          <p:cNvSpPr>
            <a:spLocks noGrp="1"/>
          </p:cNvSpPr>
          <p:nvPr>
            <p:ph type="title"/>
          </p:nvPr>
        </p:nvSpPr>
        <p:spPr/>
        <p:txBody>
          <a:bodyPr>
            <a:normAutofit fontScale="90000"/>
          </a:bodyPr>
          <a:lstStyle/>
          <a:p>
            <a:pPr algn="ctr"/>
            <a:r>
              <a:rPr lang="tr-TR" b="1" dirty="0" smtClean="0">
                <a:solidFill>
                  <a:schemeClr val="bg1"/>
                </a:solidFill>
                <a:latin typeface="Times New Roman"/>
                <a:ea typeface="Times New Roman"/>
              </a:rPr>
              <a:t>     PROJENİN GENEL TANITIMI</a:t>
            </a:r>
            <a:r>
              <a:rPr lang="tr-TR" sz="2800" b="1" dirty="0">
                <a:solidFill>
                  <a:srgbClr val="000000"/>
                </a:solidFill>
                <a:latin typeface="Times New Roman"/>
                <a:ea typeface="Times New Roman"/>
              </a:rPr>
              <a:t>	 </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554" y="2492896"/>
            <a:ext cx="4041971"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35898"/>
            <a:ext cx="87064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3</a:t>
            </a:fld>
            <a:endParaRPr lang="tr-TR"/>
          </a:p>
        </p:txBody>
      </p:sp>
    </p:spTree>
    <p:extLst>
      <p:ext uri="{BB962C8B-B14F-4D97-AF65-F5344CB8AC3E}">
        <p14:creationId xmlns:p14="http://schemas.microsoft.com/office/powerpoint/2010/main" val="28183832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2348880"/>
            <a:ext cx="7632848" cy="3993893"/>
          </a:xfrm>
        </p:spPr>
        <p:txBody>
          <a:bodyPr>
            <a:normAutofit fontScale="85000" lnSpcReduction="20000"/>
          </a:bodyPr>
          <a:lstStyle/>
          <a:p>
            <a:pPr marL="0" indent="0" algn="just">
              <a:buNone/>
            </a:pPr>
            <a:r>
              <a:rPr lang="tr-TR" sz="2800" dirty="0" smtClean="0">
                <a:solidFill>
                  <a:srgbClr val="000000"/>
                </a:solidFill>
                <a:latin typeface="Times New Roman"/>
                <a:ea typeface="Times New Roman"/>
              </a:rPr>
              <a:t>	</a:t>
            </a:r>
            <a:r>
              <a:rPr lang="tr-TR" sz="3800" dirty="0" smtClean="0">
                <a:solidFill>
                  <a:srgbClr val="000000"/>
                </a:solidFill>
                <a:latin typeface="Calibri" panose="020F0502020204030204" pitchFamily="34" charset="0"/>
                <a:ea typeface="Times New Roman"/>
              </a:rPr>
              <a:t>Bölgede barış ve güvenliğin tekrar sağlanması ve sürdürülmesinde konusunda Türkiye büyük hassasiyet göstermiştir. Türk askerinin sergilediği kahramanlıklar Güney Kore'de kitaplarda, filmlerde, belgesellerde yer buluyor ve her fırsatta minnettarlıklarını gösteriyorlar. Türk kuvvetleri, Kore’de bugün de Türk milletine duyulan sevginin sağlam temellerini atmıştır.</a:t>
            </a:r>
            <a:endParaRPr lang="tr-TR" sz="3800" dirty="0">
              <a:latin typeface="Calibri" panose="020F0502020204030204" pitchFamily="34" charset="0"/>
            </a:endParaRPr>
          </a:p>
        </p:txBody>
      </p:sp>
      <p:sp>
        <p:nvSpPr>
          <p:cNvPr id="2" name="Başlık 1"/>
          <p:cNvSpPr>
            <a:spLocks noGrp="1"/>
          </p:cNvSpPr>
          <p:nvPr>
            <p:ph type="title"/>
          </p:nvPr>
        </p:nvSpPr>
        <p:spPr/>
        <p:txBody>
          <a:bodyPr>
            <a:normAutofit fontScale="90000"/>
          </a:bodyPr>
          <a:lstStyle/>
          <a:p>
            <a:pPr algn="ctr"/>
            <a:r>
              <a:rPr lang="tr-TR" b="1" dirty="0" smtClean="0">
                <a:solidFill>
                  <a:schemeClr val="bg1"/>
                </a:solidFill>
                <a:latin typeface="Times New Roman"/>
                <a:ea typeface="Times New Roman"/>
              </a:rPr>
              <a:t>   PROJENİN </a:t>
            </a:r>
            <a:r>
              <a:rPr lang="tr-TR" b="1" dirty="0">
                <a:solidFill>
                  <a:schemeClr val="bg1"/>
                </a:solidFill>
                <a:latin typeface="Times New Roman"/>
                <a:ea typeface="Times New Roman"/>
              </a:rPr>
              <a:t>GENEL TANITIMI</a:t>
            </a:r>
            <a:r>
              <a:rPr lang="tr-TR" sz="2800" b="1" dirty="0">
                <a:solidFill>
                  <a:srgbClr val="000000"/>
                </a:solidFill>
                <a:latin typeface="Times New Roman"/>
                <a:ea typeface="Times New Roman"/>
              </a:rPr>
              <a:t>	 </a:t>
            </a:r>
            <a:endParaRPr lang="tr-TR" dirty="0"/>
          </a:p>
        </p:txBody>
      </p:sp>
      <p:sp>
        <p:nvSpPr>
          <p:cNvPr id="4" name="Metin kutusu 3"/>
          <p:cNvSpPr txBox="1"/>
          <p:nvPr/>
        </p:nvSpPr>
        <p:spPr>
          <a:xfrm>
            <a:off x="467544" y="2132856"/>
            <a:ext cx="8280920" cy="369332"/>
          </a:xfrm>
          <a:prstGeom prst="rect">
            <a:avLst/>
          </a:prstGeom>
          <a:noFill/>
        </p:spPr>
        <p:txBody>
          <a:bodyPr wrap="square" rtlCol="0">
            <a:spAutoFit/>
          </a:bodyPr>
          <a:lstStyle/>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71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fld id="{F302176B-0E47-46AC-8F43-DAB4B8A37D06}" type="slidenum">
              <a:rPr lang="tr-TR" smtClean="0"/>
              <a:t>4</a:t>
            </a:fld>
            <a:endParaRPr lang="tr-TR"/>
          </a:p>
        </p:txBody>
      </p:sp>
    </p:spTree>
    <p:extLst>
      <p:ext uri="{BB962C8B-B14F-4D97-AF65-F5344CB8AC3E}">
        <p14:creationId xmlns:p14="http://schemas.microsoft.com/office/powerpoint/2010/main" val="28183832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31032" y="4293096"/>
            <a:ext cx="8389440" cy="2406097"/>
          </a:xfrm>
        </p:spPr>
        <p:txBody>
          <a:bodyPr>
            <a:normAutofit/>
          </a:bodyPr>
          <a:lstStyle/>
          <a:p>
            <a:pPr marL="0" indent="0" algn="just">
              <a:buNone/>
            </a:pPr>
            <a:r>
              <a:rPr lang="tr-TR" dirty="0" smtClean="0">
                <a:latin typeface="Calibri" panose="020F0502020204030204" pitchFamily="34" charset="0"/>
              </a:rPr>
              <a:t>	</a:t>
            </a:r>
            <a:r>
              <a:rPr lang="tr-TR" dirty="0" smtClean="0">
                <a:solidFill>
                  <a:schemeClr val="tx1"/>
                </a:solidFill>
                <a:latin typeface="Calibri" panose="020F0502020204030204" pitchFamily="34" charset="0"/>
              </a:rPr>
              <a:t>Kore </a:t>
            </a:r>
            <a:r>
              <a:rPr lang="tr-TR" dirty="0">
                <a:solidFill>
                  <a:schemeClr val="tx1"/>
                </a:solidFill>
                <a:latin typeface="Calibri" panose="020F0502020204030204" pitchFamily="34" charset="0"/>
              </a:rPr>
              <a:t>Gazisi </a:t>
            </a:r>
            <a:r>
              <a:rPr lang="tr-TR" dirty="0" err="1">
                <a:solidFill>
                  <a:schemeClr val="tx1"/>
                </a:solidFill>
                <a:latin typeface="Calibri" panose="020F0502020204030204" pitchFamily="34" charset="0"/>
              </a:rPr>
              <a:t>Leo</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Turitto</a:t>
            </a:r>
            <a:r>
              <a:rPr lang="tr-TR" dirty="0">
                <a:solidFill>
                  <a:schemeClr val="tx1"/>
                </a:solidFill>
                <a:latin typeface="Calibri" panose="020F0502020204030204" pitchFamily="34" charset="0"/>
              </a:rPr>
              <a:t> </a:t>
            </a:r>
            <a:r>
              <a:rPr lang="tr-TR" dirty="0" smtClean="0">
                <a:solidFill>
                  <a:schemeClr val="tx1"/>
                </a:solidFill>
                <a:latin typeface="Calibri" panose="020F0502020204030204" pitchFamily="34" charset="0"/>
              </a:rPr>
              <a:t>Türk askerlerinden söz ederken şu ifadeyi kullanmıştır ; «Şunu </a:t>
            </a:r>
            <a:r>
              <a:rPr lang="tr-TR" dirty="0">
                <a:solidFill>
                  <a:schemeClr val="tx1"/>
                </a:solidFill>
                <a:latin typeface="Calibri" panose="020F0502020204030204" pitchFamily="34" charset="0"/>
              </a:rPr>
              <a:t>bütün samimiyetimle söylüyorum ki yalnızca Türk bölüğünün arkasında görev yaptığım geceleri rahat uyku yüzü görebildim. Önümüzdeki birlik Türk olduğu gece bizler rahat uyku uyuyabiliyorduk. Herkes biliyordu ki Türk </a:t>
            </a:r>
            <a:r>
              <a:rPr lang="tr-TR" dirty="0" smtClean="0">
                <a:solidFill>
                  <a:schemeClr val="tx1"/>
                </a:solidFill>
                <a:latin typeface="Calibri" panose="020F0502020204030204" pitchFamily="34" charset="0"/>
              </a:rPr>
              <a:t>canını </a:t>
            </a:r>
            <a:r>
              <a:rPr lang="tr-TR" dirty="0">
                <a:solidFill>
                  <a:schemeClr val="tx1"/>
                </a:solidFill>
                <a:latin typeface="Calibri" panose="020F0502020204030204" pitchFamily="34" charset="0"/>
              </a:rPr>
              <a:t>vermeden bir düşmanın geçmesine izin </a:t>
            </a:r>
            <a:r>
              <a:rPr lang="tr-TR" dirty="0" smtClean="0">
                <a:solidFill>
                  <a:schemeClr val="tx1"/>
                </a:solidFill>
                <a:latin typeface="Calibri" panose="020F0502020204030204" pitchFamily="34" charset="0"/>
              </a:rPr>
              <a:t>vermez.»</a:t>
            </a:r>
            <a:endParaRPr lang="tr-TR" dirty="0">
              <a:solidFill>
                <a:schemeClr val="tx1"/>
              </a:solidFill>
              <a:latin typeface="Calibri" panose="020F050202020403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268761"/>
            <a:ext cx="3528392" cy="3096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48680"/>
            <a:ext cx="871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Başlık 1"/>
          <p:cNvSpPr>
            <a:spLocks noGrp="1"/>
          </p:cNvSpPr>
          <p:nvPr>
            <p:ph type="title"/>
          </p:nvPr>
        </p:nvSpPr>
        <p:spPr/>
        <p:txBody>
          <a:bodyPr>
            <a:normAutofit fontScale="90000"/>
          </a:bodyPr>
          <a:lstStyle/>
          <a:p>
            <a:pPr algn="ctr"/>
            <a:r>
              <a:rPr lang="tr-TR" b="1" dirty="0" smtClean="0">
                <a:solidFill>
                  <a:schemeClr val="bg1"/>
                </a:solidFill>
                <a:latin typeface="Times New Roman"/>
                <a:ea typeface="Times New Roman"/>
              </a:rPr>
              <a:t>   PROJENİN </a:t>
            </a:r>
            <a:r>
              <a:rPr lang="tr-TR" b="1" dirty="0">
                <a:solidFill>
                  <a:schemeClr val="bg1"/>
                </a:solidFill>
                <a:latin typeface="Times New Roman"/>
                <a:ea typeface="Times New Roman"/>
              </a:rPr>
              <a:t>GENEL TANITIMI</a:t>
            </a:r>
            <a:r>
              <a:rPr lang="tr-TR" sz="2800" b="1" dirty="0">
                <a:solidFill>
                  <a:srgbClr val="000000"/>
                </a:solidFill>
                <a:latin typeface="Times New Roman"/>
                <a:ea typeface="Times New Roman"/>
              </a:rPr>
              <a:t>	 </a:t>
            </a:r>
            <a:endParaRPr lang="tr-TR" dirty="0"/>
          </a:p>
        </p:txBody>
      </p:sp>
      <p:sp>
        <p:nvSpPr>
          <p:cNvPr id="3" name="Slayt Numarası Yer Tutucusu 2"/>
          <p:cNvSpPr>
            <a:spLocks noGrp="1"/>
          </p:cNvSpPr>
          <p:nvPr>
            <p:ph type="sldNum" sz="quarter" idx="12"/>
          </p:nvPr>
        </p:nvSpPr>
        <p:spPr/>
        <p:txBody>
          <a:bodyPr/>
          <a:lstStyle/>
          <a:p>
            <a:fld id="{F302176B-0E47-46AC-8F43-DAB4B8A37D06}" type="slidenum">
              <a:rPr lang="tr-TR" smtClean="0"/>
              <a:t>5</a:t>
            </a:fld>
            <a:endParaRPr lang="tr-TR"/>
          </a:p>
        </p:txBody>
      </p:sp>
    </p:spTree>
    <p:extLst>
      <p:ext uri="{BB962C8B-B14F-4D97-AF65-F5344CB8AC3E}">
        <p14:creationId xmlns:p14="http://schemas.microsoft.com/office/powerpoint/2010/main" val="20312490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975459"/>
            <a:ext cx="8424936" cy="1938528"/>
          </a:xfrm>
        </p:spPr>
        <p:txBody>
          <a:bodyPr>
            <a:normAutofit lnSpcReduction="10000"/>
          </a:bodyPr>
          <a:lstStyle/>
          <a:p>
            <a:pPr marL="0" indent="0" algn="just">
              <a:buNone/>
            </a:pPr>
            <a:r>
              <a:rPr lang="tr-TR" dirty="0" smtClean="0"/>
              <a:t>	</a:t>
            </a:r>
            <a:r>
              <a:rPr lang="tr-TR" sz="3200" dirty="0">
                <a:solidFill>
                  <a:srgbClr val="000000"/>
                </a:solidFill>
                <a:latin typeface="Calibri" panose="020F0502020204030204" pitchFamily="34" charset="0"/>
                <a:ea typeface="Times New Roman"/>
              </a:rPr>
              <a:t>Kore Savaşı’nda yaşananları, ülkemizin ve milletimizin dünya barışı için yaptığı fedakârlıkları unutulmaz hale getirerek gençlerimizin milli kültür ve bilincini yükseltmek. </a:t>
            </a:r>
          </a:p>
        </p:txBody>
      </p:sp>
      <p:sp>
        <p:nvSpPr>
          <p:cNvPr id="2" name="Başlık 1"/>
          <p:cNvSpPr>
            <a:spLocks noGrp="1"/>
          </p:cNvSpPr>
          <p:nvPr>
            <p:ph type="title"/>
          </p:nvPr>
        </p:nvSpPr>
        <p:spPr/>
        <p:txBody>
          <a:bodyPr/>
          <a:lstStyle/>
          <a:p>
            <a:pPr algn="ctr"/>
            <a:r>
              <a:rPr lang="tr-TR" b="1" dirty="0">
                <a:solidFill>
                  <a:schemeClr val="bg1"/>
                </a:solidFill>
                <a:latin typeface="Times New Roman"/>
                <a:ea typeface="Times New Roman"/>
              </a:rPr>
              <a:t>PROJENİN AMACI </a:t>
            </a:r>
            <a:endParaRPr lang="tr-TR"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933056"/>
            <a:ext cx="4176464"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48680"/>
            <a:ext cx="871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32679862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2348880"/>
            <a:ext cx="7632848" cy="3960440"/>
          </a:xfrm>
        </p:spPr>
        <p:txBody>
          <a:bodyPr>
            <a:normAutofit lnSpcReduction="10000"/>
          </a:bodyPr>
          <a:lstStyle/>
          <a:p>
            <a:pPr algn="just">
              <a:buFont typeface="Wingdings" panose="05000000000000000000" pitchFamily="2" charset="2"/>
              <a:buChar char="q"/>
            </a:pPr>
            <a:r>
              <a:rPr lang="tr-TR" sz="2800" dirty="0" smtClean="0">
                <a:solidFill>
                  <a:schemeClr val="tx1"/>
                </a:solidFill>
                <a:latin typeface="Calibri" panose="020F0502020204030204" pitchFamily="34" charset="0"/>
              </a:rPr>
              <a:t>Kore </a:t>
            </a:r>
            <a:r>
              <a:rPr lang="tr-TR" sz="2800" dirty="0">
                <a:solidFill>
                  <a:schemeClr val="tx1"/>
                </a:solidFill>
                <a:latin typeface="Calibri" panose="020F0502020204030204" pitchFamily="34" charset="0"/>
              </a:rPr>
              <a:t>Savaşı ve gazilerinin yaptıkları </a:t>
            </a:r>
            <a:r>
              <a:rPr lang="tr-TR" sz="2800" dirty="0" smtClean="0">
                <a:solidFill>
                  <a:schemeClr val="tx1"/>
                </a:solidFill>
                <a:latin typeface="Calibri" panose="020F0502020204030204" pitchFamily="34" charset="0"/>
              </a:rPr>
              <a:t>fedakârlıkların unutturulmaması,</a:t>
            </a:r>
            <a:endParaRPr lang="tr-TR" sz="2800" dirty="0">
              <a:solidFill>
                <a:schemeClr val="tx1"/>
              </a:solidFill>
              <a:latin typeface="Calibri" panose="020F0502020204030204" pitchFamily="34" charset="0"/>
            </a:endParaRPr>
          </a:p>
          <a:p>
            <a:pPr algn="just">
              <a:buFont typeface="Wingdings" panose="05000000000000000000" pitchFamily="2" charset="2"/>
              <a:buChar char="q"/>
            </a:pPr>
            <a:r>
              <a:rPr lang="tr-TR" sz="2800" dirty="0" smtClean="0">
                <a:solidFill>
                  <a:schemeClr val="tx1"/>
                </a:solidFill>
                <a:latin typeface="Calibri" panose="020F0502020204030204" pitchFamily="34" charset="0"/>
              </a:rPr>
              <a:t>Gençlerimizde </a:t>
            </a:r>
            <a:r>
              <a:rPr lang="tr-TR" sz="2800" dirty="0">
                <a:solidFill>
                  <a:schemeClr val="tx1"/>
                </a:solidFill>
                <a:latin typeface="Calibri" panose="020F0502020204030204" pitchFamily="34" charset="0"/>
              </a:rPr>
              <a:t>tarih bilinci ve milli şuurun artırılması, </a:t>
            </a:r>
          </a:p>
          <a:p>
            <a:pPr algn="just">
              <a:buFont typeface="Wingdings" panose="05000000000000000000" pitchFamily="2" charset="2"/>
              <a:buChar char="q"/>
            </a:pPr>
            <a:r>
              <a:rPr lang="tr-TR" sz="2800" dirty="0" smtClean="0">
                <a:solidFill>
                  <a:schemeClr val="tx1"/>
                </a:solidFill>
                <a:latin typeface="Calibri" panose="020F0502020204030204" pitchFamily="34" charset="0"/>
              </a:rPr>
              <a:t>Kuşakların </a:t>
            </a:r>
            <a:r>
              <a:rPr lang="tr-TR" sz="2800" dirty="0">
                <a:solidFill>
                  <a:schemeClr val="tx1"/>
                </a:solidFill>
                <a:latin typeface="Calibri" panose="020F0502020204030204" pitchFamily="34" charset="0"/>
              </a:rPr>
              <a:t>birbirlerini anlamalarını sağlayarak milli birlik ve beraberliğin güçlendirilmesi,</a:t>
            </a:r>
          </a:p>
          <a:p>
            <a:pPr algn="just">
              <a:buFont typeface="Wingdings" panose="05000000000000000000" pitchFamily="2" charset="2"/>
              <a:buChar char="q"/>
            </a:pPr>
            <a:r>
              <a:rPr lang="tr-TR" sz="2800" dirty="0" smtClean="0">
                <a:solidFill>
                  <a:schemeClr val="tx1"/>
                </a:solidFill>
                <a:latin typeface="Calibri" panose="020F0502020204030204" pitchFamily="34" charset="0"/>
              </a:rPr>
              <a:t>Kore </a:t>
            </a:r>
            <a:r>
              <a:rPr lang="tr-TR" sz="2800" dirty="0">
                <a:solidFill>
                  <a:schemeClr val="tx1"/>
                </a:solidFill>
                <a:latin typeface="Calibri" panose="020F0502020204030204" pitchFamily="34" charset="0"/>
              </a:rPr>
              <a:t>gazilerimize toplumun onları unutmadığı ve sonraki kuşaklara da unutturmayacağını göstererek değerli </a:t>
            </a:r>
            <a:r>
              <a:rPr lang="tr-TR" sz="2800" dirty="0" smtClean="0">
                <a:solidFill>
                  <a:schemeClr val="tx1"/>
                </a:solidFill>
                <a:latin typeface="Calibri" panose="020F0502020204030204" pitchFamily="34" charset="0"/>
              </a:rPr>
              <a:t>olduklarının hissettirilmesi, </a:t>
            </a:r>
            <a:endParaRPr lang="tr-TR" sz="2800" dirty="0">
              <a:solidFill>
                <a:schemeClr val="tx1"/>
              </a:solidFill>
              <a:latin typeface="Calibri" panose="020F0502020204030204" pitchFamily="34" charset="0"/>
            </a:endParaRPr>
          </a:p>
          <a:p>
            <a:endParaRPr lang="tr-TR" dirty="0"/>
          </a:p>
        </p:txBody>
      </p:sp>
      <p:sp>
        <p:nvSpPr>
          <p:cNvPr id="2" name="Başlık 1"/>
          <p:cNvSpPr>
            <a:spLocks noGrp="1"/>
          </p:cNvSpPr>
          <p:nvPr>
            <p:ph type="title"/>
          </p:nvPr>
        </p:nvSpPr>
        <p:spPr/>
        <p:txBody>
          <a:bodyPr>
            <a:normAutofit/>
          </a:bodyPr>
          <a:lstStyle/>
          <a:p>
            <a:pPr indent="449580" algn="ctr">
              <a:lnSpc>
                <a:spcPct val="115000"/>
              </a:lnSpc>
              <a:spcAft>
                <a:spcPts val="1000"/>
              </a:spcAft>
            </a:pPr>
            <a:r>
              <a:rPr lang="tr-TR" b="1" dirty="0" smtClean="0">
                <a:solidFill>
                  <a:schemeClr val="bg1"/>
                </a:solidFill>
                <a:latin typeface="Times New Roman"/>
                <a:ea typeface="Times New Roman"/>
                <a:cs typeface="Times New Roman"/>
              </a:rPr>
              <a:t>PROJENİN </a:t>
            </a:r>
            <a:r>
              <a:rPr lang="tr-TR" b="1" dirty="0">
                <a:solidFill>
                  <a:schemeClr val="bg1"/>
                </a:solidFill>
                <a:latin typeface="Times New Roman"/>
                <a:ea typeface="Times New Roman"/>
                <a:cs typeface="Times New Roman"/>
              </a:rPr>
              <a:t>HEDEFLERİ</a:t>
            </a:r>
            <a:endParaRPr lang="tr-TR" dirty="0">
              <a:solidFill>
                <a:schemeClr val="bg1"/>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93" y="620688"/>
            <a:ext cx="871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7</a:t>
            </a:fld>
            <a:endParaRPr lang="tr-TR"/>
          </a:p>
        </p:txBody>
      </p:sp>
    </p:spTree>
    <p:extLst>
      <p:ext uri="{BB962C8B-B14F-4D97-AF65-F5344CB8AC3E}">
        <p14:creationId xmlns:p14="http://schemas.microsoft.com/office/powerpoint/2010/main" val="26695386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anose="05000000000000000000" pitchFamily="2" charset="2"/>
              <a:buChar char="q"/>
            </a:pPr>
            <a:r>
              <a:rPr lang="tr-TR" dirty="0" smtClean="0">
                <a:solidFill>
                  <a:schemeClr val="tx1"/>
                </a:solidFill>
              </a:rPr>
              <a:t> Çanakkale ilinde </a:t>
            </a:r>
            <a:r>
              <a:rPr lang="tr-TR" dirty="0">
                <a:solidFill>
                  <a:schemeClr val="tx1"/>
                </a:solidFill>
              </a:rPr>
              <a:t>yaşayan Kore </a:t>
            </a:r>
            <a:r>
              <a:rPr lang="tr-TR" dirty="0" smtClean="0">
                <a:solidFill>
                  <a:schemeClr val="tx1"/>
                </a:solidFill>
              </a:rPr>
              <a:t>Savaşı </a:t>
            </a:r>
            <a:r>
              <a:rPr lang="tr-TR" dirty="0">
                <a:solidFill>
                  <a:schemeClr val="tx1"/>
                </a:solidFill>
              </a:rPr>
              <a:t>gazileri</a:t>
            </a:r>
          </a:p>
          <a:p>
            <a:pPr>
              <a:buFont typeface="Wingdings" panose="05000000000000000000" pitchFamily="2" charset="2"/>
              <a:buChar char="q"/>
            </a:pPr>
            <a:r>
              <a:rPr lang="tr-TR" dirty="0">
                <a:solidFill>
                  <a:schemeClr val="tx1"/>
                </a:solidFill>
              </a:rPr>
              <a:t> </a:t>
            </a:r>
            <a:r>
              <a:rPr lang="tr-TR" dirty="0" smtClean="0">
                <a:solidFill>
                  <a:schemeClr val="tx1"/>
                </a:solidFill>
              </a:rPr>
              <a:t>Ortaöğretim </a:t>
            </a:r>
            <a:r>
              <a:rPr lang="tr-TR" dirty="0">
                <a:solidFill>
                  <a:schemeClr val="tx1"/>
                </a:solidFill>
              </a:rPr>
              <a:t>okulları </a:t>
            </a:r>
            <a:r>
              <a:rPr lang="tr-TR" dirty="0" smtClean="0">
                <a:solidFill>
                  <a:schemeClr val="tx1"/>
                </a:solidFill>
              </a:rPr>
              <a:t>öğrencileri</a:t>
            </a:r>
            <a:endParaRPr lang="tr-TR" dirty="0">
              <a:solidFill>
                <a:schemeClr val="tx1"/>
              </a:solidFill>
            </a:endParaRPr>
          </a:p>
          <a:p>
            <a:endParaRPr lang="tr-TR" dirty="0"/>
          </a:p>
        </p:txBody>
      </p:sp>
      <p:sp>
        <p:nvSpPr>
          <p:cNvPr id="2" name="Başlık 1"/>
          <p:cNvSpPr>
            <a:spLocks noGrp="1"/>
          </p:cNvSpPr>
          <p:nvPr>
            <p:ph type="title"/>
          </p:nvPr>
        </p:nvSpPr>
        <p:spPr/>
        <p:txBody>
          <a:bodyPr>
            <a:normAutofit fontScale="90000"/>
          </a:bodyPr>
          <a:lstStyle/>
          <a:p>
            <a:pPr algn="ctr"/>
            <a:r>
              <a:rPr lang="tr-TR" b="1" dirty="0" smtClean="0">
                <a:solidFill>
                  <a:schemeClr val="bg1"/>
                </a:solidFill>
                <a:latin typeface="Times New Roman"/>
                <a:ea typeface="Times New Roman"/>
              </a:rPr>
              <a:t>      PROJENİN </a:t>
            </a:r>
            <a:r>
              <a:rPr lang="tr-TR" b="1" dirty="0">
                <a:solidFill>
                  <a:schemeClr val="bg1"/>
                </a:solidFill>
                <a:latin typeface="Times New Roman"/>
                <a:ea typeface="Times New Roman"/>
              </a:rPr>
              <a:t>HEDEF KİTLESİ</a:t>
            </a:r>
            <a:endParaRPr lang="tr-TR" dirty="0">
              <a:solidFill>
                <a:schemeClr val="bg1"/>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71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39164885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9845" y="3717032"/>
            <a:ext cx="8512497" cy="2952328"/>
          </a:xfrm>
        </p:spPr>
        <p:txBody>
          <a:bodyPr>
            <a:noAutofit/>
          </a:bodyPr>
          <a:lstStyle/>
          <a:p>
            <a:pPr marL="0" indent="0" algn="just">
              <a:buNone/>
            </a:pPr>
            <a:r>
              <a:rPr lang="tr-TR" sz="3200" dirty="0" smtClean="0">
                <a:latin typeface="Calibri" panose="020F0502020204030204" pitchFamily="34" charset="0"/>
              </a:rPr>
              <a:t>	</a:t>
            </a:r>
            <a:r>
              <a:rPr lang="tr-TR" sz="2800" dirty="0" smtClean="0">
                <a:solidFill>
                  <a:schemeClr val="tx1"/>
                </a:solidFill>
                <a:latin typeface="Calibri" panose="020F0502020204030204" pitchFamily="34" charset="0"/>
              </a:rPr>
              <a:t>Yaklaşık </a:t>
            </a:r>
            <a:r>
              <a:rPr lang="tr-TR" sz="2800" dirty="0">
                <a:solidFill>
                  <a:schemeClr val="tx1"/>
                </a:solidFill>
                <a:latin typeface="Calibri" panose="020F0502020204030204" pitchFamily="34" charset="0"/>
              </a:rPr>
              <a:t>60 yıl önce yaşananların sadece kitaplarda ve makalelerde kalmaması; günümüz gençlerinin orda yaşanan sıkıntıları ve acıları birinci ağızdan dinleyerek bilinçlenmeleri gereği aşikârdır.  Birleşmiş Milletler askerleri </a:t>
            </a:r>
            <a:r>
              <a:rPr lang="tr-TR" sz="2800" dirty="0" smtClean="0">
                <a:solidFill>
                  <a:schemeClr val="tx1"/>
                </a:solidFill>
                <a:latin typeface="Calibri" panose="020F0502020204030204" pitchFamily="34" charset="0"/>
              </a:rPr>
              <a:t>içinde, </a:t>
            </a:r>
            <a:r>
              <a:rPr lang="tr-TR" sz="2800" dirty="0">
                <a:solidFill>
                  <a:schemeClr val="tx1"/>
                </a:solidFill>
                <a:latin typeface="Calibri" panose="020F0502020204030204" pitchFamily="34" charset="0"/>
              </a:rPr>
              <a:t>tek okul açanın Türk askeri olması millet olarak eğitime verdiğimiz değerin bir göstergesidir. </a:t>
            </a:r>
          </a:p>
        </p:txBody>
      </p:sp>
      <p:sp>
        <p:nvSpPr>
          <p:cNvPr id="2" name="Başlık 1"/>
          <p:cNvSpPr>
            <a:spLocks noGrp="1"/>
          </p:cNvSpPr>
          <p:nvPr>
            <p:ph type="title"/>
          </p:nvPr>
        </p:nvSpPr>
        <p:spPr/>
        <p:txBody>
          <a:bodyPr/>
          <a:lstStyle/>
          <a:p>
            <a:pPr algn="ctr"/>
            <a:r>
              <a:rPr lang="tr-TR" b="1" dirty="0"/>
              <a:t> </a:t>
            </a:r>
            <a:r>
              <a:rPr lang="tr-TR" b="1" dirty="0">
                <a:solidFill>
                  <a:srgbClr val="000000"/>
                </a:solidFill>
                <a:latin typeface="Times New Roman"/>
                <a:ea typeface="Times New Roman"/>
                <a:cs typeface="Times New Roman"/>
              </a:rPr>
              <a:t> </a:t>
            </a:r>
            <a:r>
              <a:rPr lang="tr-TR" b="1" dirty="0">
                <a:solidFill>
                  <a:schemeClr val="bg1"/>
                </a:solidFill>
                <a:latin typeface="Times New Roman"/>
                <a:ea typeface="Times New Roman"/>
                <a:cs typeface="Times New Roman"/>
              </a:rPr>
              <a:t>PROJENİN ÖZETİ</a:t>
            </a:r>
            <a:endParaRPr lang="tr-TR" dirty="0">
              <a:solidFill>
                <a:schemeClr val="bg1"/>
              </a:solidFill>
            </a:endParaRPr>
          </a:p>
        </p:txBody>
      </p:sp>
      <p:sp>
        <p:nvSpPr>
          <p:cNvPr id="5" name="AutoShape 2" descr="Savaş sırasında Türk birliğinin bulunduğu yerlerden biri olan Suwon'da askerler yetim kalan çocuklara bakmak için bir okul açmışt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4167" b="24750"/>
          <a:stretch/>
        </p:blipFill>
        <p:spPr bwMode="auto">
          <a:xfrm>
            <a:off x="1547665" y="1628800"/>
            <a:ext cx="6192688" cy="21602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68" y="548680"/>
            <a:ext cx="871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13488883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3683</TotalTime>
  <Words>338</Words>
  <Application>Microsoft Office PowerPoint</Application>
  <PresentationFormat>Ekran Gösterisi (4:3)</PresentationFormat>
  <Paragraphs>89</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Dalga Biçimi</vt:lpstr>
      <vt:lpstr>PowerPoint Sunusu</vt:lpstr>
      <vt:lpstr>   PROJENİN GENEL TANITIMI  </vt:lpstr>
      <vt:lpstr>     PROJENİN GENEL TANITIMI  </vt:lpstr>
      <vt:lpstr>   PROJENİN GENEL TANITIMI  </vt:lpstr>
      <vt:lpstr>   PROJENİN GENEL TANITIMI  </vt:lpstr>
      <vt:lpstr>PROJENİN AMACI </vt:lpstr>
      <vt:lpstr>PROJENİN HEDEFLERİ</vt:lpstr>
      <vt:lpstr>      PROJENİN HEDEF KİTLESİ</vt:lpstr>
      <vt:lpstr>  PROJENİN ÖZETİ</vt:lpstr>
      <vt:lpstr>  PROJENİN ÖZETİ</vt:lpstr>
      <vt:lpstr>PowerPoint Sunusu</vt:lpstr>
      <vt:lpstr>  PROJENİN ÖZETİ</vt:lpstr>
      <vt:lpstr>  PROJENİN ÖZETİ</vt:lpstr>
      <vt:lpstr>PROJENİN YAYGINLAŞTIRILMASI</vt:lpstr>
      <vt:lpstr> PROJENİN UYGULAMA ADIMLARI</vt:lpstr>
      <vt:lpstr> PROJENİN UYGULAMA ADIMLARI</vt:lpstr>
      <vt:lpstr>  </vt:lpstr>
      <vt:lpstr>PROJE UYGULANACAK OKULLAR</vt:lpstr>
      <vt:lpstr>PROJEDEN BEKLENEN SONUÇLAR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SuheylaYURDUSEV</dc:creator>
  <cp:lastModifiedBy>ASUS</cp:lastModifiedBy>
  <cp:revision>68</cp:revision>
  <cp:lastPrinted>2017-11-20T14:12:56Z</cp:lastPrinted>
  <dcterms:created xsi:type="dcterms:W3CDTF">2017-11-06T06:09:13Z</dcterms:created>
  <dcterms:modified xsi:type="dcterms:W3CDTF">2017-11-20T20:27:09Z</dcterms:modified>
</cp:coreProperties>
</file>