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12" r:id="rId1"/>
  </p:sldMasterIdLst>
  <p:notesMasterIdLst>
    <p:notesMasterId r:id="rId21"/>
  </p:notesMasterIdLst>
  <p:sldIdLst>
    <p:sldId id="256" r:id="rId2"/>
    <p:sldId id="286" r:id="rId3"/>
    <p:sldId id="288" r:id="rId4"/>
    <p:sldId id="287" r:id="rId5"/>
    <p:sldId id="271" r:id="rId6"/>
    <p:sldId id="257" r:id="rId7"/>
    <p:sldId id="272" r:id="rId8"/>
    <p:sldId id="258" r:id="rId9"/>
    <p:sldId id="273" r:id="rId10"/>
    <p:sldId id="289" r:id="rId11"/>
    <p:sldId id="278" r:id="rId12"/>
    <p:sldId id="264" r:id="rId13"/>
    <p:sldId id="283" r:id="rId14"/>
    <p:sldId id="266" r:id="rId15"/>
    <p:sldId id="290" r:id="rId16"/>
    <p:sldId id="291" r:id="rId17"/>
    <p:sldId id="284" r:id="rId18"/>
    <p:sldId id="265" r:id="rId19"/>
    <p:sldId id="281" r:id="rId20"/>
  </p:sldIdLst>
  <p:sldSz cx="9144000" cy="6858000" type="screen4x3"/>
  <p:notesSz cx="6797675" cy="9926638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855843-5957-4F2D-BA88-3CF0F9E2F11B}" type="datetimeFigureOut">
              <a:rPr lang="tr-TR" smtClean="0"/>
              <a:t>20.11.2017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0C1981-7083-46C3-86E1-9A1EAEDC15C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08884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0C1981-7083-46C3-86E1-9A1EAEDC15CE}" type="slidenum">
              <a:rPr lang="tr-TR" smtClean="0"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158058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0C1981-7083-46C3-86E1-9A1EAEDC15CE}" type="slidenum">
              <a:rPr lang="tr-TR" smtClean="0"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749465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27FA8-AA10-4D51-9CC9-91391AD61D41}" type="datetime1">
              <a:rPr lang="tr-TR" smtClean="0"/>
              <a:t>20.11.2017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DDB39-137F-4B52-8E3E-80CB06C84B7E}" type="datetime1">
              <a:rPr lang="tr-TR" smtClean="0"/>
              <a:t>20.11.2017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58407-7189-4E1C-826A-7BA7AB1A2BF8}" type="datetime1">
              <a:rPr lang="tr-TR" smtClean="0"/>
              <a:t>20.11.2017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840F3-CDF9-409A-BC12-064DB8CE48DB}" type="datetime1">
              <a:rPr lang="tr-TR" smtClean="0"/>
              <a:t>20.11.2017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EC407-C03B-474E-85A6-4A9EBA0020FB}" type="datetime1">
              <a:rPr lang="tr-TR" smtClean="0"/>
              <a:t>20.11.2017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862BE-38AD-4E75-9FA6-0117EC5F6803}" type="datetime1">
              <a:rPr lang="tr-TR" smtClean="0"/>
              <a:t>20.11.2017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D2453-FF0B-405D-9803-51B1D989E4BB}" type="datetime1">
              <a:rPr lang="tr-TR" smtClean="0"/>
              <a:t>20.11.2017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90049-A99E-4AA6-8EE6-9567BD507056}" type="datetime1">
              <a:rPr lang="tr-TR" smtClean="0"/>
              <a:t>20.11.2017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79EB3-4C03-46EC-ADF7-CF9F3217DB6A}" type="datetime1">
              <a:rPr lang="tr-TR" smtClean="0"/>
              <a:t>20.11.2017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CC8C9-78C0-46AB-8D98-869BAEA9D883}" type="datetime1">
              <a:rPr lang="tr-TR" smtClean="0"/>
              <a:t>20.11.2017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3A959-2DE0-4D75-BF3C-726241145CF2}" type="datetime1">
              <a:rPr lang="tr-TR" smtClean="0"/>
              <a:t>20.11.2017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56CD1C5-DCE9-41EA-96C8-8F1288A441C4}" type="datetime1">
              <a:rPr lang="tr-TR" smtClean="0"/>
              <a:t>20.11.2017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196395" y="4293096"/>
            <a:ext cx="86409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“EVİM OKULUM, </a:t>
            </a:r>
            <a:r>
              <a:rPr lang="tr-T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OKULUM EVİM</a:t>
            </a:r>
            <a:r>
              <a:rPr lang="tr-T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endParaRPr lang="tr-TR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tr-T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PROJESİ</a:t>
            </a:r>
            <a:endParaRPr lang="tr-TR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VELİ EV ZİYARETLERİ&#10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673" y="1864943"/>
            <a:ext cx="3636404" cy="225388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Metin kutusu 1"/>
          <p:cNvSpPr txBox="1"/>
          <p:nvPr/>
        </p:nvSpPr>
        <p:spPr>
          <a:xfrm>
            <a:off x="3281915" y="3795974"/>
            <a:ext cx="2556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VELİ EV ZİYARETLERİ</a:t>
            </a:r>
            <a:endParaRPr lang="tr-TR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60648"/>
            <a:ext cx="1274084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2016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79512" y="3789040"/>
            <a:ext cx="8352928" cy="324036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tr-TR" sz="2800" dirty="0" smtClean="0">
                <a:latin typeface="Calibri" panose="020F0502020204030204" pitchFamily="34" charset="0"/>
              </a:rPr>
              <a:t>	</a:t>
            </a:r>
            <a:endParaRPr lang="tr-TR" dirty="0">
              <a:latin typeface="Calibri" panose="020F0502020204030204" pitchFamily="34" charset="0"/>
            </a:endParaRPr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/>
              <a:t> </a:t>
            </a:r>
            <a:r>
              <a:rPr lang="tr-TR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tr-TR" b="1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PROJENİN ÖZETİ</a:t>
            </a:r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395536" y="2132856"/>
            <a:ext cx="777686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3200" dirty="0" smtClean="0">
                <a:latin typeface="Calibri" panose="020F0502020204030204" pitchFamily="34" charset="0"/>
              </a:rPr>
              <a:t>	Tüm </a:t>
            </a:r>
            <a:r>
              <a:rPr lang="tr-TR" sz="3200" dirty="0">
                <a:latin typeface="Calibri" panose="020F0502020204030204" pitchFamily="34" charset="0"/>
              </a:rPr>
              <a:t>bu araştırmalar sonucunda Çanakkale İl Millî Eğitim Müdürlüğü olarak eğitimin kalitesinin artırılması adına, ilimiz merkezinde ve ilçelerde bulunan tüm okullarımızda </a:t>
            </a:r>
            <a:r>
              <a:rPr lang="tr-TR" sz="3200" b="1" dirty="0">
                <a:solidFill>
                  <a:srgbClr val="FF0000"/>
                </a:solidFill>
                <a:latin typeface="Calibri" panose="020F0502020204030204" pitchFamily="34" charset="0"/>
              </a:rPr>
              <a:t>“EVİM OKULUM, OKULUM EVİM ” </a:t>
            </a:r>
            <a:r>
              <a:rPr lang="tr-TR" sz="3200" dirty="0">
                <a:latin typeface="Calibri" panose="020F0502020204030204" pitchFamily="34" charset="0"/>
              </a:rPr>
              <a:t>Projesinin 2017-2018 eğitim-öğretim yılında uygulanmasının yerinde olacağı kanaatine varılmıştır.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48680"/>
            <a:ext cx="871537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75083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95536" y="1988840"/>
            <a:ext cx="8352928" cy="486916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tr-TR" sz="3200" dirty="0">
                <a:latin typeface="Calibri" panose="020F0502020204030204" pitchFamily="34" charset="0"/>
              </a:rPr>
              <a:t>	</a:t>
            </a:r>
            <a:endParaRPr lang="tr-TR" sz="2800" dirty="0">
              <a:latin typeface="Calibri" panose="020F0502020204030204" pitchFamily="34" charset="0"/>
            </a:endParaRPr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r-TR" b="1" dirty="0"/>
              <a:t> </a:t>
            </a:r>
            <a:r>
              <a:rPr lang="tr-TR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tr-TR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    </a:t>
            </a:r>
            <a:r>
              <a:rPr lang="tr-TR" b="1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PROJENİN KAZANIMLARI </a:t>
            </a:r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467544" y="1844824"/>
            <a:ext cx="8064896" cy="440120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tr-TR" sz="2800" dirty="0"/>
              <a:t>	</a:t>
            </a:r>
            <a:r>
              <a:rPr lang="tr-TR" sz="2800" dirty="0" smtClean="0">
                <a:latin typeface="Calibri" panose="020F0502020204030204" pitchFamily="34" charset="0"/>
              </a:rPr>
              <a:t>Türkiye </a:t>
            </a:r>
            <a:r>
              <a:rPr lang="tr-TR" sz="2800" dirty="0">
                <a:latin typeface="Calibri" panose="020F0502020204030204" pitchFamily="34" charset="0"/>
              </a:rPr>
              <a:t>genelinde yapılan birçok ev </a:t>
            </a:r>
            <a:r>
              <a:rPr lang="tr-TR" sz="2800" dirty="0" smtClean="0">
                <a:latin typeface="Calibri" panose="020F0502020204030204" pitchFamily="34" charset="0"/>
              </a:rPr>
              <a:t>ziyareti çalışmalarının olumlu etkileri şöyle sıralanabilir; </a:t>
            </a:r>
          </a:p>
          <a:p>
            <a:pPr algn="just"/>
            <a:endParaRPr lang="tr-TR" sz="2800" dirty="0" smtClean="0">
              <a:latin typeface="Calibri" panose="020F0502020204030204" pitchFamily="34" charset="0"/>
            </a:endParaRPr>
          </a:p>
          <a:p>
            <a:pPr marL="457200" indent="-457200" algn="just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tr-TR" sz="2800" dirty="0" smtClean="0">
                <a:latin typeface="Calibri" panose="020F0502020204030204" pitchFamily="34" charset="0"/>
              </a:rPr>
              <a:t>Öğretmenlerin </a:t>
            </a:r>
            <a:r>
              <a:rPr lang="tr-TR" sz="2800" dirty="0">
                <a:latin typeface="Calibri" panose="020F0502020204030204" pitchFamily="34" charset="0"/>
              </a:rPr>
              <a:t>mesleki </a:t>
            </a:r>
            <a:r>
              <a:rPr lang="tr-TR" sz="2800" dirty="0" smtClean="0">
                <a:latin typeface="Calibri" panose="020F0502020204030204" pitchFamily="34" charset="0"/>
              </a:rPr>
              <a:t>gelişimlerinin artması,</a:t>
            </a:r>
          </a:p>
          <a:p>
            <a:pPr marL="457200" indent="-457200" algn="just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tr-TR" sz="2800" dirty="0">
                <a:latin typeface="Calibri" panose="020F0502020204030204" pitchFamily="34" charset="0"/>
              </a:rPr>
              <a:t>Ö</a:t>
            </a:r>
            <a:r>
              <a:rPr lang="tr-TR" sz="2800" dirty="0" smtClean="0">
                <a:latin typeface="Calibri" panose="020F0502020204030204" pitchFamily="34" charset="0"/>
              </a:rPr>
              <a:t>ğrencilerin okula </a:t>
            </a:r>
            <a:r>
              <a:rPr lang="tr-TR" sz="2800" dirty="0">
                <a:latin typeface="Calibri" panose="020F0502020204030204" pitchFamily="34" charset="0"/>
              </a:rPr>
              <a:t>olan </a:t>
            </a:r>
            <a:r>
              <a:rPr lang="tr-TR" sz="2800" dirty="0" smtClean="0">
                <a:latin typeface="Calibri" panose="020F0502020204030204" pitchFamily="34" charset="0"/>
              </a:rPr>
              <a:t>ilgisinin, </a:t>
            </a:r>
            <a:r>
              <a:rPr lang="tr-TR" sz="2800" dirty="0">
                <a:latin typeface="Calibri" panose="020F0502020204030204" pitchFamily="34" charset="0"/>
              </a:rPr>
              <a:t>öğrenci </a:t>
            </a:r>
            <a:r>
              <a:rPr lang="tr-TR" sz="2800" dirty="0" smtClean="0">
                <a:latin typeface="Calibri" panose="020F0502020204030204" pitchFamily="34" charset="0"/>
              </a:rPr>
              <a:t>başarısının ve sorumluluk duygusunun artması,</a:t>
            </a:r>
          </a:p>
          <a:p>
            <a:pPr marL="457200" indent="-457200" algn="just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tr-TR" sz="2800" dirty="0">
                <a:latin typeface="Calibri" panose="020F0502020204030204" pitchFamily="34" charset="0"/>
              </a:rPr>
              <a:t>V</a:t>
            </a:r>
            <a:r>
              <a:rPr lang="tr-TR" sz="2800" dirty="0" smtClean="0">
                <a:latin typeface="Calibri" panose="020F0502020204030204" pitchFamily="34" charset="0"/>
              </a:rPr>
              <a:t>elilerin </a:t>
            </a:r>
            <a:r>
              <a:rPr lang="tr-TR" sz="2800" dirty="0">
                <a:latin typeface="Calibri" panose="020F0502020204030204" pitchFamily="34" charset="0"/>
              </a:rPr>
              <a:t>okula ve öğretmene </a:t>
            </a:r>
            <a:r>
              <a:rPr lang="tr-TR" sz="2800" dirty="0" smtClean="0">
                <a:latin typeface="Calibri" panose="020F0502020204030204" pitchFamily="34" charset="0"/>
              </a:rPr>
              <a:t>güveninin artması,</a:t>
            </a:r>
          </a:p>
          <a:p>
            <a:pPr marL="457200" indent="-457200" algn="just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tr-TR" sz="2800" dirty="0">
                <a:latin typeface="Calibri" panose="020F0502020204030204" pitchFamily="34" charset="0"/>
              </a:rPr>
              <a:t>V</a:t>
            </a:r>
            <a:r>
              <a:rPr lang="tr-TR" sz="2800" dirty="0" smtClean="0">
                <a:latin typeface="Calibri" panose="020F0502020204030204" pitchFamily="34" charset="0"/>
              </a:rPr>
              <a:t>elilerin okula </a:t>
            </a:r>
            <a:r>
              <a:rPr lang="tr-TR" sz="2800" dirty="0">
                <a:latin typeface="Calibri" panose="020F0502020204030204" pitchFamily="34" charset="0"/>
              </a:rPr>
              <a:t>olan </a:t>
            </a:r>
            <a:r>
              <a:rPr lang="tr-TR" sz="2800" dirty="0" smtClean="0">
                <a:latin typeface="Calibri" panose="020F0502020204030204" pitchFamily="34" charset="0"/>
              </a:rPr>
              <a:t>bağının </a:t>
            </a:r>
            <a:r>
              <a:rPr lang="tr-TR" sz="2800" dirty="0">
                <a:latin typeface="Calibri" panose="020F0502020204030204" pitchFamily="34" charset="0"/>
              </a:rPr>
              <a:t>güçlenmesi, okula karşı sorumluluk duygusunun </a:t>
            </a:r>
            <a:r>
              <a:rPr lang="tr-TR" sz="2800" dirty="0" smtClean="0">
                <a:latin typeface="Calibri" panose="020F0502020204030204" pitchFamily="34" charset="0"/>
              </a:rPr>
              <a:t>ve okul </a:t>
            </a:r>
            <a:r>
              <a:rPr lang="tr-TR" sz="2800" dirty="0">
                <a:latin typeface="Calibri" panose="020F0502020204030204" pitchFamily="34" charset="0"/>
              </a:rPr>
              <a:t>sorunlarının çözümüne </a:t>
            </a:r>
            <a:r>
              <a:rPr lang="tr-TR" sz="2800" dirty="0" smtClean="0">
                <a:latin typeface="Calibri" panose="020F0502020204030204" pitchFamily="34" charset="0"/>
              </a:rPr>
              <a:t>katkıda bulunma isteğinin artması,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20688"/>
            <a:ext cx="871537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42634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38095" y="1844824"/>
            <a:ext cx="8280920" cy="2088232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tr-TR" sz="3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	</a:t>
            </a:r>
            <a:r>
              <a:rPr lang="tr-TR" sz="3500" dirty="0" smtClean="0">
                <a:solidFill>
                  <a:schemeClr val="tx1"/>
                </a:solidFill>
                <a:latin typeface="Calibri" panose="020F0502020204030204" pitchFamily="34" charset="0"/>
              </a:rPr>
              <a:t>Çanakkale </a:t>
            </a:r>
            <a:r>
              <a:rPr lang="tr-TR" sz="3500" dirty="0">
                <a:solidFill>
                  <a:schemeClr val="tx1"/>
                </a:solidFill>
                <a:latin typeface="Calibri" panose="020F0502020204030204" pitchFamily="34" charset="0"/>
              </a:rPr>
              <a:t>İl Millî Eğitim Müdürlüğü </a:t>
            </a:r>
            <a:r>
              <a:rPr lang="tr-TR" sz="3500" dirty="0" smtClean="0">
                <a:solidFill>
                  <a:schemeClr val="tx1"/>
                </a:solidFill>
                <a:latin typeface="Calibri" panose="020F0502020204030204" pitchFamily="34" charset="0"/>
              </a:rPr>
              <a:t>merkez </a:t>
            </a:r>
            <a:r>
              <a:rPr lang="tr-TR" sz="3500" dirty="0">
                <a:solidFill>
                  <a:schemeClr val="tx1"/>
                </a:solidFill>
                <a:latin typeface="Calibri" panose="020F0502020204030204" pitchFamily="34" charset="0"/>
              </a:rPr>
              <a:t>ve tüm ilçelerde bulunan tüm anaokulu, ilkokul, ortaokul ve ortaöğretim </a:t>
            </a:r>
            <a:r>
              <a:rPr lang="tr-TR" sz="3500" dirty="0" smtClean="0">
                <a:solidFill>
                  <a:schemeClr val="tx1"/>
                </a:solidFill>
                <a:latin typeface="Calibri" panose="020F0502020204030204" pitchFamily="34" charset="0"/>
              </a:rPr>
              <a:t>kurumlarında eğitim gören öğrencilerdir.</a:t>
            </a:r>
            <a:endParaRPr lang="tr-TR" sz="35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r-TR" b="1" dirty="0" smtClean="0">
                <a:solidFill>
                  <a:schemeClr val="bg1"/>
                </a:solidFill>
                <a:latin typeface="Times New Roman"/>
                <a:ea typeface="Times New Roman"/>
              </a:rPr>
              <a:t>      PROJENİN </a:t>
            </a:r>
            <a:r>
              <a:rPr lang="tr-TR" b="1" dirty="0">
                <a:solidFill>
                  <a:schemeClr val="bg1"/>
                </a:solidFill>
                <a:latin typeface="Times New Roman"/>
                <a:ea typeface="Times New Roman"/>
              </a:rPr>
              <a:t>HEDEF KİTLESİ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149080"/>
            <a:ext cx="4557886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48680"/>
            <a:ext cx="871537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67465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395536" y="2675467"/>
            <a:ext cx="8280919" cy="2193693"/>
          </a:xfrm>
        </p:spPr>
        <p:txBody>
          <a:bodyPr/>
          <a:lstStyle/>
          <a:p>
            <a:pPr marL="0" indent="0" algn="just">
              <a:buNone/>
            </a:pPr>
            <a:r>
              <a:rPr lang="tr-TR" dirty="0" smtClean="0"/>
              <a:t>	</a:t>
            </a:r>
            <a:r>
              <a:rPr lang="tr-TR" sz="3200" dirty="0">
                <a:solidFill>
                  <a:schemeClr val="tx1"/>
                </a:solidFill>
                <a:latin typeface="Calibri" panose="020F0502020204030204" pitchFamily="34" charset="0"/>
              </a:rPr>
              <a:t>Proje kapsamında belirtilen görevleri yürütmek üzere il, ilçe ve okul yürütme kurulları oluşturulacaktır.</a:t>
            </a:r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b="1" dirty="0" smtClean="0">
                <a:solidFill>
                  <a:schemeClr val="bg1"/>
                </a:solidFill>
                <a:latin typeface="Times New Roman"/>
                <a:ea typeface="Times New Roman"/>
              </a:rPr>
              <a:t>      </a:t>
            </a:r>
            <a:r>
              <a:rPr lang="tr-TR" b="1" dirty="0" smtClean="0">
                <a:solidFill>
                  <a:schemeClr val="bg1"/>
                </a:solidFill>
                <a:latin typeface="Times New Roman"/>
                <a:ea typeface="Times New Roman"/>
              </a:rPr>
              <a:t>PROJENİN </a:t>
            </a:r>
            <a:r>
              <a:rPr lang="tr-TR" b="1" dirty="0" smtClean="0">
                <a:solidFill>
                  <a:schemeClr val="bg1"/>
                </a:solidFill>
                <a:latin typeface="Times New Roman"/>
                <a:ea typeface="Times New Roman"/>
              </a:rPr>
              <a:t>YÜRÜTME </a:t>
            </a:r>
            <a:r>
              <a:rPr lang="tr-TR" b="1" dirty="0" smtClean="0">
                <a:solidFill>
                  <a:schemeClr val="bg1"/>
                </a:solidFill>
                <a:latin typeface="Times New Roman"/>
                <a:ea typeface="Times New Roman"/>
              </a:rPr>
              <a:t>    ESASLARI</a:t>
            </a:r>
            <a:endParaRPr lang="tr-TR" b="1" dirty="0">
              <a:solidFill>
                <a:schemeClr val="bg1"/>
              </a:solidFill>
              <a:latin typeface="Times New Roman"/>
              <a:ea typeface="Times New Roman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293096"/>
            <a:ext cx="2880320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8680"/>
            <a:ext cx="871537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72680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95537" y="2132856"/>
            <a:ext cx="5040559" cy="4608512"/>
          </a:xfrm>
        </p:spPr>
        <p:txBody>
          <a:bodyPr>
            <a:normAutofit fontScale="40000" lnSpcReduction="20000"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tr-TR" sz="6000" dirty="0">
                <a:solidFill>
                  <a:schemeClr val="tx1"/>
                </a:solidFill>
                <a:latin typeface="Calibri" panose="020F0502020204030204" pitchFamily="34" charset="0"/>
              </a:rPr>
              <a:t>İl Yürütme Kurullarında alınacak direktifler doğrultusunda çalışmalar yapmak, önerilerde bulunmak,   etkinlikleri takip etmek ilgili raporları hazırlamak,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tr-TR" sz="6000" dirty="0">
                <a:solidFill>
                  <a:schemeClr val="tx1"/>
                </a:solidFill>
                <a:latin typeface="Calibri" panose="020F0502020204030204" pitchFamily="34" charset="0"/>
              </a:rPr>
              <a:t>Öğretmenlerin ziyaret planlarını hazırlamalarına ve planı uygulamalarına yardımcı olmak,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tr-TR" sz="6000" dirty="0">
                <a:solidFill>
                  <a:schemeClr val="tx1"/>
                </a:solidFill>
                <a:latin typeface="Calibri" panose="020F0502020204030204" pitchFamily="34" charset="0"/>
              </a:rPr>
              <a:t>Öncelikli ziyaret edilmesi gereken öğrencileri tespit etmek,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tr-TR" sz="6000" dirty="0">
                <a:solidFill>
                  <a:schemeClr val="tx1"/>
                </a:solidFill>
                <a:latin typeface="Calibri" panose="020F0502020204030204" pitchFamily="34" charset="0"/>
              </a:rPr>
              <a:t>Proje kapsamında gerçekleşen ziyaretlerle ilgili sonuçları rapor halinde İl/İlçe Milli Eğitim Müdürlüğüne   göndermek,</a:t>
            </a:r>
          </a:p>
          <a:p>
            <a:pPr marL="0" indent="0" algn="just">
              <a:buNone/>
            </a:pPr>
            <a:endParaRPr lang="tr-TR" dirty="0">
              <a:latin typeface="Calibri" panose="020F0502020204030204" pitchFamily="34" charset="0"/>
            </a:endParaRPr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434488"/>
          </a:xfrm>
        </p:spPr>
        <p:txBody>
          <a:bodyPr>
            <a:normAutofit fontScale="90000"/>
          </a:bodyPr>
          <a:lstStyle/>
          <a:p>
            <a:pPr indent="449580">
              <a:lnSpc>
                <a:spcPct val="115000"/>
              </a:lnSpc>
              <a:spcAft>
                <a:spcPts val="1000"/>
              </a:spcAft>
            </a:pPr>
            <a:r>
              <a:rPr lang="tr-TR" sz="4000" b="1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OKUL </a:t>
            </a:r>
            <a:r>
              <a:rPr lang="tr-TR" sz="4000" b="1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YÜRÜTME </a:t>
            </a:r>
            <a:r>
              <a:rPr lang="tr-TR" sz="4000" b="1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tr-TR" sz="4000" b="1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</a:br>
            <a:r>
              <a:rPr lang="tr-TR" sz="4000" b="1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KURULUNUN </a:t>
            </a:r>
            <a:r>
              <a:rPr lang="tr-TR" sz="4000" b="1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GÖREVLERİ</a:t>
            </a:r>
            <a:endParaRPr lang="tr-TR" sz="4000" dirty="0">
              <a:solidFill>
                <a:schemeClr val="bg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564904"/>
            <a:ext cx="3263007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48680"/>
            <a:ext cx="871537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45021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395536" y="1484784"/>
            <a:ext cx="8280920" cy="5085184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tr-TR" sz="2800" dirty="0">
                <a:solidFill>
                  <a:schemeClr val="tx1"/>
                </a:solidFill>
                <a:latin typeface="Calibri" panose="020F0502020204030204" pitchFamily="34" charset="0"/>
              </a:rPr>
              <a:t>Ziyaret ekipleri 2-4 öğretmen ve bir idareciden   oluşturulmalıdır.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tr-TR" sz="2800" dirty="0">
                <a:solidFill>
                  <a:schemeClr val="tx1"/>
                </a:solidFill>
                <a:latin typeface="Calibri" panose="020F0502020204030204" pitchFamily="34" charset="0"/>
              </a:rPr>
              <a:t>Ev ziyaretlerinde; ortaokullarda 8.sınıf ve   liselerde 12. sınıf öğrencilerine öncelik verilmelidir.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tr-TR" sz="2800" dirty="0">
                <a:solidFill>
                  <a:schemeClr val="tx1"/>
                </a:solidFill>
                <a:latin typeface="Calibri" panose="020F0502020204030204" pitchFamily="34" charset="0"/>
              </a:rPr>
              <a:t>Velilere önceden haber verilmelidir. 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tr-TR" sz="2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Ziyaret </a:t>
            </a:r>
            <a:r>
              <a:rPr lang="tr-TR" sz="2800" dirty="0">
                <a:solidFill>
                  <a:schemeClr val="tx1"/>
                </a:solidFill>
                <a:latin typeface="Calibri" panose="020F0502020204030204" pitchFamily="34" charset="0"/>
              </a:rPr>
              <a:t>esnasında kısaca öğrencinin genel durumu   hakkında bilgi </a:t>
            </a:r>
            <a:r>
              <a:rPr lang="tr-TR" sz="2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verilmelidir.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tr-TR" sz="2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Aile </a:t>
            </a:r>
            <a:r>
              <a:rPr lang="tr-TR" sz="2800" dirty="0">
                <a:solidFill>
                  <a:schemeClr val="tx1"/>
                </a:solidFill>
                <a:latin typeface="Calibri" panose="020F0502020204030204" pitchFamily="34" charset="0"/>
              </a:rPr>
              <a:t>içi iletişim, arkadaşlık   ilişkileri, çocuk-ergen gelişimi ve psikolojisi, meslek seçimi, sınıf geçme,  sınav sistemleri vb. konulara sohbet içerisinde   yer verilmelidir.</a:t>
            </a:r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3600" b="1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     EV ZİYARETLERİNDE </a:t>
            </a:r>
            <a:br>
              <a:rPr lang="tr-TR" sz="3600" b="1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</a:br>
            <a:r>
              <a:rPr lang="tr-TR" sz="3600" b="1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      DİKKAT EDİLECEK HUSUSLAR</a:t>
            </a:r>
            <a:endParaRPr lang="tr-TR" sz="3600" b="1" dirty="0">
              <a:solidFill>
                <a:schemeClr val="bg1"/>
              </a:solidFill>
              <a:latin typeface="Times New Roman"/>
              <a:ea typeface="Times New Roman"/>
              <a:cs typeface="Times New Roman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48680"/>
            <a:ext cx="871537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21072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611560" y="2111836"/>
            <a:ext cx="7992888" cy="3777283"/>
          </a:xfrm>
        </p:spPr>
        <p:txBody>
          <a:bodyPr>
            <a:normAutofit fontScale="92500" lnSpcReduction="10000"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tr-TR" sz="3200" dirty="0">
                <a:solidFill>
                  <a:schemeClr val="tx1"/>
                </a:solidFill>
                <a:latin typeface="Calibri" panose="020F0502020204030204" pitchFamily="34" charset="0"/>
              </a:rPr>
              <a:t>Proje   kapsamında yapılan ziyaretlerde veli, öğrenci ve aile için özel ve hassas   konuların kesinlikle gizli kalmasına önem gösterilmelidir</a:t>
            </a:r>
            <a:r>
              <a:rPr lang="tr-TR" sz="3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tr-TR" sz="3200" dirty="0">
                <a:solidFill>
                  <a:schemeClr val="tx1"/>
                </a:solidFill>
                <a:latin typeface="Calibri" panose="020F0502020204030204" pitchFamily="34" charset="0"/>
              </a:rPr>
              <a:t>Ziyaretlerde </a:t>
            </a:r>
            <a:r>
              <a:rPr lang="tr-TR" sz="3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eleştirel </a:t>
            </a:r>
            <a:r>
              <a:rPr lang="tr-TR" sz="3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olmayan, hoşgörülü </a:t>
            </a:r>
            <a:r>
              <a:rPr lang="tr-TR" sz="3200" dirty="0">
                <a:solidFill>
                  <a:schemeClr val="tx1"/>
                </a:solidFill>
                <a:latin typeface="Calibri" panose="020F0502020204030204" pitchFamily="34" charset="0"/>
              </a:rPr>
              <a:t>bir iletişim dilinin kullanılmasına   özen </a:t>
            </a:r>
            <a:r>
              <a:rPr lang="tr-TR" sz="3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gösterilmelidir.</a:t>
            </a:r>
            <a:endParaRPr lang="tr-TR" sz="32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tr-TR" sz="3200" dirty="0">
                <a:solidFill>
                  <a:schemeClr val="tx1"/>
                </a:solidFill>
                <a:latin typeface="Calibri" panose="020F0502020204030204" pitchFamily="34" charset="0"/>
              </a:rPr>
              <a:t>Resim çekimi ve kamera kaydı için veliden izin alınmalıdır.</a:t>
            </a:r>
          </a:p>
        </p:txBody>
      </p:sp>
      <p:sp>
        <p:nvSpPr>
          <p:cNvPr id="4" name="Başlık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</p:spPr>
        <p:txBody>
          <a:bodyPr>
            <a:noAutofit/>
          </a:bodyPr>
          <a:lstStyle/>
          <a:p>
            <a:r>
              <a:rPr lang="tr-TR" sz="3600" b="1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    EV ZİYARETLERİNDE </a:t>
            </a:r>
            <a:br>
              <a:rPr lang="tr-TR" sz="3600" b="1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</a:br>
            <a:r>
              <a:rPr lang="tr-TR" sz="3600" b="1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      DİKKAT EDİLECEK HUSUSLAR</a:t>
            </a:r>
            <a:endParaRPr lang="tr-TR" sz="3600" b="1" dirty="0">
              <a:solidFill>
                <a:schemeClr val="bg1"/>
              </a:solidFill>
              <a:latin typeface="Times New Roman"/>
              <a:ea typeface="Times New Roman"/>
              <a:cs typeface="Times New Roman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5115598"/>
            <a:ext cx="3233372" cy="1742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48680"/>
            <a:ext cx="871537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16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53654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395536" y="2348880"/>
            <a:ext cx="8208912" cy="3450696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tr-TR" dirty="0"/>
              <a:t>	</a:t>
            </a:r>
            <a:r>
              <a:rPr lang="tr-TR" sz="3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Her   </a:t>
            </a:r>
            <a:r>
              <a:rPr lang="tr-TR" sz="3200" dirty="0">
                <a:solidFill>
                  <a:schemeClr val="tx1"/>
                </a:solidFill>
                <a:latin typeface="Calibri" panose="020F0502020204030204" pitchFamily="34" charset="0"/>
              </a:rPr>
              <a:t>ziyaret sonrasında “Evim Okulum, Okulum Evim” Projesi Aile  Tanıtım </a:t>
            </a:r>
            <a:r>
              <a:rPr lang="tr-TR" sz="3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Formu(EK-2</a:t>
            </a:r>
            <a:r>
              <a:rPr lang="tr-TR" sz="3200" dirty="0">
                <a:solidFill>
                  <a:schemeClr val="tx1"/>
                </a:solidFill>
                <a:latin typeface="Calibri" panose="020F0502020204030204" pitchFamily="34" charset="0"/>
              </a:rPr>
              <a:t>) doldurularak   okul idaresine sunulacaktır. Bu formlarda bulunan verilerden “ Evim Okulum, Okulum Evim” Projesi Okul Raporu   hazırlanarak Haziran ayı sonuna kadar İl/İlçe Milli Eğitim Müdürlüğüne   gönderilecektir.</a:t>
            </a:r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4000" b="1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PROJENİN </a:t>
            </a:r>
            <a:r>
              <a:rPr lang="tr-TR" sz="4000" b="1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tr-TR" sz="4000" b="1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</a:br>
            <a:r>
              <a:rPr lang="tr-TR" sz="4000" b="1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DEĞERLENDİRİLMESİ</a:t>
            </a:r>
            <a:endParaRPr lang="tr-TR" sz="4000" b="1" dirty="0">
              <a:solidFill>
                <a:schemeClr val="bg1"/>
              </a:solidFill>
              <a:latin typeface="Times New Roman"/>
              <a:ea typeface="Times New Roman"/>
              <a:cs typeface="Times New Roman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430837"/>
            <a:ext cx="1431925" cy="142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8642" y="5430833"/>
            <a:ext cx="1431925" cy="142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5430831"/>
            <a:ext cx="1431925" cy="142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5430835"/>
            <a:ext cx="1431925" cy="142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3625" y="5430836"/>
            <a:ext cx="1431925" cy="142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0567" y="5430837"/>
            <a:ext cx="1431925" cy="142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48680"/>
            <a:ext cx="871537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17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96862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27584" y="2852936"/>
            <a:ext cx="7408333" cy="259228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tr-TR" dirty="0" smtClean="0"/>
              <a:t>	</a:t>
            </a:r>
            <a:endParaRPr lang="tr-TR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indent="449580" algn="ctr">
              <a:lnSpc>
                <a:spcPct val="115000"/>
              </a:lnSpc>
              <a:spcAft>
                <a:spcPts val="1000"/>
              </a:spcAft>
            </a:pPr>
            <a:r>
              <a:rPr lang="tr-TR" b="1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PROJENİN SÜRDÜRÜLEBİLİRLİĞİ</a:t>
            </a:r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3995936" y="1772816"/>
            <a:ext cx="489654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3200" dirty="0">
                <a:latin typeface="Calibri" panose="020F0502020204030204" pitchFamily="34" charset="0"/>
              </a:rPr>
              <a:t>	</a:t>
            </a:r>
            <a:r>
              <a:rPr lang="tr-TR" sz="3200" dirty="0" smtClean="0">
                <a:latin typeface="Calibri" panose="020F0502020204030204" pitchFamily="34" charset="0"/>
              </a:rPr>
              <a:t>Çanakkale </a:t>
            </a:r>
            <a:r>
              <a:rPr lang="tr-TR" sz="3200" dirty="0">
                <a:latin typeface="Calibri" panose="020F0502020204030204" pitchFamily="34" charset="0"/>
              </a:rPr>
              <a:t>ili merkez ve tüm ilçelerdeki okullarda her yıl düzenli olarak gerçekleştirilecek olan bu proje ile yeni kayıt yaptırmış öğrencilere de ulaşılarak projenin sürdürülebilirliği sağlanacaktır.</a:t>
            </a:r>
          </a:p>
        </p:txBody>
      </p:sp>
      <p:pic>
        <p:nvPicPr>
          <p:cNvPr id="3074" name="Picture 2" descr="C:\Users\SuheylaYURDUSEV\Desktop\PROJELER\fotolar\ogrenci-koclugu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72816"/>
            <a:ext cx="3888432" cy="40318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89420"/>
            <a:ext cx="871537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18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26324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1481305" y="3645024"/>
            <a:ext cx="648072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TEŞEKKÜR EDERİZ</a:t>
            </a:r>
            <a:endParaRPr lang="tr-TR" sz="4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Resim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7036" y="3645024"/>
            <a:ext cx="1316500" cy="122413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22" y="764704"/>
            <a:ext cx="8568952" cy="5065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Dikdörtgen 2"/>
          <p:cNvSpPr/>
          <p:nvPr/>
        </p:nvSpPr>
        <p:spPr>
          <a:xfrm>
            <a:off x="803179" y="1822644"/>
            <a:ext cx="7537641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TEŞEKKÜR EDERİZ</a:t>
            </a:r>
          </a:p>
          <a:p>
            <a:pPr algn="ctr"/>
            <a:r>
              <a:rPr lang="tr-TR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tr-TR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ÇANAKKALE MEM AR-GE</a:t>
            </a:r>
            <a:endParaRPr lang="tr-TR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42534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431032" y="4293096"/>
            <a:ext cx="8389440" cy="240609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tr-TR" dirty="0" smtClean="0">
                <a:latin typeface="Calibri" panose="020F0502020204030204" pitchFamily="34" charset="0"/>
              </a:rPr>
              <a:t>	</a:t>
            </a:r>
            <a:endParaRPr lang="tr-TR" dirty="0">
              <a:latin typeface="Calibri" panose="020F0502020204030204" pitchFamily="34" charset="0"/>
            </a:endParaRPr>
          </a:p>
        </p:txBody>
      </p:sp>
      <p:sp>
        <p:nvSpPr>
          <p:cNvPr id="5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>
                <a:solidFill>
                  <a:schemeClr val="bg1"/>
                </a:solidFill>
                <a:latin typeface="Times New Roman"/>
                <a:ea typeface="Times New Roman"/>
              </a:rPr>
              <a:t>PROJENİN </a:t>
            </a:r>
            <a:r>
              <a:rPr lang="tr-TR" b="1" dirty="0" smtClean="0">
                <a:solidFill>
                  <a:schemeClr val="bg1"/>
                </a:solidFill>
                <a:latin typeface="Times New Roman"/>
                <a:ea typeface="Times New Roman"/>
              </a:rPr>
              <a:t>AMACI</a:t>
            </a:r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396154" y="1885562"/>
            <a:ext cx="813690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chemeClr val="accent1"/>
              </a:buClr>
              <a:buSzPct val="123000"/>
            </a:pPr>
            <a:endParaRPr lang="tr-TR" dirty="0" smtClean="0"/>
          </a:p>
          <a:p>
            <a:pPr algn="just">
              <a:buClr>
                <a:schemeClr val="accent1"/>
              </a:buClr>
              <a:buSzPct val="100000"/>
            </a:pPr>
            <a:r>
              <a:rPr lang="tr-TR" sz="2600" dirty="0" smtClean="0">
                <a:latin typeface="Calibri" panose="020F0502020204030204" pitchFamily="34" charset="0"/>
              </a:rPr>
              <a:t>	</a:t>
            </a:r>
            <a:r>
              <a:rPr lang="tr-TR" sz="3600" dirty="0" smtClean="0">
                <a:latin typeface="Calibri" panose="020F0502020204030204" pitchFamily="34" charset="0"/>
              </a:rPr>
              <a:t>Okul </a:t>
            </a:r>
            <a:r>
              <a:rPr lang="tr-TR" sz="3600" dirty="0">
                <a:latin typeface="Calibri" panose="020F0502020204030204" pitchFamily="34" charset="0"/>
              </a:rPr>
              <a:t>ve aile arasında olumlu iletişim </a:t>
            </a:r>
            <a:r>
              <a:rPr lang="tr-TR" sz="3600" dirty="0" smtClean="0">
                <a:latin typeface="Calibri" panose="020F0502020204030204" pitchFamily="34" charset="0"/>
              </a:rPr>
              <a:t>kurarak okulu </a:t>
            </a:r>
            <a:r>
              <a:rPr lang="tr-TR" sz="3600" dirty="0">
                <a:latin typeface="Calibri" panose="020F0502020204030204" pitchFamily="34" charset="0"/>
              </a:rPr>
              <a:t>ailenin de eğitildiği bir yer haline </a:t>
            </a:r>
            <a:r>
              <a:rPr lang="tr-TR" sz="3600" dirty="0" smtClean="0">
                <a:latin typeface="Calibri" panose="020F0502020204030204" pitchFamily="34" charset="0"/>
              </a:rPr>
              <a:t>getirmek</a:t>
            </a:r>
            <a:r>
              <a:rPr lang="tr-TR" sz="3600" dirty="0" smtClean="0">
                <a:latin typeface="Calibri" panose="020F0502020204030204" pitchFamily="34" charset="0"/>
              </a:rPr>
              <a:t>, öğrencilerin </a:t>
            </a:r>
            <a:r>
              <a:rPr lang="tr-TR" sz="3600" dirty="0">
                <a:latin typeface="Calibri" panose="020F0502020204030204" pitchFamily="34" charset="0"/>
              </a:rPr>
              <a:t>kendilerinde olumlu kişilik algısı geliştirmelerine olanak sağlayarak doğacak olumsuzluklara karşı çözüm yolları üretmektir.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9532" y="5591122"/>
            <a:ext cx="3902075" cy="1204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606978"/>
            <a:ext cx="3902075" cy="120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815" y="548680"/>
            <a:ext cx="871537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03805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11560" y="1772816"/>
            <a:ext cx="8280920" cy="4608512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tr-TR" dirty="0"/>
              <a:t> </a:t>
            </a:r>
            <a:r>
              <a:rPr lang="tr-TR" sz="2800" dirty="0" smtClean="0">
                <a:latin typeface="Calibri" panose="020F0502020204030204" pitchFamily="34" charset="0"/>
              </a:rPr>
              <a:t>Okulu </a:t>
            </a:r>
            <a:r>
              <a:rPr lang="tr-TR" sz="2800" dirty="0">
                <a:latin typeface="Calibri" panose="020F0502020204030204" pitchFamily="34" charset="0"/>
              </a:rPr>
              <a:t>ve aileyi erişilebilir kılmak,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tr-TR" sz="2800" dirty="0" smtClean="0">
                <a:latin typeface="Calibri" panose="020F0502020204030204" pitchFamily="34" charset="0"/>
              </a:rPr>
              <a:t>Öğrencilerimizin </a:t>
            </a:r>
            <a:r>
              <a:rPr lang="tr-TR" sz="2800" dirty="0">
                <a:latin typeface="Calibri" panose="020F0502020204030204" pitchFamily="34" charset="0"/>
              </a:rPr>
              <a:t>ve ailelerinin okul ile olan bağlarını güçlendirmek,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tr-TR" sz="2800" dirty="0" smtClean="0">
                <a:latin typeface="Calibri" panose="020F0502020204030204" pitchFamily="34" charset="0"/>
              </a:rPr>
              <a:t>Çocuklarının </a:t>
            </a:r>
            <a:r>
              <a:rPr lang="tr-TR" sz="2800" dirty="0">
                <a:latin typeface="Calibri" panose="020F0502020204030204" pitchFamily="34" charset="0"/>
              </a:rPr>
              <a:t>eğitimine katkıda </a:t>
            </a:r>
            <a:endParaRPr lang="tr-TR" sz="2800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tr-TR" sz="2800" dirty="0" smtClean="0">
                <a:latin typeface="Calibri" panose="020F0502020204030204" pitchFamily="34" charset="0"/>
              </a:rPr>
              <a:t>    bulunmaları konusunda </a:t>
            </a:r>
            <a:r>
              <a:rPr lang="tr-TR" sz="2800" dirty="0">
                <a:latin typeface="Calibri" panose="020F0502020204030204" pitchFamily="34" charset="0"/>
              </a:rPr>
              <a:t>aileleri </a:t>
            </a:r>
            <a:endParaRPr lang="tr-TR" sz="2800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tr-TR" sz="2800" dirty="0" smtClean="0">
                <a:latin typeface="Calibri" panose="020F0502020204030204" pitchFamily="34" charset="0"/>
              </a:rPr>
              <a:t>    bilgilendirmek</a:t>
            </a:r>
            <a:r>
              <a:rPr lang="tr-TR" sz="2800" dirty="0">
                <a:latin typeface="Calibri" panose="020F0502020204030204" pitchFamily="34" charset="0"/>
              </a:rPr>
              <a:t>, </a:t>
            </a:r>
            <a:endParaRPr lang="tr-TR" sz="2800" dirty="0" smtClean="0"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tr-TR" sz="2800" dirty="0" smtClean="0">
                <a:latin typeface="Calibri" panose="020F0502020204030204" pitchFamily="34" charset="0"/>
              </a:rPr>
              <a:t>Okul-veli   ilişkilerini geliştirerek başarıyı olumsuz etkileyecek faktörleri </a:t>
            </a:r>
            <a:r>
              <a:rPr lang="tr-TR" sz="2800" dirty="0" smtClean="0">
                <a:latin typeface="Calibri" panose="020F0502020204030204" pitchFamily="34" charset="0"/>
              </a:rPr>
              <a:t>önceden   </a:t>
            </a:r>
            <a:r>
              <a:rPr lang="tr-TR" sz="2800" dirty="0" smtClean="0">
                <a:latin typeface="Calibri" panose="020F0502020204030204" pitchFamily="34" charset="0"/>
              </a:rPr>
              <a:t>tespit ederek gerekli önlemleri almak,</a:t>
            </a:r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03261" y="332656"/>
            <a:ext cx="8229600" cy="1252728"/>
          </a:xfrm>
        </p:spPr>
        <p:txBody>
          <a:bodyPr>
            <a:normAutofit fontScale="90000"/>
          </a:bodyPr>
          <a:lstStyle/>
          <a:p>
            <a:pPr indent="449580" algn="ctr">
              <a:lnSpc>
                <a:spcPct val="115000"/>
              </a:lnSpc>
              <a:spcAft>
                <a:spcPts val="1000"/>
              </a:spcAft>
            </a:pPr>
            <a:r>
              <a:rPr lang="tr-TR" sz="4900" b="1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    PROJENİN </a:t>
            </a:r>
            <a:r>
              <a:rPr lang="tr-TR" sz="4900" b="1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HEDEFLERİ</a:t>
            </a:r>
            <a:endParaRPr lang="tr-TR" sz="4900" dirty="0">
              <a:solidFill>
                <a:schemeClr val="bg1"/>
              </a:solidFill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780928"/>
            <a:ext cx="3168352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48680"/>
            <a:ext cx="871537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41051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11560" y="3187860"/>
            <a:ext cx="8064896" cy="3456384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tr-TR" sz="2800" dirty="0" smtClean="0">
                <a:latin typeface="Calibri" panose="020F0502020204030204" pitchFamily="34" charset="0"/>
              </a:rPr>
              <a:t>Okul </a:t>
            </a:r>
            <a:r>
              <a:rPr lang="tr-TR" sz="2800" dirty="0">
                <a:latin typeface="Calibri" panose="020F0502020204030204" pitchFamily="34" charset="0"/>
              </a:rPr>
              <a:t>yönetimi, öğrenci, öğretmen, veli ilişkisini güçlendirerek öğrenci ve velinin okula karşı   tutumunu iyileştirmek,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tr-TR" sz="2800" dirty="0" smtClean="0">
                <a:latin typeface="Calibri" panose="020F0502020204030204" pitchFamily="34" charset="0"/>
              </a:rPr>
              <a:t>Öğrencilerin </a:t>
            </a:r>
            <a:r>
              <a:rPr lang="tr-TR" sz="2800" dirty="0">
                <a:latin typeface="Calibri" panose="020F0502020204030204" pitchFamily="34" charset="0"/>
              </a:rPr>
              <a:t>kendilerini özel ve önemli hissetmelerini sağlayarak veli ve okul ilişkilerinde yaşanan kopukluklara çözüm bulmak</a:t>
            </a:r>
            <a:r>
              <a:rPr lang="tr-TR" sz="2800" dirty="0" smtClean="0">
                <a:latin typeface="Calibri" panose="020F0502020204030204" pitchFamily="34" charset="0"/>
              </a:rPr>
              <a:t>,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tr-TR" sz="2800" dirty="0">
                <a:latin typeface="Calibri" panose="020F0502020204030204" pitchFamily="34" charset="0"/>
              </a:rPr>
              <a:t>Okulu, ailenin de eğitildiği bir yere dönüştürmek,</a:t>
            </a:r>
          </a:p>
          <a:p>
            <a:pPr marL="0" indent="0">
              <a:buNone/>
            </a:pPr>
            <a:endParaRPr lang="tr-TR" sz="2800" dirty="0">
              <a:latin typeface="Calibri" panose="020F0502020204030204" pitchFamily="34" charset="0"/>
            </a:endParaRPr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indent="449580" algn="ctr">
              <a:lnSpc>
                <a:spcPct val="115000"/>
              </a:lnSpc>
              <a:spcAft>
                <a:spcPts val="1000"/>
              </a:spcAft>
            </a:pPr>
            <a:r>
              <a:rPr lang="tr-TR" b="1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PROJENİN </a:t>
            </a:r>
            <a:r>
              <a:rPr lang="tr-TR" b="1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HEDEFLERİ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196752"/>
            <a:ext cx="2952750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871537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50353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83568" y="1948911"/>
            <a:ext cx="7408333" cy="3168352"/>
          </a:xfrm>
          <a:noFill/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tr-TR" sz="28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	</a:t>
            </a:r>
            <a:r>
              <a:rPr lang="tr-TR" sz="320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/>
              </a:rPr>
              <a:t>Okul</a:t>
            </a:r>
            <a:r>
              <a:rPr lang="tr-TR" sz="3200" dirty="0">
                <a:solidFill>
                  <a:srgbClr val="000000"/>
                </a:solidFill>
                <a:latin typeface="Calibri" panose="020F0502020204030204" pitchFamily="34" charset="0"/>
                <a:ea typeface="Times New Roman"/>
              </a:rPr>
              <a:t>, toplum tarafından istenilen özelliklere sahip, toplumun gelişmesini ve ilerlemesini sağlayacak nitelikleri kazanmış bireylerin yetişmesini sağlaması açısından </a:t>
            </a:r>
            <a:r>
              <a:rPr lang="tr-TR" sz="320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/>
              </a:rPr>
              <a:t>çok önemli </a:t>
            </a:r>
            <a:r>
              <a:rPr lang="tr-TR" sz="3200" dirty="0">
                <a:solidFill>
                  <a:srgbClr val="000000"/>
                </a:solidFill>
                <a:latin typeface="Calibri" panose="020F0502020204030204" pitchFamily="34" charset="0"/>
                <a:ea typeface="Times New Roman"/>
              </a:rPr>
              <a:t>bir yere </a:t>
            </a:r>
            <a:r>
              <a:rPr lang="tr-TR" sz="320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/>
              </a:rPr>
              <a:t>sahiptir.</a:t>
            </a:r>
            <a:endParaRPr lang="tr-TR" sz="3200" dirty="0">
              <a:latin typeface="Calibri" panose="020F0502020204030204" pitchFamily="34" charset="0"/>
            </a:endParaRPr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b="1" dirty="0">
                <a:solidFill>
                  <a:schemeClr val="bg1"/>
                </a:solidFill>
                <a:latin typeface="Times New Roman"/>
                <a:ea typeface="Times New Roman"/>
              </a:rPr>
              <a:t>PROJENİN </a:t>
            </a:r>
            <a:r>
              <a:rPr lang="tr-TR" b="1" dirty="0" smtClean="0">
                <a:solidFill>
                  <a:schemeClr val="bg1"/>
                </a:solidFill>
                <a:latin typeface="Times New Roman"/>
                <a:ea typeface="Times New Roman"/>
              </a:rPr>
              <a:t>ÖZETİ</a:t>
            </a:r>
            <a:r>
              <a:rPr lang="tr-TR" sz="2800" b="1" dirty="0">
                <a:solidFill>
                  <a:srgbClr val="000000"/>
                </a:solidFill>
                <a:latin typeface="Times New Roman"/>
                <a:ea typeface="Times New Roman"/>
              </a:rPr>
              <a:t>	 </a:t>
            </a:r>
            <a:endParaRPr lang="tr-TR" dirty="0"/>
          </a:p>
        </p:txBody>
      </p:sp>
      <p:pic>
        <p:nvPicPr>
          <p:cNvPr id="2050" name="Picture 2" descr="C:\Users\SuheylaYURDUSEV\Desktop\PROJELER\fotolar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951" y="4581128"/>
            <a:ext cx="2592288" cy="1520796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SuheylaYURDUSEV\Desktop\PROJELER\fotolar\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028" y="5085184"/>
            <a:ext cx="2731587" cy="1517548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0555" y="4860649"/>
            <a:ext cx="2542630" cy="1503306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951" y="548680"/>
            <a:ext cx="871537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17674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39552" y="1628800"/>
            <a:ext cx="7992888" cy="417646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tr-TR" sz="28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	</a:t>
            </a:r>
            <a:r>
              <a:rPr lang="tr-TR" sz="280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/>
              </a:rPr>
              <a:t>Toplumların </a:t>
            </a:r>
            <a:r>
              <a:rPr lang="tr-TR" sz="2800" dirty="0">
                <a:solidFill>
                  <a:srgbClr val="000000"/>
                </a:solidFill>
                <a:latin typeface="Calibri" panose="020F0502020204030204" pitchFamily="34" charset="0"/>
                <a:ea typeface="Times New Roman"/>
              </a:rPr>
              <a:t>gelişmesi büyük ölçüde yeni kuşakların sağlıklı yetişmesine ve iyi eğitilmesine bağlıdır. Bu açıdan gerek </a:t>
            </a:r>
            <a:r>
              <a:rPr lang="tr-TR" sz="280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/>
              </a:rPr>
              <a:t>aileye, </a:t>
            </a:r>
            <a:r>
              <a:rPr lang="tr-TR" sz="2800" dirty="0">
                <a:solidFill>
                  <a:srgbClr val="000000"/>
                </a:solidFill>
                <a:latin typeface="Calibri" panose="020F0502020204030204" pitchFamily="34" charset="0"/>
                <a:ea typeface="Times New Roman"/>
              </a:rPr>
              <a:t>gerekse topluma önemli toplumsal görevler düşmektedir. Her toplum, kendi sağlıklı gelişimi ve varlığının devamı için çocuklara büyük önem vermek zorundadır.</a:t>
            </a:r>
            <a:endParaRPr lang="tr-TR" sz="2800" dirty="0">
              <a:latin typeface="Calibri" panose="020F0502020204030204" pitchFamily="34" charset="0"/>
            </a:endParaRPr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b="1" dirty="0">
                <a:solidFill>
                  <a:schemeClr val="bg1"/>
                </a:solidFill>
                <a:latin typeface="Times New Roman"/>
                <a:ea typeface="Times New Roman"/>
              </a:rPr>
              <a:t>PROJENİN </a:t>
            </a:r>
            <a:r>
              <a:rPr lang="tr-TR" b="1" dirty="0" smtClean="0">
                <a:solidFill>
                  <a:schemeClr val="bg1"/>
                </a:solidFill>
                <a:latin typeface="Times New Roman"/>
                <a:ea typeface="Times New Roman"/>
              </a:rPr>
              <a:t>ÖZETİ</a:t>
            </a:r>
            <a:r>
              <a:rPr lang="tr-TR" sz="2800" b="1" dirty="0">
                <a:solidFill>
                  <a:schemeClr val="bg1"/>
                </a:solidFill>
                <a:latin typeface="Times New Roman"/>
                <a:ea typeface="Times New Roman"/>
              </a:rPr>
              <a:t>	 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676600"/>
            <a:ext cx="2945904" cy="2209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645025"/>
            <a:ext cx="2944813" cy="221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600665"/>
            <a:ext cx="2944813" cy="221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48680"/>
            <a:ext cx="871537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2975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23528" y="2204864"/>
            <a:ext cx="8352928" cy="417646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tr-TR" sz="28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	</a:t>
            </a:r>
            <a:r>
              <a:rPr lang="tr-TR" sz="3200" dirty="0">
                <a:solidFill>
                  <a:srgbClr val="000000"/>
                </a:solidFill>
                <a:latin typeface="Calibri" panose="020F0502020204030204" pitchFamily="34" charset="0"/>
                <a:ea typeface="Times New Roman"/>
              </a:rPr>
              <a:t>Bu anlamıyla bakıldığında </a:t>
            </a:r>
            <a:r>
              <a:rPr lang="tr-TR" sz="320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/>
              </a:rPr>
              <a:t>okul, </a:t>
            </a:r>
            <a:r>
              <a:rPr lang="tr-TR" sz="3200" dirty="0">
                <a:solidFill>
                  <a:srgbClr val="000000"/>
                </a:solidFill>
                <a:latin typeface="Calibri" panose="020F0502020204030204" pitchFamily="34" charset="0"/>
                <a:ea typeface="Times New Roman"/>
              </a:rPr>
              <a:t>i</a:t>
            </a:r>
            <a:r>
              <a:rPr lang="tr-TR" sz="320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/>
              </a:rPr>
              <a:t>çinde </a:t>
            </a:r>
            <a:r>
              <a:rPr lang="tr-TR" sz="3200" dirty="0">
                <a:solidFill>
                  <a:srgbClr val="000000"/>
                </a:solidFill>
                <a:latin typeface="Calibri" panose="020F0502020204030204" pitchFamily="34" charset="0"/>
                <a:ea typeface="Times New Roman"/>
              </a:rPr>
              <a:t>bulunduğu toplum ile belli bir iletişim ve etkileşimde bulunarak </a:t>
            </a:r>
            <a:r>
              <a:rPr lang="tr-TR" sz="320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/>
              </a:rPr>
              <a:t>çevresini etkileme </a:t>
            </a:r>
            <a:r>
              <a:rPr lang="tr-TR" sz="3200" dirty="0">
                <a:solidFill>
                  <a:srgbClr val="000000"/>
                </a:solidFill>
                <a:latin typeface="Calibri" panose="020F0502020204030204" pitchFamily="34" charset="0"/>
                <a:ea typeface="Times New Roman"/>
              </a:rPr>
              <a:t>gücüne </a:t>
            </a:r>
            <a:r>
              <a:rPr lang="tr-TR" sz="320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/>
              </a:rPr>
              <a:t>sahiptir</a:t>
            </a:r>
            <a:r>
              <a:rPr lang="tr-TR" sz="3200" dirty="0">
                <a:solidFill>
                  <a:srgbClr val="000000"/>
                </a:solidFill>
                <a:latin typeface="Calibri" panose="020F0502020204030204" pitchFamily="34" charset="0"/>
                <a:ea typeface="Times New Roman"/>
              </a:rPr>
              <a:t>. </a:t>
            </a:r>
            <a:r>
              <a:rPr lang="tr-TR" sz="320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/>
              </a:rPr>
              <a:t>Toplumların sağlıklı geleceği için okul </a:t>
            </a:r>
            <a:r>
              <a:rPr lang="tr-TR" sz="3200" dirty="0">
                <a:solidFill>
                  <a:srgbClr val="000000"/>
                </a:solidFill>
                <a:latin typeface="Calibri" panose="020F0502020204030204" pitchFamily="34" charset="0"/>
                <a:ea typeface="Times New Roman"/>
              </a:rPr>
              <a:t>aile </a:t>
            </a:r>
            <a:r>
              <a:rPr lang="tr-TR" sz="320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/>
              </a:rPr>
              <a:t>işbirliği </a:t>
            </a:r>
            <a:r>
              <a:rPr lang="tr-TR" sz="3200" dirty="0">
                <a:solidFill>
                  <a:srgbClr val="000000"/>
                </a:solidFill>
                <a:latin typeface="Calibri" panose="020F0502020204030204" pitchFamily="34" charset="0"/>
                <a:ea typeface="Times New Roman"/>
              </a:rPr>
              <a:t>kaçınılmazdır. </a:t>
            </a:r>
            <a:r>
              <a:rPr lang="tr-TR" sz="320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/>
              </a:rPr>
              <a:t>Okul </a:t>
            </a:r>
            <a:r>
              <a:rPr lang="tr-TR" sz="3200" dirty="0">
                <a:solidFill>
                  <a:srgbClr val="000000"/>
                </a:solidFill>
                <a:latin typeface="Calibri" panose="020F0502020204030204" pitchFamily="34" charset="0"/>
                <a:ea typeface="Times New Roman"/>
              </a:rPr>
              <a:t>aile  </a:t>
            </a:r>
            <a:r>
              <a:rPr lang="tr-TR" sz="320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/>
              </a:rPr>
              <a:t>işbirliğinin sağlanması açısından da </a:t>
            </a:r>
            <a:r>
              <a:rPr lang="tr-TR" sz="3200" b="1" dirty="0">
                <a:solidFill>
                  <a:srgbClr val="FF0000"/>
                </a:solidFill>
                <a:latin typeface="Calibri" panose="020F0502020204030204" pitchFamily="34" charset="0"/>
                <a:ea typeface="Times New Roman"/>
              </a:rPr>
              <a:t>öğretmen ev </a:t>
            </a:r>
            <a:r>
              <a:rPr lang="tr-TR" sz="3200" b="1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/>
              </a:rPr>
              <a:t>ziyaretleri </a:t>
            </a:r>
            <a:r>
              <a:rPr lang="tr-TR" sz="3200" dirty="0">
                <a:solidFill>
                  <a:srgbClr val="000000"/>
                </a:solidFill>
                <a:latin typeface="Calibri" panose="020F0502020204030204" pitchFamily="34" charset="0"/>
                <a:ea typeface="Times New Roman"/>
              </a:rPr>
              <a:t>önemli bir </a:t>
            </a:r>
            <a:r>
              <a:rPr lang="tr-TR" sz="320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/>
              </a:rPr>
              <a:t>yere sahiptir.  </a:t>
            </a:r>
            <a:endParaRPr lang="tr-TR" sz="3200" dirty="0">
              <a:latin typeface="Calibri" panose="020F0502020204030204" pitchFamily="34" charset="0"/>
            </a:endParaRPr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b="1" dirty="0">
                <a:solidFill>
                  <a:schemeClr val="bg1"/>
                </a:solidFill>
                <a:latin typeface="Times New Roman"/>
                <a:ea typeface="Times New Roman"/>
              </a:rPr>
              <a:t>PROJENİN </a:t>
            </a:r>
            <a:r>
              <a:rPr lang="tr-TR" b="1" dirty="0" smtClean="0">
                <a:solidFill>
                  <a:schemeClr val="bg1"/>
                </a:solidFill>
                <a:latin typeface="Times New Roman"/>
                <a:ea typeface="Times New Roman"/>
              </a:rPr>
              <a:t>ÖZETİ</a:t>
            </a:r>
            <a:r>
              <a:rPr lang="tr-TR" sz="2800" b="1" dirty="0">
                <a:solidFill>
                  <a:srgbClr val="000000"/>
                </a:solidFill>
                <a:latin typeface="Times New Roman"/>
                <a:ea typeface="Times New Roman"/>
              </a:rPr>
              <a:t>	 </a:t>
            </a:r>
            <a:endParaRPr lang="tr-T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48680"/>
            <a:ext cx="871537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18383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499992" y="1844824"/>
            <a:ext cx="4176464" cy="489654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tr-TR" sz="3200" dirty="0" smtClean="0">
                <a:latin typeface="Calibri" panose="020F0502020204030204" pitchFamily="34" charset="0"/>
              </a:rPr>
              <a:t>	</a:t>
            </a:r>
            <a:endParaRPr lang="tr-TR" dirty="0">
              <a:latin typeface="Calibri" panose="020F0502020204030204" pitchFamily="34" charset="0"/>
            </a:endParaRPr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/>
              <a:t> </a:t>
            </a:r>
            <a:r>
              <a:rPr lang="tr-TR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tr-TR" b="1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PROJENİN ÖZETİ</a:t>
            </a:r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5" name="AutoShape 2" descr="Savaş sırasında Türk birliğinin bulunduğu yerlerden biri olan Suwon'da askerler yetim kalan çocuklara bakmak için bir okul açmıştı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9" name="Dikdörtgen 8"/>
          <p:cNvSpPr/>
          <p:nvPr/>
        </p:nvSpPr>
        <p:spPr>
          <a:xfrm>
            <a:off x="2483768" y="2413338"/>
            <a:ext cx="637852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dirty="0" smtClean="0">
                <a:latin typeface="Calibri" panose="020F0502020204030204" pitchFamily="34" charset="0"/>
              </a:rPr>
              <a:t>	</a:t>
            </a:r>
            <a:r>
              <a:rPr lang="tr-TR" sz="3200" dirty="0" smtClean="0">
                <a:latin typeface="Calibri" panose="020F0502020204030204" pitchFamily="34" charset="0"/>
              </a:rPr>
              <a:t>Öğretme-öğrenme </a:t>
            </a:r>
            <a:r>
              <a:rPr lang="tr-TR" sz="3200" dirty="0">
                <a:latin typeface="Calibri" panose="020F0502020204030204" pitchFamily="34" charset="0"/>
              </a:rPr>
              <a:t>sürecinde okul başarısını arttıran faktörler üzerinde yapılan araştırmalar, öğrencilerin akademik </a:t>
            </a:r>
            <a:r>
              <a:rPr lang="tr-TR" sz="3200" dirty="0" smtClean="0">
                <a:latin typeface="Calibri" panose="020F0502020204030204" pitchFamily="34" charset="0"/>
              </a:rPr>
              <a:t>başarılarında ve okula uyum süreçlerinde </a:t>
            </a:r>
            <a:r>
              <a:rPr lang="tr-TR" sz="3200" dirty="0">
                <a:latin typeface="Calibri" panose="020F0502020204030204" pitchFamily="34" charset="0"/>
              </a:rPr>
              <a:t>okul-aile dayanışmasının çok önemli bir etkiye sahip olduğunu ortaya koymuştur. Ancak bu dayanışmadan yeterince faydalanılamadığı da görülmüştür. 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11" y="1522750"/>
            <a:ext cx="1981200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11" y="3277966"/>
            <a:ext cx="1981200" cy="177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133" y="5044589"/>
            <a:ext cx="1981200" cy="177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254" y="548680"/>
            <a:ext cx="871537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48888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771800" y="2405933"/>
            <a:ext cx="6233717" cy="3816424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tr-TR" sz="28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	</a:t>
            </a:r>
            <a:r>
              <a:rPr lang="tr-TR" sz="4100" dirty="0" smtClean="0">
                <a:solidFill>
                  <a:schemeClr val="tx1"/>
                </a:solidFill>
                <a:latin typeface="Calibri" panose="020F0502020204030204" pitchFamily="34" charset="0"/>
              </a:rPr>
              <a:t>Bu </a:t>
            </a:r>
            <a:r>
              <a:rPr lang="tr-TR" sz="4100" dirty="0">
                <a:solidFill>
                  <a:schemeClr val="tx1"/>
                </a:solidFill>
                <a:latin typeface="Calibri" panose="020F0502020204030204" pitchFamily="34" charset="0"/>
              </a:rPr>
              <a:t>projenin temel ilkesi okul ve aile arasında sağlıklı bir bağ kurmak </a:t>
            </a:r>
            <a:r>
              <a:rPr lang="tr-TR" sz="4100" dirty="0" smtClean="0">
                <a:solidFill>
                  <a:schemeClr val="tx1"/>
                </a:solidFill>
                <a:latin typeface="Calibri" panose="020F0502020204030204" pitchFamily="34" charset="0"/>
              </a:rPr>
              <a:t>şeklinde özetlenebilir</a:t>
            </a:r>
            <a:r>
              <a:rPr lang="tr-TR" sz="4100" dirty="0">
                <a:solidFill>
                  <a:schemeClr val="tx1"/>
                </a:solidFill>
                <a:latin typeface="Calibri" panose="020F0502020204030204" pitchFamily="34" charset="0"/>
              </a:rPr>
              <a:t>. </a:t>
            </a:r>
            <a:endParaRPr lang="tr-TR" sz="41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tr-TR" sz="4100" dirty="0">
                <a:solidFill>
                  <a:schemeClr val="tx1"/>
                </a:solidFill>
                <a:latin typeface="Calibri" panose="020F0502020204030204" pitchFamily="34" charset="0"/>
              </a:rPr>
              <a:t>	</a:t>
            </a:r>
            <a:r>
              <a:rPr lang="tr-TR" sz="4100" dirty="0" smtClean="0">
                <a:solidFill>
                  <a:schemeClr val="tx1"/>
                </a:solidFill>
                <a:latin typeface="Calibri" panose="020F0502020204030204" pitchFamily="34" charset="0"/>
              </a:rPr>
              <a:t>Öğretmenlerin </a:t>
            </a:r>
            <a:r>
              <a:rPr lang="tr-TR" sz="4100" dirty="0">
                <a:solidFill>
                  <a:schemeClr val="tx1"/>
                </a:solidFill>
                <a:latin typeface="Calibri" panose="020F0502020204030204" pitchFamily="34" charset="0"/>
              </a:rPr>
              <a:t>ev </a:t>
            </a:r>
            <a:r>
              <a:rPr lang="tr-TR" sz="4100" dirty="0" smtClean="0">
                <a:solidFill>
                  <a:schemeClr val="tx1"/>
                </a:solidFill>
                <a:latin typeface="Calibri" panose="020F0502020204030204" pitchFamily="34" charset="0"/>
              </a:rPr>
              <a:t>ziyaretleri </a:t>
            </a:r>
            <a:r>
              <a:rPr lang="tr-TR" sz="4100" dirty="0" smtClean="0">
                <a:solidFill>
                  <a:schemeClr val="tx1"/>
                </a:solidFill>
                <a:latin typeface="Calibri" panose="020F0502020204030204" pitchFamily="34" charset="0"/>
              </a:rPr>
              <a:t>okul ve aile arasındaki bu </a:t>
            </a:r>
            <a:r>
              <a:rPr lang="tr-TR" sz="4100" dirty="0" smtClean="0">
                <a:solidFill>
                  <a:schemeClr val="tx1"/>
                </a:solidFill>
                <a:latin typeface="Calibri" panose="020F0502020204030204" pitchFamily="34" charset="0"/>
              </a:rPr>
              <a:t>boşluğu doldurmada </a:t>
            </a:r>
            <a:r>
              <a:rPr lang="tr-TR" sz="4100" dirty="0">
                <a:solidFill>
                  <a:schemeClr val="tx1"/>
                </a:solidFill>
                <a:latin typeface="Calibri" panose="020F0502020204030204" pitchFamily="34" charset="0"/>
              </a:rPr>
              <a:t>etkili bir araçtır. </a:t>
            </a:r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b="1" dirty="0">
                <a:solidFill>
                  <a:schemeClr val="bg1"/>
                </a:solidFill>
                <a:latin typeface="Times New Roman"/>
                <a:ea typeface="Times New Roman"/>
              </a:rPr>
              <a:t>PROJENİN </a:t>
            </a:r>
            <a:r>
              <a:rPr lang="tr-TR" b="1" dirty="0" smtClean="0">
                <a:solidFill>
                  <a:schemeClr val="bg1"/>
                </a:solidFill>
                <a:latin typeface="Times New Roman"/>
                <a:ea typeface="Times New Roman"/>
              </a:rPr>
              <a:t>ÖZETİ</a:t>
            </a:r>
            <a:r>
              <a:rPr lang="tr-TR" sz="2800" b="1" dirty="0">
                <a:solidFill>
                  <a:srgbClr val="000000"/>
                </a:solidFill>
                <a:latin typeface="Times New Roman"/>
                <a:ea typeface="Times New Roman"/>
              </a:rPr>
              <a:t>	 </a:t>
            </a:r>
            <a:endParaRPr lang="tr-TR" dirty="0"/>
          </a:p>
        </p:txBody>
      </p:sp>
      <p:pic>
        <p:nvPicPr>
          <p:cNvPr id="1026" name="Picture 2" descr="C:\Users\SuheylaYURDUSEV\Desktop\PROJELER\fotolar\ev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420888"/>
            <a:ext cx="2736304" cy="33303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48680"/>
            <a:ext cx="871537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18383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lga Biçimi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Dalga Biçimi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alga Biçimi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968</TotalTime>
  <Words>323</Words>
  <Application>Microsoft Office PowerPoint</Application>
  <PresentationFormat>Ekran Gösterisi (4:3)</PresentationFormat>
  <Paragraphs>88</Paragraphs>
  <Slides>19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19</vt:i4>
      </vt:variant>
    </vt:vector>
  </HeadingPairs>
  <TitlesOfParts>
    <vt:vector size="20" baseType="lpstr">
      <vt:lpstr>Dalga Biçimi</vt:lpstr>
      <vt:lpstr>PowerPoint Sunusu</vt:lpstr>
      <vt:lpstr>PROJENİN AMACI</vt:lpstr>
      <vt:lpstr>    PROJENİN HEDEFLERİ</vt:lpstr>
      <vt:lpstr>PROJENİN HEDEFLERİ</vt:lpstr>
      <vt:lpstr>PROJENİN ÖZETİ  </vt:lpstr>
      <vt:lpstr>PROJENİN ÖZETİ  </vt:lpstr>
      <vt:lpstr>PROJENİN ÖZETİ  </vt:lpstr>
      <vt:lpstr>  PROJENİN ÖZETİ</vt:lpstr>
      <vt:lpstr>PROJENİN ÖZETİ  </vt:lpstr>
      <vt:lpstr>  PROJENİN ÖZETİ</vt:lpstr>
      <vt:lpstr>       PROJENİN KAZANIMLARI </vt:lpstr>
      <vt:lpstr>      PROJENİN HEDEF KİTLESİ</vt:lpstr>
      <vt:lpstr>      PROJENİN YÜRÜTME     ESASLARI</vt:lpstr>
      <vt:lpstr>OKUL YÜRÜTME  KURULUNUN GÖREVLERİ</vt:lpstr>
      <vt:lpstr>     EV ZİYARETLERİNDE        DİKKAT EDİLECEK HUSUSLAR</vt:lpstr>
      <vt:lpstr>    EV ZİYARETLERİNDE        DİKKAT EDİLECEK HUSUSLAR</vt:lpstr>
      <vt:lpstr>PROJENİN  DEĞERLENDİRİLMESİ</vt:lpstr>
      <vt:lpstr>PROJENİN SÜRDÜRÜLEBİLİRLİĞİ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SuheylaYURDUSEV</dc:creator>
  <cp:lastModifiedBy>ASUS</cp:lastModifiedBy>
  <cp:revision>107</cp:revision>
  <cp:lastPrinted>2017-11-20T07:14:01Z</cp:lastPrinted>
  <dcterms:created xsi:type="dcterms:W3CDTF">2017-11-06T06:09:13Z</dcterms:created>
  <dcterms:modified xsi:type="dcterms:W3CDTF">2017-11-20T21:16:03Z</dcterms:modified>
</cp:coreProperties>
</file>