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68"/>
  </p:notesMasterIdLst>
  <p:sldIdLst>
    <p:sldId id="413" r:id="rId2"/>
    <p:sldId id="309" r:id="rId3"/>
    <p:sldId id="315" r:id="rId4"/>
    <p:sldId id="370" r:id="rId5"/>
    <p:sldId id="371" r:id="rId6"/>
    <p:sldId id="329" r:id="rId7"/>
    <p:sldId id="406" r:id="rId8"/>
    <p:sldId id="317" r:id="rId9"/>
    <p:sldId id="319" r:id="rId10"/>
    <p:sldId id="314" r:id="rId11"/>
    <p:sldId id="316" r:id="rId12"/>
    <p:sldId id="334" r:id="rId13"/>
    <p:sldId id="418" r:id="rId14"/>
    <p:sldId id="320" r:id="rId15"/>
    <p:sldId id="321" r:id="rId16"/>
    <p:sldId id="322" r:id="rId17"/>
    <p:sldId id="361" r:id="rId18"/>
    <p:sldId id="323" r:id="rId19"/>
    <p:sldId id="327" r:id="rId20"/>
    <p:sldId id="324" r:id="rId21"/>
    <p:sldId id="328" r:id="rId22"/>
    <p:sldId id="368" r:id="rId23"/>
    <p:sldId id="330" r:id="rId24"/>
    <p:sldId id="332" r:id="rId25"/>
    <p:sldId id="337" r:id="rId26"/>
    <p:sldId id="344" r:id="rId27"/>
    <p:sldId id="415" r:id="rId28"/>
    <p:sldId id="416" r:id="rId29"/>
    <p:sldId id="417" r:id="rId30"/>
    <p:sldId id="363" r:id="rId31"/>
    <p:sldId id="364" r:id="rId32"/>
    <p:sldId id="367" r:id="rId33"/>
    <p:sldId id="339" r:id="rId34"/>
    <p:sldId id="343" r:id="rId35"/>
    <p:sldId id="348" r:id="rId36"/>
    <p:sldId id="325" r:id="rId37"/>
    <p:sldId id="349" r:id="rId38"/>
    <p:sldId id="352" r:id="rId39"/>
    <p:sldId id="353" r:id="rId40"/>
    <p:sldId id="263" r:id="rId41"/>
    <p:sldId id="407" r:id="rId42"/>
    <p:sldId id="423" r:id="rId43"/>
    <p:sldId id="356" r:id="rId44"/>
    <p:sldId id="266" r:id="rId45"/>
    <p:sldId id="267" r:id="rId46"/>
    <p:sldId id="350" r:id="rId47"/>
    <p:sldId id="362" r:id="rId48"/>
    <p:sldId id="355" r:id="rId49"/>
    <p:sldId id="403" r:id="rId50"/>
    <p:sldId id="402" r:id="rId51"/>
    <p:sldId id="401" r:id="rId52"/>
    <p:sldId id="400" r:id="rId53"/>
    <p:sldId id="395" r:id="rId54"/>
    <p:sldId id="396" r:id="rId55"/>
    <p:sldId id="397" r:id="rId56"/>
    <p:sldId id="398" r:id="rId57"/>
    <p:sldId id="399" r:id="rId58"/>
    <p:sldId id="379" r:id="rId59"/>
    <p:sldId id="380" r:id="rId60"/>
    <p:sldId id="381" r:id="rId61"/>
    <p:sldId id="382" r:id="rId62"/>
    <p:sldId id="409" r:id="rId63"/>
    <p:sldId id="410" r:id="rId64"/>
    <p:sldId id="411" r:id="rId65"/>
    <p:sldId id="414" r:id="rId66"/>
    <p:sldId id="412"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F00"/>
    <a:srgbClr val="74021A"/>
    <a:srgbClr val="0099FF"/>
    <a:srgbClr val="3333FF"/>
    <a:srgbClr val="0066CC"/>
    <a:srgbClr val="99CCFF"/>
    <a:srgbClr val="17C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9822" autoAdjust="0"/>
  </p:normalViewPr>
  <p:slideViewPr>
    <p:cSldViewPr>
      <p:cViewPr>
        <p:scale>
          <a:sx n="100" d="100"/>
          <a:sy n="100" d="100"/>
        </p:scale>
        <p:origin x="-474" y="-72"/>
      </p:cViewPr>
      <p:guideLst>
        <p:guide orient="horz" pos="2160"/>
        <p:guide pos="2880"/>
      </p:guideLst>
    </p:cSldViewPr>
  </p:slideViewPr>
  <p:outlineViewPr>
    <p:cViewPr>
      <p:scale>
        <a:sx n="33" d="100"/>
        <a:sy n="33" d="100"/>
      </p:scale>
      <p:origin x="0" y="30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2D828-86CF-477C-B15A-02283E3B6F0C}"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tr-TR"/>
        </a:p>
      </dgm:t>
    </dgm:pt>
    <dgm:pt modelId="{B707AB15-A6D7-4253-A728-4EB325C2687E}">
      <dgm:prSet phldrT="[Metin]"/>
      <dgm:spPr/>
      <dgm:t>
        <a:bodyPr/>
        <a:lstStyle/>
        <a:p>
          <a:r>
            <a:rPr lang="tr-TR" sz="2500" b="1" dirty="0" smtClean="0">
              <a:solidFill>
                <a:schemeClr val="accent3">
                  <a:lumMod val="40000"/>
                  <a:lumOff val="60000"/>
                </a:schemeClr>
              </a:solidFill>
              <a:effectLst>
                <a:outerShdw blurRad="38100" dist="38100" dir="2700000" algn="tl">
                  <a:srgbClr val="000000">
                    <a:alpha val="43137"/>
                  </a:srgbClr>
                </a:outerShdw>
              </a:effectLst>
            </a:rPr>
            <a:t>BİREYLERİN ÖĞRENME HAREKETLİLİĞİ</a:t>
          </a:r>
          <a:endParaRPr lang="tr-TR" sz="2500" b="1" dirty="0">
            <a:solidFill>
              <a:schemeClr val="accent3">
                <a:lumMod val="40000"/>
                <a:lumOff val="60000"/>
              </a:schemeClr>
            </a:solidFill>
            <a:effectLst>
              <a:outerShdw blurRad="38100" dist="38100" dir="2700000" algn="tl">
                <a:srgbClr val="000000">
                  <a:alpha val="43137"/>
                </a:srgbClr>
              </a:outerShdw>
            </a:effectLst>
          </a:endParaRPr>
        </a:p>
      </dgm:t>
    </dgm:pt>
    <dgm:pt modelId="{0D5815D0-7104-49B2-BA29-955F139352E3}" type="parTrans" cxnId="{7BBD8D40-C392-4ED7-B1AB-C5E88DC8A68F}">
      <dgm:prSet/>
      <dgm:spPr/>
      <dgm:t>
        <a:bodyPr/>
        <a:lstStyle/>
        <a:p>
          <a:endParaRPr lang="tr-TR"/>
        </a:p>
      </dgm:t>
    </dgm:pt>
    <dgm:pt modelId="{D76577A7-FA8F-42D3-972B-2AD486FD88ED}" type="sibTrans" cxnId="{7BBD8D40-C392-4ED7-B1AB-C5E88DC8A68F}">
      <dgm:prSet/>
      <dgm:spPr/>
      <dgm:t>
        <a:bodyPr/>
        <a:lstStyle/>
        <a:p>
          <a:endParaRPr lang="tr-TR"/>
        </a:p>
      </dgm:t>
    </dgm:pt>
    <dgm:pt modelId="{1DE8D605-2EE0-4F58-B316-EB0506D971B4}">
      <dgm:prSet phldrT="[Metin]" custT="1"/>
      <dgm:spPr/>
      <dgm:t>
        <a:bodyPr/>
        <a:lstStyle/>
        <a:p>
          <a:r>
            <a:rPr lang="tr-TR" sz="2800" b="1" dirty="0" smtClean="0">
              <a:solidFill>
                <a:schemeClr val="accent3">
                  <a:lumMod val="40000"/>
                  <a:lumOff val="60000"/>
                </a:schemeClr>
              </a:solidFill>
              <a:effectLst>
                <a:outerShdw blurRad="38100" dist="38100" dir="2700000" algn="tl">
                  <a:srgbClr val="000000">
                    <a:alpha val="43137"/>
                  </a:srgbClr>
                </a:outerShdw>
              </a:effectLst>
            </a:rPr>
            <a:t>KA 1</a:t>
          </a:r>
          <a:endParaRPr lang="tr-TR" sz="2800" b="1" dirty="0">
            <a:solidFill>
              <a:schemeClr val="accent3">
                <a:lumMod val="40000"/>
                <a:lumOff val="60000"/>
              </a:schemeClr>
            </a:solidFill>
            <a:effectLst>
              <a:outerShdw blurRad="38100" dist="38100" dir="2700000" algn="tl">
                <a:srgbClr val="000000">
                  <a:alpha val="43137"/>
                </a:srgbClr>
              </a:outerShdw>
            </a:effectLst>
          </a:endParaRPr>
        </a:p>
      </dgm:t>
    </dgm:pt>
    <dgm:pt modelId="{F8DCDE62-78E6-4E83-9435-699C16FE078A}" type="parTrans" cxnId="{C6C9CAB5-3302-485F-97D7-F6C63B78348C}">
      <dgm:prSet/>
      <dgm:spPr/>
      <dgm:t>
        <a:bodyPr/>
        <a:lstStyle/>
        <a:p>
          <a:endParaRPr lang="tr-TR"/>
        </a:p>
      </dgm:t>
    </dgm:pt>
    <dgm:pt modelId="{6FDC7E71-9020-48E3-9FC2-612EAA136F83}" type="sibTrans" cxnId="{C6C9CAB5-3302-485F-97D7-F6C63B78348C}">
      <dgm:prSet/>
      <dgm:spPr/>
      <dgm:t>
        <a:bodyPr/>
        <a:lstStyle/>
        <a:p>
          <a:endParaRPr lang="tr-TR"/>
        </a:p>
      </dgm:t>
    </dgm:pt>
    <dgm:pt modelId="{15CDF9A3-3953-419C-8CD3-CA8623E64F63}">
      <dgm:prSet phldrT="[Metin]"/>
      <dgm:spPr/>
      <dgm:t>
        <a:bodyPr/>
        <a:lstStyle/>
        <a:p>
          <a:r>
            <a:rPr lang="tr-TR" sz="2500" b="1" dirty="0" smtClean="0">
              <a:solidFill>
                <a:schemeClr val="accent3">
                  <a:lumMod val="40000"/>
                  <a:lumOff val="60000"/>
                </a:schemeClr>
              </a:solidFill>
              <a:effectLst>
                <a:outerShdw blurRad="38100" dist="38100" dir="2700000" algn="tl">
                  <a:srgbClr val="000000">
                    <a:alpha val="43137"/>
                  </a:srgbClr>
                </a:outerShdw>
              </a:effectLst>
            </a:rPr>
            <a:t>YENİLİK VE İYİ UYGULAMALARIN DEĞİŞİMİ İÇİN İŞBİRLİĞİ</a:t>
          </a:r>
          <a:endParaRPr lang="tr-TR" sz="2500" b="1" dirty="0">
            <a:solidFill>
              <a:schemeClr val="accent3">
                <a:lumMod val="40000"/>
                <a:lumOff val="60000"/>
              </a:schemeClr>
            </a:solidFill>
            <a:effectLst>
              <a:outerShdw blurRad="38100" dist="38100" dir="2700000" algn="tl">
                <a:srgbClr val="000000">
                  <a:alpha val="43137"/>
                </a:srgbClr>
              </a:outerShdw>
            </a:effectLst>
          </a:endParaRPr>
        </a:p>
      </dgm:t>
    </dgm:pt>
    <dgm:pt modelId="{F422BD7D-57FA-4841-8A74-1B4D5E93AE78}" type="parTrans" cxnId="{B04AA2C9-400F-41EA-92B5-8E7B89FD7906}">
      <dgm:prSet/>
      <dgm:spPr/>
      <dgm:t>
        <a:bodyPr/>
        <a:lstStyle/>
        <a:p>
          <a:endParaRPr lang="tr-TR"/>
        </a:p>
      </dgm:t>
    </dgm:pt>
    <dgm:pt modelId="{4CD13ABA-F0F9-4514-BE68-58C3D06FB922}" type="sibTrans" cxnId="{B04AA2C9-400F-41EA-92B5-8E7B89FD7906}">
      <dgm:prSet/>
      <dgm:spPr/>
      <dgm:t>
        <a:bodyPr/>
        <a:lstStyle/>
        <a:p>
          <a:endParaRPr lang="tr-TR"/>
        </a:p>
      </dgm:t>
    </dgm:pt>
    <dgm:pt modelId="{8FB3344D-1431-47D6-AE5B-84F44D4E1178}">
      <dgm:prSet phldrT="[Metin]" custT="1"/>
      <dgm:spPr/>
      <dgm:t>
        <a:bodyPr/>
        <a:lstStyle/>
        <a:p>
          <a:r>
            <a:rPr lang="tr-TR" sz="2800" b="1" dirty="0" smtClean="0">
              <a:solidFill>
                <a:schemeClr val="accent3">
                  <a:lumMod val="40000"/>
                  <a:lumOff val="60000"/>
                </a:schemeClr>
              </a:solidFill>
              <a:effectLst>
                <a:outerShdw blurRad="38100" dist="38100" dir="2700000" algn="tl">
                  <a:srgbClr val="000000">
                    <a:alpha val="43137"/>
                  </a:srgbClr>
                </a:outerShdw>
              </a:effectLst>
            </a:rPr>
            <a:t>KA 2</a:t>
          </a:r>
          <a:endParaRPr lang="tr-TR" sz="2800" b="1" dirty="0">
            <a:solidFill>
              <a:schemeClr val="accent3">
                <a:lumMod val="40000"/>
                <a:lumOff val="60000"/>
              </a:schemeClr>
            </a:solidFill>
            <a:effectLst>
              <a:outerShdw blurRad="38100" dist="38100" dir="2700000" algn="tl">
                <a:srgbClr val="000000">
                  <a:alpha val="43137"/>
                </a:srgbClr>
              </a:outerShdw>
            </a:effectLst>
          </a:endParaRPr>
        </a:p>
      </dgm:t>
    </dgm:pt>
    <dgm:pt modelId="{45EC1B5E-F50B-4222-BA1C-E4A8F2FAA1A4}" type="parTrans" cxnId="{C13052C7-2D57-46DC-B392-F26B8BDF112D}">
      <dgm:prSet/>
      <dgm:spPr/>
      <dgm:t>
        <a:bodyPr/>
        <a:lstStyle/>
        <a:p>
          <a:endParaRPr lang="tr-TR"/>
        </a:p>
      </dgm:t>
    </dgm:pt>
    <dgm:pt modelId="{74C79CD5-EFA8-4F40-A962-52F4669F40AF}" type="sibTrans" cxnId="{C13052C7-2D57-46DC-B392-F26B8BDF112D}">
      <dgm:prSet/>
      <dgm:spPr/>
      <dgm:t>
        <a:bodyPr/>
        <a:lstStyle/>
        <a:p>
          <a:endParaRPr lang="tr-TR"/>
        </a:p>
      </dgm:t>
    </dgm:pt>
    <dgm:pt modelId="{1D5C930A-64F5-4B12-8D7D-24627150C3F8}">
      <dgm:prSet phldrT="[Metin]"/>
      <dgm:spPr/>
      <dgm:t>
        <a:bodyPr/>
        <a:lstStyle/>
        <a:p>
          <a:r>
            <a:rPr lang="tr-TR" sz="2700" b="1" dirty="0" smtClean="0">
              <a:solidFill>
                <a:schemeClr val="accent3">
                  <a:lumMod val="40000"/>
                  <a:lumOff val="60000"/>
                </a:schemeClr>
              </a:solidFill>
              <a:effectLst>
                <a:outerShdw blurRad="38100" dist="38100" dir="2700000" algn="tl">
                  <a:srgbClr val="000000">
                    <a:alpha val="43137"/>
                  </a:srgbClr>
                </a:outerShdw>
              </a:effectLst>
            </a:rPr>
            <a:t>POLİTİKA REFORMU DESTEĞİ </a:t>
          </a:r>
          <a:endParaRPr lang="tr-TR" sz="2700" b="1" dirty="0">
            <a:solidFill>
              <a:schemeClr val="accent3">
                <a:lumMod val="40000"/>
                <a:lumOff val="60000"/>
              </a:schemeClr>
            </a:solidFill>
            <a:effectLst>
              <a:outerShdw blurRad="38100" dist="38100" dir="2700000" algn="tl">
                <a:srgbClr val="000000">
                  <a:alpha val="43137"/>
                </a:srgbClr>
              </a:outerShdw>
            </a:effectLst>
          </a:endParaRPr>
        </a:p>
      </dgm:t>
    </dgm:pt>
    <dgm:pt modelId="{38B7F73E-FC96-409A-AE3F-6F7516FC5AF7}" type="parTrans" cxnId="{19DCAE32-B548-4811-B50B-C484070DEAE2}">
      <dgm:prSet/>
      <dgm:spPr/>
      <dgm:t>
        <a:bodyPr/>
        <a:lstStyle/>
        <a:p>
          <a:endParaRPr lang="tr-TR"/>
        </a:p>
      </dgm:t>
    </dgm:pt>
    <dgm:pt modelId="{8B6F83ED-C87C-42BF-A03C-B8334BE7633B}" type="sibTrans" cxnId="{19DCAE32-B548-4811-B50B-C484070DEAE2}">
      <dgm:prSet/>
      <dgm:spPr/>
      <dgm:t>
        <a:bodyPr/>
        <a:lstStyle/>
        <a:p>
          <a:endParaRPr lang="tr-TR"/>
        </a:p>
      </dgm:t>
    </dgm:pt>
    <dgm:pt modelId="{717CE086-C2CC-4BAF-95FD-12832DFF10AA}">
      <dgm:prSet phldrT="[Metin]" custT="1"/>
      <dgm:spPr/>
      <dgm:t>
        <a:bodyPr/>
        <a:lstStyle/>
        <a:p>
          <a:r>
            <a:rPr lang="tr-TR" sz="2800" b="1" dirty="0" smtClean="0">
              <a:solidFill>
                <a:schemeClr val="accent3">
                  <a:lumMod val="40000"/>
                  <a:lumOff val="60000"/>
                </a:schemeClr>
              </a:solidFill>
              <a:effectLst>
                <a:outerShdw blurRad="38100" dist="38100" dir="2700000" algn="tl">
                  <a:srgbClr val="000000">
                    <a:alpha val="43137"/>
                  </a:srgbClr>
                </a:outerShdw>
              </a:effectLst>
            </a:rPr>
            <a:t>KA 3</a:t>
          </a:r>
          <a:endParaRPr lang="tr-TR" sz="2800" b="1" dirty="0">
            <a:solidFill>
              <a:schemeClr val="accent3">
                <a:lumMod val="40000"/>
                <a:lumOff val="60000"/>
              </a:schemeClr>
            </a:solidFill>
            <a:effectLst>
              <a:outerShdw blurRad="38100" dist="38100" dir="2700000" algn="tl">
                <a:srgbClr val="000000">
                  <a:alpha val="43137"/>
                </a:srgbClr>
              </a:outerShdw>
            </a:effectLst>
          </a:endParaRPr>
        </a:p>
      </dgm:t>
    </dgm:pt>
    <dgm:pt modelId="{DEB7C1E6-9919-444C-87F3-0B8FED23F0EC}" type="parTrans" cxnId="{77F048CD-7789-4E33-87B9-E9F430815096}">
      <dgm:prSet/>
      <dgm:spPr/>
      <dgm:t>
        <a:bodyPr/>
        <a:lstStyle/>
        <a:p>
          <a:endParaRPr lang="tr-TR"/>
        </a:p>
      </dgm:t>
    </dgm:pt>
    <dgm:pt modelId="{A45B0CB3-E784-4849-BA04-92AC43B4A6E3}" type="sibTrans" cxnId="{77F048CD-7789-4E33-87B9-E9F430815096}">
      <dgm:prSet/>
      <dgm:spPr/>
      <dgm:t>
        <a:bodyPr/>
        <a:lstStyle/>
        <a:p>
          <a:endParaRPr lang="tr-TR"/>
        </a:p>
      </dgm:t>
    </dgm:pt>
    <dgm:pt modelId="{2B034FF1-7AFB-42D2-8274-571888EE3080}" type="pres">
      <dgm:prSet presAssocID="{8E82D828-86CF-477C-B15A-02283E3B6F0C}" presName="linear" presStyleCnt="0">
        <dgm:presLayoutVars>
          <dgm:dir/>
          <dgm:resizeHandles val="exact"/>
        </dgm:presLayoutVars>
      </dgm:prSet>
      <dgm:spPr/>
      <dgm:t>
        <a:bodyPr/>
        <a:lstStyle/>
        <a:p>
          <a:endParaRPr lang="tr-TR"/>
        </a:p>
      </dgm:t>
    </dgm:pt>
    <dgm:pt modelId="{859C29DC-A092-4C3D-BD90-8438996B9A8B}" type="pres">
      <dgm:prSet presAssocID="{B707AB15-A6D7-4253-A728-4EB325C2687E}" presName="comp" presStyleCnt="0"/>
      <dgm:spPr/>
    </dgm:pt>
    <dgm:pt modelId="{8D49DCCB-AD6B-4A4E-8A03-CBAA46C9A669}" type="pres">
      <dgm:prSet presAssocID="{B707AB15-A6D7-4253-A728-4EB325C2687E}" presName="box" presStyleLbl="node1" presStyleIdx="0" presStyleCnt="3" custLinFactNeighborX="833" custLinFactNeighborY="-26470"/>
      <dgm:spPr/>
      <dgm:t>
        <a:bodyPr/>
        <a:lstStyle/>
        <a:p>
          <a:endParaRPr lang="tr-TR"/>
        </a:p>
      </dgm:t>
    </dgm:pt>
    <dgm:pt modelId="{2824C7F3-AE17-4CAD-ADB7-66A0725171EC}" type="pres">
      <dgm:prSet presAssocID="{B707AB15-A6D7-4253-A728-4EB325C2687E}" presName="img" presStyleLbl="fgImgPlace1" presStyleIdx="0" presStyleCnt="3" custLinFactNeighborX="1668" custLinFactNeighborY="-1047"/>
      <dgm:spPr>
        <a:blipFill rotWithShape="1">
          <a:blip xmlns:r="http://schemas.openxmlformats.org/officeDocument/2006/relationships" r:embed="rId1"/>
          <a:stretch>
            <a:fillRect/>
          </a:stretch>
        </a:blipFill>
      </dgm:spPr>
      <dgm:t>
        <a:bodyPr/>
        <a:lstStyle/>
        <a:p>
          <a:endParaRPr lang="tr-TR"/>
        </a:p>
      </dgm:t>
    </dgm:pt>
    <dgm:pt modelId="{F7C82B9A-F125-4C4B-B72D-4B116BFB55B8}" type="pres">
      <dgm:prSet presAssocID="{B707AB15-A6D7-4253-A728-4EB325C2687E}" presName="text" presStyleLbl="node1" presStyleIdx="0" presStyleCnt="3">
        <dgm:presLayoutVars>
          <dgm:bulletEnabled val="1"/>
        </dgm:presLayoutVars>
      </dgm:prSet>
      <dgm:spPr/>
      <dgm:t>
        <a:bodyPr/>
        <a:lstStyle/>
        <a:p>
          <a:endParaRPr lang="tr-TR"/>
        </a:p>
      </dgm:t>
    </dgm:pt>
    <dgm:pt modelId="{4F298058-D72F-46B5-9101-9970DEC0E37E}" type="pres">
      <dgm:prSet presAssocID="{D76577A7-FA8F-42D3-972B-2AD486FD88ED}" presName="spacer" presStyleCnt="0"/>
      <dgm:spPr/>
    </dgm:pt>
    <dgm:pt modelId="{96846A7C-7C6C-487B-A433-F5CA9BFF06E3}" type="pres">
      <dgm:prSet presAssocID="{15CDF9A3-3953-419C-8CD3-CA8623E64F63}" presName="comp" presStyleCnt="0"/>
      <dgm:spPr/>
    </dgm:pt>
    <dgm:pt modelId="{74C2B97D-C30D-4590-9126-BED935B16840}" type="pres">
      <dgm:prSet presAssocID="{15CDF9A3-3953-419C-8CD3-CA8623E64F63}" presName="box" presStyleLbl="node1" presStyleIdx="1" presStyleCnt="3"/>
      <dgm:spPr/>
      <dgm:t>
        <a:bodyPr/>
        <a:lstStyle/>
        <a:p>
          <a:endParaRPr lang="tr-TR"/>
        </a:p>
      </dgm:t>
    </dgm:pt>
    <dgm:pt modelId="{529139D4-3857-40D3-9C50-E210968F0ADC}" type="pres">
      <dgm:prSet presAssocID="{15CDF9A3-3953-419C-8CD3-CA8623E64F63}" presName="img" presStyleLbl="fgImgPlace1" presStyleIdx="1" presStyleCnt="3"/>
      <dgm:spPr>
        <a:blipFill rotWithShape="1">
          <a:blip xmlns:r="http://schemas.openxmlformats.org/officeDocument/2006/relationships" r:embed="rId1"/>
          <a:stretch>
            <a:fillRect/>
          </a:stretch>
        </a:blipFill>
      </dgm:spPr>
      <dgm:t>
        <a:bodyPr/>
        <a:lstStyle/>
        <a:p>
          <a:endParaRPr lang="tr-TR"/>
        </a:p>
      </dgm:t>
    </dgm:pt>
    <dgm:pt modelId="{BAE94C86-3369-4F8D-9991-388CFA3E9B8E}" type="pres">
      <dgm:prSet presAssocID="{15CDF9A3-3953-419C-8CD3-CA8623E64F63}" presName="text" presStyleLbl="node1" presStyleIdx="1" presStyleCnt="3">
        <dgm:presLayoutVars>
          <dgm:bulletEnabled val="1"/>
        </dgm:presLayoutVars>
      </dgm:prSet>
      <dgm:spPr/>
      <dgm:t>
        <a:bodyPr/>
        <a:lstStyle/>
        <a:p>
          <a:endParaRPr lang="tr-TR"/>
        </a:p>
      </dgm:t>
    </dgm:pt>
    <dgm:pt modelId="{F171C2C6-6EEF-40D3-9E5E-5F9CF7E5EC0B}" type="pres">
      <dgm:prSet presAssocID="{4CD13ABA-F0F9-4514-BE68-58C3D06FB922}" presName="spacer" presStyleCnt="0"/>
      <dgm:spPr/>
    </dgm:pt>
    <dgm:pt modelId="{29C9A640-8B41-423C-8BF4-56C5F1CCE1F9}" type="pres">
      <dgm:prSet presAssocID="{1D5C930A-64F5-4B12-8D7D-24627150C3F8}" presName="comp" presStyleCnt="0"/>
      <dgm:spPr/>
    </dgm:pt>
    <dgm:pt modelId="{6D03830A-8B6C-4B99-86EE-BD15EC596FA6}" type="pres">
      <dgm:prSet presAssocID="{1D5C930A-64F5-4B12-8D7D-24627150C3F8}" presName="box" presStyleLbl="node1" presStyleIdx="2" presStyleCnt="3" custLinFactNeighborY="11724"/>
      <dgm:spPr/>
      <dgm:t>
        <a:bodyPr/>
        <a:lstStyle/>
        <a:p>
          <a:endParaRPr lang="tr-TR"/>
        </a:p>
      </dgm:t>
    </dgm:pt>
    <dgm:pt modelId="{25A403FF-0C97-4DB6-B6ED-F29EA57B1FB3}" type="pres">
      <dgm:prSet presAssocID="{1D5C930A-64F5-4B12-8D7D-24627150C3F8}" presName="img" presStyleLbl="fgImgPlace1" presStyleIdx="2" presStyleCnt="3"/>
      <dgm:spPr>
        <a:blipFill rotWithShape="1">
          <a:blip xmlns:r="http://schemas.openxmlformats.org/officeDocument/2006/relationships" r:embed="rId1"/>
          <a:stretch>
            <a:fillRect/>
          </a:stretch>
        </a:blipFill>
      </dgm:spPr>
      <dgm:t>
        <a:bodyPr/>
        <a:lstStyle/>
        <a:p>
          <a:endParaRPr lang="tr-TR"/>
        </a:p>
      </dgm:t>
    </dgm:pt>
    <dgm:pt modelId="{C1CB5FB9-B361-49DA-B89E-36079C695030}" type="pres">
      <dgm:prSet presAssocID="{1D5C930A-64F5-4B12-8D7D-24627150C3F8}" presName="text" presStyleLbl="node1" presStyleIdx="2" presStyleCnt="3">
        <dgm:presLayoutVars>
          <dgm:bulletEnabled val="1"/>
        </dgm:presLayoutVars>
      </dgm:prSet>
      <dgm:spPr/>
      <dgm:t>
        <a:bodyPr/>
        <a:lstStyle/>
        <a:p>
          <a:endParaRPr lang="tr-TR"/>
        </a:p>
      </dgm:t>
    </dgm:pt>
  </dgm:ptLst>
  <dgm:cxnLst>
    <dgm:cxn modelId="{839C763D-F468-42A3-9796-A97DFEBC5CCE}" type="presOf" srcId="{8FB3344D-1431-47D6-AE5B-84F44D4E1178}" destId="{74C2B97D-C30D-4590-9126-BED935B16840}" srcOrd="0" destOrd="1" presId="urn:microsoft.com/office/officeart/2005/8/layout/vList4"/>
    <dgm:cxn modelId="{8EE4F39D-203A-48B4-A4A5-DEB5E0DAAF30}" type="presOf" srcId="{15CDF9A3-3953-419C-8CD3-CA8623E64F63}" destId="{74C2B97D-C30D-4590-9126-BED935B16840}" srcOrd="0" destOrd="0" presId="urn:microsoft.com/office/officeart/2005/8/layout/vList4"/>
    <dgm:cxn modelId="{0A38DAAA-329B-4A6F-AC98-B26E610D03C5}" type="presOf" srcId="{15CDF9A3-3953-419C-8CD3-CA8623E64F63}" destId="{BAE94C86-3369-4F8D-9991-388CFA3E9B8E}" srcOrd="1" destOrd="0" presId="urn:microsoft.com/office/officeart/2005/8/layout/vList4"/>
    <dgm:cxn modelId="{9B0A710F-E095-4E96-A4B0-005E908239A8}" type="presOf" srcId="{1D5C930A-64F5-4B12-8D7D-24627150C3F8}" destId="{6D03830A-8B6C-4B99-86EE-BD15EC596FA6}" srcOrd="0" destOrd="0" presId="urn:microsoft.com/office/officeart/2005/8/layout/vList4"/>
    <dgm:cxn modelId="{B04AA2C9-400F-41EA-92B5-8E7B89FD7906}" srcId="{8E82D828-86CF-477C-B15A-02283E3B6F0C}" destId="{15CDF9A3-3953-419C-8CD3-CA8623E64F63}" srcOrd="1" destOrd="0" parTransId="{F422BD7D-57FA-4841-8A74-1B4D5E93AE78}" sibTransId="{4CD13ABA-F0F9-4514-BE68-58C3D06FB922}"/>
    <dgm:cxn modelId="{3F552F38-372B-4B70-AF32-23A881792FF0}" type="presOf" srcId="{8E82D828-86CF-477C-B15A-02283E3B6F0C}" destId="{2B034FF1-7AFB-42D2-8274-571888EE3080}" srcOrd="0" destOrd="0" presId="urn:microsoft.com/office/officeart/2005/8/layout/vList4"/>
    <dgm:cxn modelId="{11C54BF2-2365-44DB-8268-D32C47A1B988}" type="presOf" srcId="{1DE8D605-2EE0-4F58-B316-EB0506D971B4}" destId="{8D49DCCB-AD6B-4A4E-8A03-CBAA46C9A669}" srcOrd="0" destOrd="1" presId="urn:microsoft.com/office/officeart/2005/8/layout/vList4"/>
    <dgm:cxn modelId="{C13052C7-2D57-46DC-B392-F26B8BDF112D}" srcId="{15CDF9A3-3953-419C-8CD3-CA8623E64F63}" destId="{8FB3344D-1431-47D6-AE5B-84F44D4E1178}" srcOrd="0" destOrd="0" parTransId="{45EC1B5E-F50B-4222-BA1C-E4A8F2FAA1A4}" sibTransId="{74C79CD5-EFA8-4F40-A962-52F4669F40AF}"/>
    <dgm:cxn modelId="{650547AE-FD17-42A0-89A2-17D0FB0B5266}" type="presOf" srcId="{8FB3344D-1431-47D6-AE5B-84F44D4E1178}" destId="{BAE94C86-3369-4F8D-9991-388CFA3E9B8E}" srcOrd="1" destOrd="1" presId="urn:microsoft.com/office/officeart/2005/8/layout/vList4"/>
    <dgm:cxn modelId="{C8E18657-11BE-4600-ABF4-C7E4BF87B2D6}" type="presOf" srcId="{717CE086-C2CC-4BAF-95FD-12832DFF10AA}" destId="{6D03830A-8B6C-4B99-86EE-BD15EC596FA6}" srcOrd="0" destOrd="1" presId="urn:microsoft.com/office/officeart/2005/8/layout/vList4"/>
    <dgm:cxn modelId="{336515F3-F845-4C52-A410-2502CD857EB1}" type="presOf" srcId="{1DE8D605-2EE0-4F58-B316-EB0506D971B4}" destId="{F7C82B9A-F125-4C4B-B72D-4B116BFB55B8}" srcOrd="1" destOrd="1" presId="urn:microsoft.com/office/officeart/2005/8/layout/vList4"/>
    <dgm:cxn modelId="{77F048CD-7789-4E33-87B9-E9F430815096}" srcId="{1D5C930A-64F5-4B12-8D7D-24627150C3F8}" destId="{717CE086-C2CC-4BAF-95FD-12832DFF10AA}" srcOrd="0" destOrd="0" parTransId="{DEB7C1E6-9919-444C-87F3-0B8FED23F0EC}" sibTransId="{A45B0CB3-E784-4849-BA04-92AC43B4A6E3}"/>
    <dgm:cxn modelId="{8C87F494-3BEB-4D91-84B1-A7BADC99F864}" type="presOf" srcId="{717CE086-C2CC-4BAF-95FD-12832DFF10AA}" destId="{C1CB5FB9-B361-49DA-B89E-36079C695030}" srcOrd="1" destOrd="1" presId="urn:microsoft.com/office/officeart/2005/8/layout/vList4"/>
    <dgm:cxn modelId="{7BBD8D40-C392-4ED7-B1AB-C5E88DC8A68F}" srcId="{8E82D828-86CF-477C-B15A-02283E3B6F0C}" destId="{B707AB15-A6D7-4253-A728-4EB325C2687E}" srcOrd="0" destOrd="0" parTransId="{0D5815D0-7104-49B2-BA29-955F139352E3}" sibTransId="{D76577A7-FA8F-42D3-972B-2AD486FD88ED}"/>
    <dgm:cxn modelId="{C6C9CAB5-3302-485F-97D7-F6C63B78348C}" srcId="{B707AB15-A6D7-4253-A728-4EB325C2687E}" destId="{1DE8D605-2EE0-4F58-B316-EB0506D971B4}" srcOrd="0" destOrd="0" parTransId="{F8DCDE62-78E6-4E83-9435-699C16FE078A}" sibTransId="{6FDC7E71-9020-48E3-9FC2-612EAA136F83}"/>
    <dgm:cxn modelId="{E5A5F58F-33B5-4783-966B-62100C2AEDD8}" type="presOf" srcId="{B707AB15-A6D7-4253-A728-4EB325C2687E}" destId="{F7C82B9A-F125-4C4B-B72D-4B116BFB55B8}" srcOrd="1" destOrd="0" presId="urn:microsoft.com/office/officeart/2005/8/layout/vList4"/>
    <dgm:cxn modelId="{78DA0DE7-9533-42F4-8F9E-3AA168269636}" type="presOf" srcId="{B707AB15-A6D7-4253-A728-4EB325C2687E}" destId="{8D49DCCB-AD6B-4A4E-8A03-CBAA46C9A669}" srcOrd="0" destOrd="0" presId="urn:microsoft.com/office/officeart/2005/8/layout/vList4"/>
    <dgm:cxn modelId="{31380FC1-2383-4C86-8236-30A33AB4BFC8}" type="presOf" srcId="{1D5C930A-64F5-4B12-8D7D-24627150C3F8}" destId="{C1CB5FB9-B361-49DA-B89E-36079C695030}" srcOrd="1" destOrd="0" presId="urn:microsoft.com/office/officeart/2005/8/layout/vList4"/>
    <dgm:cxn modelId="{19DCAE32-B548-4811-B50B-C484070DEAE2}" srcId="{8E82D828-86CF-477C-B15A-02283E3B6F0C}" destId="{1D5C930A-64F5-4B12-8D7D-24627150C3F8}" srcOrd="2" destOrd="0" parTransId="{38B7F73E-FC96-409A-AE3F-6F7516FC5AF7}" sibTransId="{8B6F83ED-C87C-42BF-A03C-B8334BE7633B}"/>
    <dgm:cxn modelId="{0232DB93-44B2-4B8F-911C-EA66E167FA28}" type="presParOf" srcId="{2B034FF1-7AFB-42D2-8274-571888EE3080}" destId="{859C29DC-A092-4C3D-BD90-8438996B9A8B}" srcOrd="0" destOrd="0" presId="urn:microsoft.com/office/officeart/2005/8/layout/vList4"/>
    <dgm:cxn modelId="{E6320E54-F109-4CD8-AC29-AB6BA91D6188}" type="presParOf" srcId="{859C29DC-A092-4C3D-BD90-8438996B9A8B}" destId="{8D49DCCB-AD6B-4A4E-8A03-CBAA46C9A669}" srcOrd="0" destOrd="0" presId="urn:microsoft.com/office/officeart/2005/8/layout/vList4"/>
    <dgm:cxn modelId="{0EEB242A-C11B-457E-8EDB-168F9875F07E}" type="presParOf" srcId="{859C29DC-A092-4C3D-BD90-8438996B9A8B}" destId="{2824C7F3-AE17-4CAD-ADB7-66A0725171EC}" srcOrd="1" destOrd="0" presId="urn:microsoft.com/office/officeart/2005/8/layout/vList4"/>
    <dgm:cxn modelId="{7BD5B228-6539-424E-8F18-F0E856392BC8}" type="presParOf" srcId="{859C29DC-A092-4C3D-BD90-8438996B9A8B}" destId="{F7C82B9A-F125-4C4B-B72D-4B116BFB55B8}" srcOrd="2" destOrd="0" presId="urn:microsoft.com/office/officeart/2005/8/layout/vList4"/>
    <dgm:cxn modelId="{F7738D45-37D5-4A09-9A6E-62B1C6EC9DCF}" type="presParOf" srcId="{2B034FF1-7AFB-42D2-8274-571888EE3080}" destId="{4F298058-D72F-46B5-9101-9970DEC0E37E}" srcOrd="1" destOrd="0" presId="urn:microsoft.com/office/officeart/2005/8/layout/vList4"/>
    <dgm:cxn modelId="{4F032211-48FC-4A4F-A6C5-932704BDF11F}" type="presParOf" srcId="{2B034FF1-7AFB-42D2-8274-571888EE3080}" destId="{96846A7C-7C6C-487B-A433-F5CA9BFF06E3}" srcOrd="2" destOrd="0" presId="urn:microsoft.com/office/officeart/2005/8/layout/vList4"/>
    <dgm:cxn modelId="{BFBC5230-D0F4-4265-B6D2-2F44818322F2}" type="presParOf" srcId="{96846A7C-7C6C-487B-A433-F5CA9BFF06E3}" destId="{74C2B97D-C30D-4590-9126-BED935B16840}" srcOrd="0" destOrd="0" presId="urn:microsoft.com/office/officeart/2005/8/layout/vList4"/>
    <dgm:cxn modelId="{B2408746-7F0C-453E-98F7-57E29ED72007}" type="presParOf" srcId="{96846A7C-7C6C-487B-A433-F5CA9BFF06E3}" destId="{529139D4-3857-40D3-9C50-E210968F0ADC}" srcOrd="1" destOrd="0" presId="urn:microsoft.com/office/officeart/2005/8/layout/vList4"/>
    <dgm:cxn modelId="{520A9E7B-560E-4739-A393-EE99D5F80D1B}" type="presParOf" srcId="{96846A7C-7C6C-487B-A433-F5CA9BFF06E3}" destId="{BAE94C86-3369-4F8D-9991-388CFA3E9B8E}" srcOrd="2" destOrd="0" presId="urn:microsoft.com/office/officeart/2005/8/layout/vList4"/>
    <dgm:cxn modelId="{D9EA0C0F-A2A7-4643-A35B-499935B23444}" type="presParOf" srcId="{2B034FF1-7AFB-42D2-8274-571888EE3080}" destId="{F171C2C6-6EEF-40D3-9E5E-5F9CF7E5EC0B}" srcOrd="3" destOrd="0" presId="urn:microsoft.com/office/officeart/2005/8/layout/vList4"/>
    <dgm:cxn modelId="{924EBBB2-CED5-4FEE-A4B1-069EFEA23B2B}" type="presParOf" srcId="{2B034FF1-7AFB-42D2-8274-571888EE3080}" destId="{29C9A640-8B41-423C-8BF4-56C5F1CCE1F9}" srcOrd="4" destOrd="0" presId="urn:microsoft.com/office/officeart/2005/8/layout/vList4"/>
    <dgm:cxn modelId="{31CFAF20-2264-4CA5-9154-E68020A410CA}" type="presParOf" srcId="{29C9A640-8B41-423C-8BF4-56C5F1CCE1F9}" destId="{6D03830A-8B6C-4B99-86EE-BD15EC596FA6}" srcOrd="0" destOrd="0" presId="urn:microsoft.com/office/officeart/2005/8/layout/vList4"/>
    <dgm:cxn modelId="{995F2C9F-E0B9-4C3E-8C5B-2E70143B982D}" type="presParOf" srcId="{29C9A640-8B41-423C-8BF4-56C5F1CCE1F9}" destId="{25A403FF-0C97-4DB6-B6ED-F29EA57B1FB3}" srcOrd="1" destOrd="0" presId="urn:microsoft.com/office/officeart/2005/8/layout/vList4"/>
    <dgm:cxn modelId="{1108ED64-9827-4B0A-ABD1-44FDF06E5561}" type="presParOf" srcId="{29C9A640-8B41-423C-8BF4-56C5F1CCE1F9}" destId="{C1CB5FB9-B361-49DA-B89E-36079C69503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5D37C-2D2B-5B48-8F8E-0C87E99C681A}" type="doc">
      <dgm:prSet loTypeId="urn:microsoft.com/office/officeart/2008/layout/RadialCluster" loCatId="" qsTypeId="urn:microsoft.com/office/officeart/2005/8/quickstyle/3d3" qsCatId="3D" csTypeId="urn:microsoft.com/office/officeart/2005/8/colors/accent1_2" csCatId="accent1" phldr="1"/>
      <dgm:spPr/>
      <dgm:t>
        <a:bodyPr/>
        <a:lstStyle/>
        <a:p>
          <a:endParaRPr lang="en-US"/>
        </a:p>
      </dgm:t>
    </dgm:pt>
    <dgm:pt modelId="{3CC45417-AC40-4549-B829-26536B02E264}">
      <dgm:prSet phldrT="[Text]" custT="1"/>
      <dgm:spPr>
        <a:solidFill>
          <a:schemeClr val="accent1">
            <a:lumMod val="75000"/>
          </a:schemeClr>
        </a:solidFill>
      </dgm:spPr>
      <dgm:t>
        <a:bodyPr/>
        <a:lstStyle/>
        <a:p>
          <a:pPr>
            <a:spcAft>
              <a:spcPct val="35000"/>
            </a:spcAft>
          </a:pPr>
          <a:r>
            <a:rPr lang="en-US" sz="2000" b="1" dirty="0" smtClean="0">
              <a:solidFill>
                <a:schemeClr val="bg1"/>
              </a:solidFill>
              <a:effectLst>
                <a:outerShdw blurRad="38100" dist="38100" dir="2700000" algn="tl">
                  <a:srgbClr val="000000">
                    <a:alpha val="43137"/>
                  </a:srgbClr>
                </a:outerShdw>
              </a:effectLst>
            </a:rPr>
            <a:t>ANA EYLEM 1</a:t>
          </a:r>
          <a:r>
            <a:rPr lang="tr-TR" sz="2000" b="1" dirty="0" smtClean="0">
              <a:solidFill>
                <a:schemeClr val="bg1"/>
              </a:solidFill>
              <a:effectLst>
                <a:outerShdw blurRad="38100" dist="38100" dir="2700000" algn="tl">
                  <a:srgbClr val="000000">
                    <a:alpha val="43137"/>
                  </a:srgbClr>
                </a:outerShdw>
              </a:effectLst>
            </a:rPr>
            <a:t>:</a:t>
          </a:r>
          <a:endParaRPr lang="tr-TR" sz="2800" b="1" dirty="0" smtClean="0">
            <a:solidFill>
              <a:schemeClr val="bg1"/>
            </a:solidFill>
            <a:effectLst>
              <a:outerShdw blurRad="38100" dist="38100" dir="2700000" algn="tl">
                <a:srgbClr val="000000">
                  <a:alpha val="43137"/>
                </a:srgbClr>
              </a:outerShdw>
            </a:effectLst>
          </a:endParaRPr>
        </a:p>
        <a:p>
          <a:pPr>
            <a:spcAft>
              <a:spcPts val="0"/>
            </a:spcAft>
          </a:pPr>
          <a:r>
            <a:rPr lang="en-US" sz="2400" b="1" dirty="0" smtClean="0">
              <a:solidFill>
                <a:schemeClr val="bg1"/>
              </a:solidFill>
              <a:effectLst>
                <a:outerShdw blurRad="38100" dist="38100" dir="2700000" algn="tl">
                  <a:srgbClr val="000000">
                    <a:alpha val="43137"/>
                  </a:srgbClr>
                </a:outerShdw>
              </a:effectLst>
            </a:rPr>
            <a:t> </a:t>
          </a:r>
          <a:endParaRPr lang="tr-TR" sz="2400" b="1" dirty="0" smtClean="0">
            <a:solidFill>
              <a:schemeClr val="bg1"/>
            </a:solidFill>
            <a:effectLst>
              <a:outerShdw blurRad="38100" dist="38100" dir="2700000" algn="tl">
                <a:srgbClr val="000000">
                  <a:alpha val="43137"/>
                </a:srgbClr>
              </a:outerShdw>
            </a:effectLst>
          </a:endParaRPr>
        </a:p>
        <a:p>
          <a:pPr>
            <a:spcAft>
              <a:spcPct val="35000"/>
            </a:spcAft>
          </a:pPr>
          <a:r>
            <a:rPr lang="en-US" sz="2400" b="1" dirty="0" err="1" smtClean="0">
              <a:solidFill>
                <a:schemeClr val="bg1"/>
              </a:solidFill>
              <a:effectLst>
                <a:outerShdw blurRad="38100" dist="38100" dir="2700000" algn="tl">
                  <a:srgbClr val="000000">
                    <a:alpha val="43137"/>
                  </a:srgbClr>
                </a:outerShdw>
              </a:effectLst>
            </a:rPr>
            <a:t>Bireylerin</a:t>
          </a:r>
          <a:r>
            <a:rPr lang="tr-TR" sz="2400" b="1" dirty="0" smtClean="0">
              <a:solidFill>
                <a:schemeClr val="bg1"/>
              </a:solidFill>
              <a:effectLst>
                <a:outerShdw blurRad="38100" dist="38100" dir="2700000" algn="tl">
                  <a:srgbClr val="000000">
                    <a:alpha val="43137"/>
                  </a:srgbClr>
                </a:outerShdw>
              </a:effectLst>
            </a:rPr>
            <a:t> Öğrenme</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Hareketliliği</a:t>
          </a:r>
          <a:endParaRPr lang="en-US" sz="2400" b="1" dirty="0">
            <a:solidFill>
              <a:schemeClr val="bg1"/>
            </a:solidFill>
            <a:effectLst>
              <a:outerShdw blurRad="38100" dist="38100" dir="2700000" algn="tl">
                <a:srgbClr val="000000">
                  <a:alpha val="43137"/>
                </a:srgbClr>
              </a:outerShdw>
            </a:effectLst>
          </a:endParaRPr>
        </a:p>
      </dgm:t>
    </dgm:pt>
    <dgm:pt modelId="{759DF8E5-BE3F-744C-B88D-F543071A441F}" type="parTrans" cxnId="{F4311981-4963-574F-9106-A55786A7A9E0}">
      <dgm:prSet/>
      <dgm:spPr/>
      <dgm:t>
        <a:bodyPr/>
        <a:lstStyle/>
        <a:p>
          <a:endParaRPr lang="en-US"/>
        </a:p>
      </dgm:t>
    </dgm:pt>
    <dgm:pt modelId="{2BE35C9E-6707-604E-85FA-486989C7F3DE}" type="sibTrans" cxnId="{F4311981-4963-574F-9106-A55786A7A9E0}">
      <dgm:prSet/>
      <dgm:spPr/>
      <dgm:t>
        <a:bodyPr/>
        <a:lstStyle/>
        <a:p>
          <a:endParaRPr lang="en-US"/>
        </a:p>
      </dgm:t>
    </dgm:pt>
    <dgm:pt modelId="{52492FA1-5211-8041-A166-7109B74CAE2B}">
      <dgm:prSet phldrT="[Text]" custT="1"/>
      <dgm:spPr>
        <a:solidFill>
          <a:schemeClr val="accent1">
            <a:lumMod val="75000"/>
          </a:schemeClr>
        </a:solidFill>
      </dgm:spPr>
      <dgm:t>
        <a:bodyPr/>
        <a:lstStyle/>
        <a:p>
          <a:r>
            <a:rPr lang="en-US" sz="2200" b="1" dirty="0" err="1" smtClean="0">
              <a:solidFill>
                <a:srgbClr val="FFC000"/>
              </a:solidFill>
              <a:effectLst/>
            </a:rPr>
            <a:t>Mesleki</a:t>
          </a:r>
          <a:r>
            <a:rPr lang="en-US" sz="2200" b="1" dirty="0" smtClean="0">
              <a:solidFill>
                <a:srgbClr val="FFC000"/>
              </a:solidFill>
              <a:effectLst/>
            </a:rPr>
            <a:t> </a:t>
          </a:r>
          <a:r>
            <a:rPr lang="en-US" sz="2200" b="1" dirty="0" err="1" smtClean="0">
              <a:solidFill>
                <a:srgbClr val="FFC000"/>
              </a:solidFill>
              <a:effectLst/>
            </a:rPr>
            <a:t>Eğitim</a:t>
          </a:r>
          <a:endParaRPr lang="en-US" sz="2200" b="1" dirty="0">
            <a:solidFill>
              <a:srgbClr val="FFC000"/>
            </a:solidFill>
            <a:effectLst/>
          </a:endParaRPr>
        </a:p>
      </dgm:t>
    </dgm:pt>
    <dgm:pt modelId="{15E07E4E-F3AC-8B4A-95E7-FC85B5B631B7}" type="parTrans" cxnId="{6AFEF9AB-5420-C742-991C-11980B442483}">
      <dgm:prSet/>
      <dgm:spPr/>
      <dgm:t>
        <a:bodyPr/>
        <a:lstStyle/>
        <a:p>
          <a:endParaRPr lang="en-US">
            <a:solidFill>
              <a:srgbClr val="000000"/>
            </a:solidFill>
          </a:endParaRPr>
        </a:p>
      </dgm:t>
    </dgm:pt>
    <dgm:pt modelId="{F26768E3-8DA4-0A41-A49E-6A138D7F6968}" type="sibTrans" cxnId="{6AFEF9AB-5420-C742-991C-11980B442483}">
      <dgm:prSet/>
      <dgm:spPr/>
      <dgm:t>
        <a:bodyPr/>
        <a:lstStyle/>
        <a:p>
          <a:endParaRPr lang="en-US"/>
        </a:p>
      </dgm:t>
    </dgm:pt>
    <dgm:pt modelId="{D0643DC8-56BA-A44A-861A-B3ABA6C0102F}">
      <dgm:prSet phldrT="[Text]"/>
      <dgm:spPr>
        <a:solidFill>
          <a:schemeClr val="accent1">
            <a:lumMod val="75000"/>
          </a:schemeClr>
        </a:solidFill>
      </dgm:spPr>
      <dgm:t>
        <a:bodyPr/>
        <a:lstStyle/>
        <a:p>
          <a:r>
            <a:rPr lang="en-US" b="1" dirty="0" err="1" smtClean="0">
              <a:effectLst>
                <a:outerShdw blurRad="38100" dist="38100" dir="2700000" algn="tl">
                  <a:srgbClr val="000000">
                    <a:alpha val="43137"/>
                  </a:srgbClr>
                </a:outerShdw>
              </a:effectLst>
            </a:rPr>
            <a:t>Yüksek</a:t>
          </a:r>
          <a:r>
            <a:rPr lang="tr-TR" b="1" dirty="0" smtClean="0">
              <a:effectLst>
                <a:outerShdw blurRad="38100" dist="38100" dir="2700000" algn="tl">
                  <a:srgbClr val="000000">
                    <a:alpha val="43137"/>
                  </a:srgbClr>
                </a:outerShdw>
              </a:effectLst>
            </a:rPr>
            <a:t>ö</a:t>
          </a:r>
          <a:r>
            <a:rPr lang="en-US" b="1" dirty="0" err="1" smtClean="0">
              <a:effectLst>
                <a:outerShdw blurRad="38100" dist="38100" dir="2700000" algn="tl">
                  <a:srgbClr val="000000">
                    <a:alpha val="43137"/>
                  </a:srgbClr>
                </a:outerShdw>
              </a:effectLst>
            </a:rPr>
            <a:t>ğretim</a:t>
          </a:r>
          <a:endParaRPr lang="en-US" b="1" dirty="0">
            <a:effectLst>
              <a:outerShdw blurRad="38100" dist="38100" dir="2700000" algn="tl">
                <a:srgbClr val="000000">
                  <a:alpha val="43137"/>
                </a:srgbClr>
              </a:outerShdw>
            </a:effectLst>
          </a:endParaRPr>
        </a:p>
      </dgm:t>
    </dgm:pt>
    <dgm:pt modelId="{E06BDCFC-5A93-F547-B8CE-563D58385261}" type="parTrans" cxnId="{06A3720F-0CEC-2740-87CE-3AA13A0D0620}">
      <dgm:prSet/>
      <dgm:spPr/>
      <dgm:t>
        <a:bodyPr/>
        <a:lstStyle/>
        <a:p>
          <a:endParaRPr lang="en-US">
            <a:solidFill>
              <a:srgbClr val="000000"/>
            </a:solidFill>
          </a:endParaRPr>
        </a:p>
      </dgm:t>
    </dgm:pt>
    <dgm:pt modelId="{EEB1F1B5-B713-9847-8EB8-00BEABC533ED}" type="sibTrans" cxnId="{06A3720F-0CEC-2740-87CE-3AA13A0D0620}">
      <dgm:prSet/>
      <dgm:spPr/>
      <dgm:t>
        <a:bodyPr/>
        <a:lstStyle/>
        <a:p>
          <a:endParaRPr lang="en-US"/>
        </a:p>
      </dgm:t>
    </dgm:pt>
    <dgm:pt modelId="{1AC61728-BBA4-4F48-8815-C086F464AE8E}">
      <dgm:prSet custT="1"/>
      <dgm:spPr>
        <a:solidFill>
          <a:schemeClr val="accent1">
            <a:lumMod val="75000"/>
          </a:schemeClr>
        </a:solidFill>
      </dgm:spPr>
      <dgm:t>
        <a:bodyPr/>
        <a:lstStyle/>
        <a:p>
          <a:r>
            <a:rPr lang="en-US" sz="2200" b="1" dirty="0" err="1" smtClean="0">
              <a:solidFill>
                <a:srgbClr val="FFC000"/>
              </a:solidFill>
              <a:effectLst/>
            </a:rPr>
            <a:t>Yetişkin</a:t>
          </a:r>
          <a:r>
            <a:rPr lang="en-US" sz="2200" b="1" dirty="0" smtClean="0">
              <a:solidFill>
                <a:srgbClr val="FFC000"/>
              </a:solidFill>
              <a:effectLst/>
            </a:rPr>
            <a:t> </a:t>
          </a:r>
          <a:r>
            <a:rPr lang="en-US" sz="2200" b="1" dirty="0" err="1" smtClean="0">
              <a:solidFill>
                <a:srgbClr val="FFC000"/>
              </a:solidFill>
              <a:effectLst/>
            </a:rPr>
            <a:t>Eğitimi</a:t>
          </a:r>
          <a:endParaRPr lang="en-US" sz="2200" b="1" dirty="0">
            <a:solidFill>
              <a:srgbClr val="FFC000"/>
            </a:solidFill>
            <a:effectLst/>
          </a:endParaRPr>
        </a:p>
      </dgm:t>
    </dgm:pt>
    <dgm:pt modelId="{06F4B929-0685-AE41-9D0B-FF5E74FEEB45}" type="parTrans" cxnId="{FE537AC6-F622-3C40-AE06-AE08CB81BD51}">
      <dgm:prSet/>
      <dgm:spPr/>
      <dgm:t>
        <a:bodyPr/>
        <a:lstStyle/>
        <a:p>
          <a:endParaRPr lang="en-US">
            <a:solidFill>
              <a:srgbClr val="000000"/>
            </a:solidFill>
          </a:endParaRPr>
        </a:p>
      </dgm:t>
    </dgm:pt>
    <dgm:pt modelId="{6DF88576-D430-A343-978B-E73985ADCF27}" type="sibTrans" cxnId="{FE537AC6-F622-3C40-AE06-AE08CB81BD51}">
      <dgm:prSet/>
      <dgm:spPr/>
      <dgm:t>
        <a:bodyPr/>
        <a:lstStyle/>
        <a:p>
          <a:endParaRPr lang="en-US"/>
        </a:p>
      </dgm:t>
    </dgm:pt>
    <dgm:pt modelId="{99748D21-B86D-C947-923E-71F285A667BB}">
      <dgm:prSet custT="1"/>
      <dgm:spPr>
        <a:solidFill>
          <a:schemeClr val="accent1">
            <a:lumMod val="75000"/>
          </a:schemeClr>
        </a:solidFill>
      </dgm:spPr>
      <dgm:t>
        <a:bodyPr/>
        <a:lstStyle/>
        <a:p>
          <a:r>
            <a:rPr lang="en-US" sz="2200" b="1" dirty="0" err="1" smtClean="0">
              <a:effectLst>
                <a:outerShdw blurRad="38100" dist="38100" dir="2700000" algn="tl">
                  <a:srgbClr val="000000">
                    <a:alpha val="43137"/>
                  </a:srgbClr>
                </a:outerShdw>
              </a:effectLst>
            </a:rPr>
            <a:t>Gençlik</a:t>
          </a:r>
          <a:endParaRPr lang="en-US" sz="2200" b="1" dirty="0">
            <a:effectLst>
              <a:outerShdw blurRad="38100" dist="38100" dir="2700000" algn="tl">
                <a:srgbClr val="000000">
                  <a:alpha val="43137"/>
                </a:srgbClr>
              </a:outerShdw>
            </a:effectLst>
          </a:endParaRPr>
        </a:p>
      </dgm:t>
    </dgm:pt>
    <dgm:pt modelId="{39C496B9-6EF4-9449-A0EB-94B77360ADA2}" type="parTrans" cxnId="{2B3EF199-8F0A-CC4A-B2DB-D030BDE4CFC2}">
      <dgm:prSet/>
      <dgm:spPr/>
      <dgm:t>
        <a:bodyPr/>
        <a:lstStyle/>
        <a:p>
          <a:endParaRPr lang="en-US">
            <a:solidFill>
              <a:srgbClr val="000000"/>
            </a:solidFill>
          </a:endParaRPr>
        </a:p>
      </dgm:t>
    </dgm:pt>
    <dgm:pt modelId="{7D749178-C4F9-5745-905E-1F9E83E08585}" type="sibTrans" cxnId="{2B3EF199-8F0A-CC4A-B2DB-D030BDE4CFC2}">
      <dgm:prSet/>
      <dgm:spPr/>
      <dgm:t>
        <a:bodyPr/>
        <a:lstStyle/>
        <a:p>
          <a:endParaRPr lang="en-US"/>
        </a:p>
      </dgm:t>
    </dgm:pt>
    <dgm:pt modelId="{572562E5-CAD7-EC45-959B-A59D93D0C344}">
      <dgm:prSet phldrT="[Text]" custT="1"/>
      <dgm:spPr>
        <a:solidFill>
          <a:schemeClr val="accent1">
            <a:lumMod val="75000"/>
          </a:schemeClr>
        </a:solidFill>
      </dgm:spPr>
      <dgm:t>
        <a:bodyPr/>
        <a:lstStyle/>
        <a:p>
          <a:r>
            <a:rPr lang="en-US" sz="2200" b="1" dirty="0" err="1" smtClean="0">
              <a:solidFill>
                <a:srgbClr val="FFC000"/>
              </a:solidFill>
              <a:effectLst/>
            </a:rPr>
            <a:t>Okul</a:t>
          </a:r>
          <a:r>
            <a:rPr lang="en-US" sz="2200" b="1" dirty="0" smtClean="0">
              <a:solidFill>
                <a:srgbClr val="FFC000"/>
              </a:solidFill>
              <a:effectLst/>
            </a:rPr>
            <a:t> </a:t>
          </a:r>
          <a:r>
            <a:rPr lang="en-US" sz="2200" b="1" dirty="0" err="1" smtClean="0">
              <a:solidFill>
                <a:srgbClr val="FFC000"/>
              </a:solidFill>
              <a:effectLst/>
            </a:rPr>
            <a:t>Eğitimi</a:t>
          </a:r>
          <a:endParaRPr lang="en-US" sz="2200" b="1" dirty="0">
            <a:solidFill>
              <a:srgbClr val="FFC000"/>
            </a:solidFill>
            <a:effectLst/>
          </a:endParaRPr>
        </a:p>
      </dgm:t>
    </dgm:pt>
    <dgm:pt modelId="{CCDE1CBB-2D88-D748-ABC8-16788511353E}" type="sibTrans" cxnId="{5BBF27C5-466E-E748-AF5E-DC8570A126DA}">
      <dgm:prSet/>
      <dgm:spPr/>
      <dgm:t>
        <a:bodyPr/>
        <a:lstStyle/>
        <a:p>
          <a:endParaRPr lang="en-US"/>
        </a:p>
      </dgm:t>
    </dgm:pt>
    <dgm:pt modelId="{F0082742-0FA5-3845-B20C-EDC6A3FB3192}" type="parTrans" cxnId="{5BBF27C5-466E-E748-AF5E-DC8570A126DA}">
      <dgm:prSet/>
      <dgm:spPr/>
      <dgm:t>
        <a:bodyPr/>
        <a:lstStyle/>
        <a:p>
          <a:endParaRPr lang="en-US">
            <a:solidFill>
              <a:srgbClr val="000000"/>
            </a:solidFill>
          </a:endParaRPr>
        </a:p>
      </dgm:t>
    </dgm:pt>
    <dgm:pt modelId="{402127D7-2FC2-E048-B65F-EC874666FC68}" type="pres">
      <dgm:prSet presAssocID="{2775D37C-2D2B-5B48-8F8E-0C87E99C681A}" presName="Name0" presStyleCnt="0">
        <dgm:presLayoutVars>
          <dgm:chMax val="1"/>
          <dgm:chPref val="1"/>
          <dgm:dir/>
          <dgm:animOne val="branch"/>
          <dgm:animLvl val="lvl"/>
        </dgm:presLayoutVars>
      </dgm:prSet>
      <dgm:spPr/>
      <dgm:t>
        <a:bodyPr/>
        <a:lstStyle/>
        <a:p>
          <a:endParaRPr lang="en-US"/>
        </a:p>
      </dgm:t>
    </dgm:pt>
    <dgm:pt modelId="{E44D4FDD-9329-E143-BEA8-59A9B83FA554}" type="pres">
      <dgm:prSet presAssocID="{3CC45417-AC40-4549-B829-26536B02E264}" presName="singleCycle" presStyleCnt="0"/>
      <dgm:spPr/>
      <dgm:t>
        <a:bodyPr/>
        <a:lstStyle/>
        <a:p>
          <a:endParaRPr lang="tr-TR"/>
        </a:p>
      </dgm:t>
    </dgm:pt>
    <dgm:pt modelId="{DA373D8E-7D52-8D4A-94EF-B685BEB366CB}" type="pres">
      <dgm:prSet presAssocID="{3CC45417-AC40-4549-B829-26536B02E264}" presName="singleCenter" presStyleLbl="node1" presStyleIdx="0" presStyleCnt="6" custScaleX="152868" custScaleY="149740" custLinFactNeighborX="140" custLinFactNeighborY="-10998">
        <dgm:presLayoutVars>
          <dgm:chMax val="7"/>
          <dgm:chPref val="7"/>
        </dgm:presLayoutVars>
      </dgm:prSet>
      <dgm:spPr/>
      <dgm:t>
        <a:bodyPr/>
        <a:lstStyle/>
        <a:p>
          <a:endParaRPr lang="en-US"/>
        </a:p>
      </dgm:t>
    </dgm:pt>
    <dgm:pt modelId="{222314D0-8680-9542-A7AB-21AE160EC9BB}" type="pres">
      <dgm:prSet presAssocID="{15E07E4E-F3AC-8B4A-95E7-FC85B5B631B7}" presName="Name56" presStyleLbl="parChTrans1D2" presStyleIdx="0" presStyleCnt="5"/>
      <dgm:spPr/>
      <dgm:t>
        <a:bodyPr/>
        <a:lstStyle/>
        <a:p>
          <a:endParaRPr lang="en-US"/>
        </a:p>
      </dgm:t>
    </dgm:pt>
    <dgm:pt modelId="{6FACEC29-4D48-864E-A29E-584658392E27}" type="pres">
      <dgm:prSet presAssocID="{52492FA1-5211-8041-A166-7109B74CAE2B}" presName="text0" presStyleLbl="node1" presStyleIdx="1" presStyleCnt="6" custScaleX="202559" custRadScaleRad="79974" custRadScaleInc="-490730">
        <dgm:presLayoutVars>
          <dgm:bulletEnabled val="1"/>
        </dgm:presLayoutVars>
      </dgm:prSet>
      <dgm:spPr/>
      <dgm:t>
        <a:bodyPr/>
        <a:lstStyle/>
        <a:p>
          <a:endParaRPr lang="en-US"/>
        </a:p>
      </dgm:t>
    </dgm:pt>
    <dgm:pt modelId="{298616F3-423C-904B-AF27-ED429B7A0C61}" type="pres">
      <dgm:prSet presAssocID="{06F4B929-0685-AE41-9D0B-FF5E74FEEB45}" presName="Name56" presStyleLbl="parChTrans1D2" presStyleIdx="1" presStyleCnt="5"/>
      <dgm:spPr/>
      <dgm:t>
        <a:bodyPr/>
        <a:lstStyle/>
        <a:p>
          <a:endParaRPr lang="en-US"/>
        </a:p>
      </dgm:t>
    </dgm:pt>
    <dgm:pt modelId="{F91341D5-3B16-1B49-BA84-76DF3F960D41}" type="pres">
      <dgm:prSet presAssocID="{1AC61728-BBA4-4F48-8815-C086F464AE8E}" presName="text0" presStyleLbl="node1" presStyleIdx="2" presStyleCnt="6" custScaleX="202559" custRadScaleRad="141701" custRadScaleInc="4416">
        <dgm:presLayoutVars>
          <dgm:bulletEnabled val="1"/>
        </dgm:presLayoutVars>
      </dgm:prSet>
      <dgm:spPr/>
      <dgm:t>
        <a:bodyPr/>
        <a:lstStyle/>
        <a:p>
          <a:endParaRPr lang="en-US"/>
        </a:p>
      </dgm:t>
    </dgm:pt>
    <dgm:pt modelId="{0D3187F5-12F6-BF47-A73A-DB57C5F57252}" type="pres">
      <dgm:prSet presAssocID="{E06BDCFC-5A93-F547-B8CE-563D58385261}" presName="Name56" presStyleLbl="parChTrans1D2" presStyleIdx="2" presStyleCnt="5"/>
      <dgm:spPr/>
      <dgm:t>
        <a:bodyPr/>
        <a:lstStyle/>
        <a:p>
          <a:endParaRPr lang="en-US"/>
        </a:p>
      </dgm:t>
    </dgm:pt>
    <dgm:pt modelId="{BB1F53CF-4DD3-BE48-A819-1A3AEC1DADE9}" type="pres">
      <dgm:prSet presAssocID="{D0643DC8-56BA-A44A-861A-B3ABA6C0102F}" presName="text0" presStyleLbl="node1" presStyleIdx="3" presStyleCnt="6" custScaleX="202559" custRadScaleRad="139611" custRadScaleInc="-113363">
        <dgm:presLayoutVars>
          <dgm:bulletEnabled val="1"/>
        </dgm:presLayoutVars>
      </dgm:prSet>
      <dgm:spPr/>
      <dgm:t>
        <a:bodyPr/>
        <a:lstStyle/>
        <a:p>
          <a:endParaRPr lang="en-US"/>
        </a:p>
      </dgm:t>
    </dgm:pt>
    <dgm:pt modelId="{260F140B-869F-574B-8879-AD9747FA7F10}" type="pres">
      <dgm:prSet presAssocID="{39C496B9-6EF4-9449-A0EB-94B77360ADA2}" presName="Name56" presStyleLbl="parChTrans1D2" presStyleIdx="3" presStyleCnt="5"/>
      <dgm:spPr/>
      <dgm:t>
        <a:bodyPr/>
        <a:lstStyle/>
        <a:p>
          <a:endParaRPr lang="en-US"/>
        </a:p>
      </dgm:t>
    </dgm:pt>
    <dgm:pt modelId="{DE2F241A-2373-B343-84B5-5AAACBEE7B10}" type="pres">
      <dgm:prSet presAssocID="{99748D21-B86D-C947-923E-71F285A667BB}" presName="text0" presStyleLbl="node1" presStyleIdx="4" presStyleCnt="6" custScaleX="202559" custRadScaleRad="138407" custRadScaleInc="108166">
        <dgm:presLayoutVars>
          <dgm:bulletEnabled val="1"/>
        </dgm:presLayoutVars>
      </dgm:prSet>
      <dgm:spPr/>
      <dgm:t>
        <a:bodyPr/>
        <a:lstStyle/>
        <a:p>
          <a:endParaRPr lang="en-US"/>
        </a:p>
      </dgm:t>
    </dgm:pt>
    <dgm:pt modelId="{D24B631D-5836-084D-A950-6B2FC086FD61}" type="pres">
      <dgm:prSet presAssocID="{F0082742-0FA5-3845-B20C-EDC6A3FB3192}" presName="Name56" presStyleLbl="parChTrans1D2" presStyleIdx="4" presStyleCnt="5"/>
      <dgm:spPr/>
      <dgm:t>
        <a:bodyPr/>
        <a:lstStyle/>
        <a:p>
          <a:endParaRPr lang="en-US"/>
        </a:p>
      </dgm:t>
    </dgm:pt>
    <dgm:pt modelId="{27299C16-FB0D-644D-80CA-1CF5D150F55E}" type="pres">
      <dgm:prSet presAssocID="{572562E5-CAD7-EC45-959B-A59D93D0C344}" presName="text0" presStyleLbl="node1" presStyleIdx="5" presStyleCnt="6" custScaleX="202559" custRadScaleRad="140324" custRadScaleInc="-1414">
        <dgm:presLayoutVars>
          <dgm:bulletEnabled val="1"/>
        </dgm:presLayoutVars>
      </dgm:prSet>
      <dgm:spPr/>
      <dgm:t>
        <a:bodyPr/>
        <a:lstStyle/>
        <a:p>
          <a:endParaRPr lang="en-US"/>
        </a:p>
      </dgm:t>
    </dgm:pt>
  </dgm:ptLst>
  <dgm:cxnLst>
    <dgm:cxn modelId="{01ACE73B-435C-43FF-9192-B9701D415905}" type="presOf" srcId="{3CC45417-AC40-4549-B829-26536B02E264}" destId="{DA373D8E-7D52-8D4A-94EF-B685BEB366CB}" srcOrd="0" destOrd="0" presId="urn:microsoft.com/office/officeart/2008/layout/RadialCluster"/>
    <dgm:cxn modelId="{C4F3B018-EECC-4E76-9199-63762FB923E9}" type="presOf" srcId="{06F4B929-0685-AE41-9D0B-FF5E74FEEB45}" destId="{298616F3-423C-904B-AF27-ED429B7A0C61}" srcOrd="0" destOrd="0" presId="urn:microsoft.com/office/officeart/2008/layout/RadialCluster"/>
    <dgm:cxn modelId="{BA346A69-ACDD-48EB-999C-ACDF3CAAA48D}" type="presOf" srcId="{99748D21-B86D-C947-923E-71F285A667BB}" destId="{DE2F241A-2373-B343-84B5-5AAACBEE7B10}" srcOrd="0" destOrd="0" presId="urn:microsoft.com/office/officeart/2008/layout/RadialCluster"/>
    <dgm:cxn modelId="{6AFEF9AB-5420-C742-991C-11980B442483}" srcId="{3CC45417-AC40-4549-B829-26536B02E264}" destId="{52492FA1-5211-8041-A166-7109B74CAE2B}" srcOrd="0" destOrd="0" parTransId="{15E07E4E-F3AC-8B4A-95E7-FC85B5B631B7}" sibTransId="{F26768E3-8DA4-0A41-A49E-6A138D7F6968}"/>
    <dgm:cxn modelId="{C464DCF3-B45D-4D1E-AA5A-48F7E6993E4D}" type="presOf" srcId="{D0643DC8-56BA-A44A-861A-B3ABA6C0102F}" destId="{BB1F53CF-4DD3-BE48-A819-1A3AEC1DADE9}" srcOrd="0" destOrd="0" presId="urn:microsoft.com/office/officeart/2008/layout/RadialCluster"/>
    <dgm:cxn modelId="{FE537AC6-F622-3C40-AE06-AE08CB81BD51}" srcId="{3CC45417-AC40-4549-B829-26536B02E264}" destId="{1AC61728-BBA4-4F48-8815-C086F464AE8E}" srcOrd="1" destOrd="0" parTransId="{06F4B929-0685-AE41-9D0B-FF5E74FEEB45}" sibTransId="{6DF88576-D430-A343-978B-E73985ADCF27}"/>
    <dgm:cxn modelId="{01C6D86C-58CA-439A-935A-4B296250BEDB}" type="presOf" srcId="{E06BDCFC-5A93-F547-B8CE-563D58385261}" destId="{0D3187F5-12F6-BF47-A73A-DB57C5F57252}" srcOrd="0" destOrd="0" presId="urn:microsoft.com/office/officeart/2008/layout/RadialCluster"/>
    <dgm:cxn modelId="{2B3EF199-8F0A-CC4A-B2DB-D030BDE4CFC2}" srcId="{3CC45417-AC40-4549-B829-26536B02E264}" destId="{99748D21-B86D-C947-923E-71F285A667BB}" srcOrd="3" destOrd="0" parTransId="{39C496B9-6EF4-9449-A0EB-94B77360ADA2}" sibTransId="{7D749178-C4F9-5745-905E-1F9E83E08585}"/>
    <dgm:cxn modelId="{8A820A1A-61AA-4E6E-A6C8-3184004868DF}" type="presOf" srcId="{39C496B9-6EF4-9449-A0EB-94B77360ADA2}" destId="{260F140B-869F-574B-8879-AD9747FA7F10}" srcOrd="0" destOrd="0" presId="urn:microsoft.com/office/officeart/2008/layout/RadialCluster"/>
    <dgm:cxn modelId="{5BBF27C5-466E-E748-AF5E-DC8570A126DA}" srcId="{3CC45417-AC40-4549-B829-26536B02E264}" destId="{572562E5-CAD7-EC45-959B-A59D93D0C344}" srcOrd="4" destOrd="0" parTransId="{F0082742-0FA5-3845-B20C-EDC6A3FB3192}" sibTransId="{CCDE1CBB-2D88-D748-ABC8-16788511353E}"/>
    <dgm:cxn modelId="{A3119BC7-E15E-426D-8A4E-31A9E73496B4}" type="presOf" srcId="{572562E5-CAD7-EC45-959B-A59D93D0C344}" destId="{27299C16-FB0D-644D-80CA-1CF5D150F55E}" srcOrd="0" destOrd="0" presId="urn:microsoft.com/office/officeart/2008/layout/RadialCluster"/>
    <dgm:cxn modelId="{F1C69746-C318-411D-BD24-01C709F5F946}" type="presOf" srcId="{15E07E4E-F3AC-8B4A-95E7-FC85B5B631B7}" destId="{222314D0-8680-9542-A7AB-21AE160EC9BB}" srcOrd="0" destOrd="0" presId="urn:microsoft.com/office/officeart/2008/layout/RadialCluster"/>
    <dgm:cxn modelId="{06A3720F-0CEC-2740-87CE-3AA13A0D0620}" srcId="{3CC45417-AC40-4549-B829-26536B02E264}" destId="{D0643DC8-56BA-A44A-861A-B3ABA6C0102F}" srcOrd="2" destOrd="0" parTransId="{E06BDCFC-5A93-F547-B8CE-563D58385261}" sibTransId="{EEB1F1B5-B713-9847-8EB8-00BEABC533ED}"/>
    <dgm:cxn modelId="{AA759F76-192C-4CBD-A4A3-434CC14B80A4}" type="presOf" srcId="{1AC61728-BBA4-4F48-8815-C086F464AE8E}" destId="{F91341D5-3B16-1B49-BA84-76DF3F960D41}" srcOrd="0" destOrd="0" presId="urn:microsoft.com/office/officeart/2008/layout/RadialCluster"/>
    <dgm:cxn modelId="{56F74322-9927-476F-B171-7E785F7379DE}" type="presOf" srcId="{2775D37C-2D2B-5B48-8F8E-0C87E99C681A}" destId="{402127D7-2FC2-E048-B65F-EC874666FC68}" srcOrd="0" destOrd="0" presId="urn:microsoft.com/office/officeart/2008/layout/RadialCluster"/>
    <dgm:cxn modelId="{311752C3-13A5-4937-85B0-0CCBD24ED57B}" type="presOf" srcId="{F0082742-0FA5-3845-B20C-EDC6A3FB3192}" destId="{D24B631D-5836-084D-A950-6B2FC086FD61}" srcOrd="0" destOrd="0" presId="urn:microsoft.com/office/officeart/2008/layout/RadialCluster"/>
    <dgm:cxn modelId="{F4311981-4963-574F-9106-A55786A7A9E0}" srcId="{2775D37C-2D2B-5B48-8F8E-0C87E99C681A}" destId="{3CC45417-AC40-4549-B829-26536B02E264}" srcOrd="0" destOrd="0" parTransId="{759DF8E5-BE3F-744C-B88D-F543071A441F}" sibTransId="{2BE35C9E-6707-604E-85FA-486989C7F3DE}"/>
    <dgm:cxn modelId="{C57F2457-E938-4058-9CB9-7CA65E5F5380}" type="presOf" srcId="{52492FA1-5211-8041-A166-7109B74CAE2B}" destId="{6FACEC29-4D48-864E-A29E-584658392E27}" srcOrd="0" destOrd="0" presId="urn:microsoft.com/office/officeart/2008/layout/RadialCluster"/>
    <dgm:cxn modelId="{1CBFA0F6-ACB1-47BC-BBDE-8AC2E19ED7C0}" type="presParOf" srcId="{402127D7-2FC2-E048-B65F-EC874666FC68}" destId="{E44D4FDD-9329-E143-BEA8-59A9B83FA554}" srcOrd="0" destOrd="0" presId="urn:microsoft.com/office/officeart/2008/layout/RadialCluster"/>
    <dgm:cxn modelId="{4E797BBA-0106-477A-ADF7-7863477233D7}" type="presParOf" srcId="{E44D4FDD-9329-E143-BEA8-59A9B83FA554}" destId="{DA373D8E-7D52-8D4A-94EF-B685BEB366CB}" srcOrd="0" destOrd="0" presId="urn:microsoft.com/office/officeart/2008/layout/RadialCluster"/>
    <dgm:cxn modelId="{C03EEB66-BADB-4779-ADA6-F6250EDF9AA9}" type="presParOf" srcId="{E44D4FDD-9329-E143-BEA8-59A9B83FA554}" destId="{222314D0-8680-9542-A7AB-21AE160EC9BB}" srcOrd="1" destOrd="0" presId="urn:microsoft.com/office/officeart/2008/layout/RadialCluster"/>
    <dgm:cxn modelId="{E8EF1B08-9911-4AE5-BA67-ADAD19DEE077}" type="presParOf" srcId="{E44D4FDD-9329-E143-BEA8-59A9B83FA554}" destId="{6FACEC29-4D48-864E-A29E-584658392E27}" srcOrd="2" destOrd="0" presId="urn:microsoft.com/office/officeart/2008/layout/RadialCluster"/>
    <dgm:cxn modelId="{D3AAA1BC-6DC3-4CDD-B560-0357E61B5FB8}" type="presParOf" srcId="{E44D4FDD-9329-E143-BEA8-59A9B83FA554}" destId="{298616F3-423C-904B-AF27-ED429B7A0C61}" srcOrd="3" destOrd="0" presId="urn:microsoft.com/office/officeart/2008/layout/RadialCluster"/>
    <dgm:cxn modelId="{E94276C5-FEB7-48E8-8D9B-55FB795A5295}" type="presParOf" srcId="{E44D4FDD-9329-E143-BEA8-59A9B83FA554}" destId="{F91341D5-3B16-1B49-BA84-76DF3F960D41}" srcOrd="4" destOrd="0" presId="urn:microsoft.com/office/officeart/2008/layout/RadialCluster"/>
    <dgm:cxn modelId="{AADB58CB-0EA6-4EA0-BBD3-0DF2333BA1BF}" type="presParOf" srcId="{E44D4FDD-9329-E143-BEA8-59A9B83FA554}" destId="{0D3187F5-12F6-BF47-A73A-DB57C5F57252}" srcOrd="5" destOrd="0" presId="urn:microsoft.com/office/officeart/2008/layout/RadialCluster"/>
    <dgm:cxn modelId="{311FDCC9-6DF7-40A7-B5F5-F9580A7AED8E}" type="presParOf" srcId="{E44D4FDD-9329-E143-BEA8-59A9B83FA554}" destId="{BB1F53CF-4DD3-BE48-A819-1A3AEC1DADE9}" srcOrd="6" destOrd="0" presId="urn:microsoft.com/office/officeart/2008/layout/RadialCluster"/>
    <dgm:cxn modelId="{EC21F5B7-E890-445D-904E-BE9597B53041}" type="presParOf" srcId="{E44D4FDD-9329-E143-BEA8-59A9B83FA554}" destId="{260F140B-869F-574B-8879-AD9747FA7F10}" srcOrd="7" destOrd="0" presId="urn:microsoft.com/office/officeart/2008/layout/RadialCluster"/>
    <dgm:cxn modelId="{B2A9AB24-7D5C-4C24-81D6-CC608A514C6D}" type="presParOf" srcId="{E44D4FDD-9329-E143-BEA8-59A9B83FA554}" destId="{DE2F241A-2373-B343-84B5-5AAACBEE7B10}" srcOrd="8" destOrd="0" presId="urn:microsoft.com/office/officeart/2008/layout/RadialCluster"/>
    <dgm:cxn modelId="{B202E547-564D-44B2-B816-3D6B3BE7BDBD}" type="presParOf" srcId="{E44D4FDD-9329-E143-BEA8-59A9B83FA554}" destId="{D24B631D-5836-084D-A950-6B2FC086FD61}" srcOrd="9" destOrd="0" presId="urn:microsoft.com/office/officeart/2008/layout/RadialCluster"/>
    <dgm:cxn modelId="{0EA4E3B6-95C5-4128-8699-98A6994C1218}" type="presParOf" srcId="{E44D4FDD-9329-E143-BEA8-59A9B83FA554}" destId="{27299C16-FB0D-644D-80CA-1CF5D150F55E}"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957DA-E2B8-4E71-B388-862F2B8527F9}" type="doc">
      <dgm:prSet loTypeId="urn:microsoft.com/office/officeart/2005/8/layout/arrow5" loCatId="relationship" qsTypeId="urn:microsoft.com/office/officeart/2005/8/quickstyle/3d3" qsCatId="3D" csTypeId="urn:microsoft.com/office/officeart/2005/8/colors/accent2_2" csCatId="accent2" phldr="1"/>
      <dgm:spPr/>
      <dgm:t>
        <a:bodyPr/>
        <a:lstStyle/>
        <a:p>
          <a:endParaRPr lang="tr-TR"/>
        </a:p>
      </dgm:t>
    </dgm:pt>
    <dgm:pt modelId="{D73AB838-6501-4B78-A72E-A1B2A6A23D87}">
      <dgm:prSet phldrT="[Metin]"/>
      <dgm:spPr>
        <a:solidFill>
          <a:schemeClr val="accent2">
            <a:lumMod val="75000"/>
          </a:schemeClr>
        </a:solidFill>
      </dgm:spPr>
      <dgm:t>
        <a:bodyPr/>
        <a:lstStyle/>
        <a:p>
          <a:r>
            <a:rPr lang="tr-TR" b="1" dirty="0" smtClean="0">
              <a:solidFill>
                <a:schemeClr val="accent3">
                  <a:lumMod val="20000"/>
                  <a:lumOff val="80000"/>
                </a:schemeClr>
              </a:solidFill>
              <a:effectLst>
                <a:outerShdw blurRad="38100" dist="38100" dir="2700000" algn="tl">
                  <a:srgbClr val="000000">
                    <a:alpha val="43137"/>
                  </a:srgbClr>
                </a:outerShdw>
              </a:effectLst>
            </a:rPr>
            <a:t>OKUL	</a:t>
          </a:r>
          <a:endParaRPr lang="tr-TR" b="1" dirty="0">
            <a:solidFill>
              <a:schemeClr val="accent3">
                <a:lumMod val="20000"/>
                <a:lumOff val="80000"/>
              </a:schemeClr>
            </a:solidFill>
            <a:effectLst>
              <a:outerShdw blurRad="38100" dist="38100" dir="2700000" algn="tl">
                <a:srgbClr val="000000">
                  <a:alpha val="43137"/>
                </a:srgbClr>
              </a:outerShdw>
            </a:effectLst>
          </a:endParaRPr>
        </a:p>
      </dgm:t>
    </dgm:pt>
    <dgm:pt modelId="{900D61FB-617F-4B41-888D-034EC754FEA6}" type="parTrans" cxnId="{FD78E1E3-D517-4B1C-BCEC-310BEBDF7B5A}">
      <dgm:prSet/>
      <dgm:spPr/>
      <dgm:t>
        <a:bodyPr/>
        <a:lstStyle/>
        <a:p>
          <a:endParaRPr lang="tr-TR">
            <a:solidFill>
              <a:schemeClr val="accent3">
                <a:lumMod val="20000"/>
                <a:lumOff val="80000"/>
              </a:schemeClr>
            </a:solidFill>
          </a:endParaRPr>
        </a:p>
      </dgm:t>
    </dgm:pt>
    <dgm:pt modelId="{ED562D21-7941-4AC0-A774-BC66F3753615}" type="sibTrans" cxnId="{FD78E1E3-D517-4B1C-BCEC-310BEBDF7B5A}">
      <dgm:prSet/>
      <dgm:spPr/>
      <dgm:t>
        <a:bodyPr/>
        <a:lstStyle/>
        <a:p>
          <a:endParaRPr lang="tr-TR">
            <a:solidFill>
              <a:schemeClr val="accent3">
                <a:lumMod val="20000"/>
                <a:lumOff val="80000"/>
              </a:schemeClr>
            </a:solidFill>
          </a:endParaRPr>
        </a:p>
      </dgm:t>
    </dgm:pt>
    <dgm:pt modelId="{81AFE366-A367-4EC7-AAA2-C248901DF64D}">
      <dgm:prSet phldrT="[Metin]"/>
      <dgm:spPr>
        <a:solidFill>
          <a:schemeClr val="accent2">
            <a:lumMod val="75000"/>
          </a:schemeClr>
        </a:solidFill>
      </dgm:spPr>
      <dgm:t>
        <a:bodyPr/>
        <a:lstStyle/>
        <a:p>
          <a:r>
            <a:rPr lang="tr-TR" b="1" dirty="0" smtClean="0">
              <a:solidFill>
                <a:schemeClr val="accent3">
                  <a:lumMod val="20000"/>
                  <a:lumOff val="80000"/>
                </a:schemeClr>
              </a:solidFill>
              <a:effectLst>
                <a:outerShdw blurRad="38100" dist="38100" dir="2700000" algn="tl">
                  <a:srgbClr val="000000">
                    <a:alpha val="43137"/>
                  </a:srgbClr>
                </a:outerShdw>
              </a:effectLst>
            </a:rPr>
            <a:t>OKUL</a:t>
          </a:r>
          <a:endParaRPr lang="tr-TR" b="1" dirty="0">
            <a:solidFill>
              <a:schemeClr val="accent3">
                <a:lumMod val="20000"/>
                <a:lumOff val="80000"/>
              </a:schemeClr>
            </a:solidFill>
            <a:effectLst>
              <a:outerShdw blurRad="38100" dist="38100" dir="2700000" algn="tl">
                <a:srgbClr val="000000">
                  <a:alpha val="43137"/>
                </a:srgbClr>
              </a:outerShdw>
            </a:effectLst>
          </a:endParaRPr>
        </a:p>
      </dgm:t>
    </dgm:pt>
    <dgm:pt modelId="{B667C185-6F77-4AB1-9D94-5D0C051BBDBC}" type="parTrans" cxnId="{C22F34F9-46EF-4521-99E6-599A357DF741}">
      <dgm:prSet/>
      <dgm:spPr/>
      <dgm:t>
        <a:bodyPr/>
        <a:lstStyle/>
        <a:p>
          <a:endParaRPr lang="tr-TR">
            <a:solidFill>
              <a:schemeClr val="accent3">
                <a:lumMod val="20000"/>
                <a:lumOff val="80000"/>
              </a:schemeClr>
            </a:solidFill>
          </a:endParaRPr>
        </a:p>
      </dgm:t>
    </dgm:pt>
    <dgm:pt modelId="{26649E10-3ADF-41CC-BD41-56DF60A337C2}" type="sibTrans" cxnId="{C22F34F9-46EF-4521-99E6-599A357DF741}">
      <dgm:prSet/>
      <dgm:spPr/>
      <dgm:t>
        <a:bodyPr/>
        <a:lstStyle/>
        <a:p>
          <a:endParaRPr lang="tr-TR">
            <a:solidFill>
              <a:schemeClr val="accent3">
                <a:lumMod val="20000"/>
                <a:lumOff val="80000"/>
              </a:schemeClr>
            </a:solidFill>
          </a:endParaRPr>
        </a:p>
      </dgm:t>
    </dgm:pt>
    <dgm:pt modelId="{AC9764D2-C4B5-48F3-8553-08B4AE0D1882}" type="pres">
      <dgm:prSet presAssocID="{0F9957DA-E2B8-4E71-B388-862F2B8527F9}" presName="diagram" presStyleCnt="0">
        <dgm:presLayoutVars>
          <dgm:dir/>
          <dgm:resizeHandles val="exact"/>
        </dgm:presLayoutVars>
      </dgm:prSet>
      <dgm:spPr/>
      <dgm:t>
        <a:bodyPr/>
        <a:lstStyle/>
        <a:p>
          <a:endParaRPr lang="tr-TR"/>
        </a:p>
      </dgm:t>
    </dgm:pt>
    <dgm:pt modelId="{B2E7CE0F-B83F-4C6F-B2C7-570EC68B233C}" type="pres">
      <dgm:prSet presAssocID="{D73AB838-6501-4B78-A72E-A1B2A6A23D87}" presName="arrow" presStyleLbl="node1" presStyleIdx="0" presStyleCnt="2" custRadScaleRad="100565" custRadScaleInc="1">
        <dgm:presLayoutVars>
          <dgm:bulletEnabled val="1"/>
        </dgm:presLayoutVars>
      </dgm:prSet>
      <dgm:spPr/>
      <dgm:t>
        <a:bodyPr/>
        <a:lstStyle/>
        <a:p>
          <a:endParaRPr lang="tr-TR"/>
        </a:p>
      </dgm:t>
    </dgm:pt>
    <dgm:pt modelId="{948ECBEA-30C4-4D61-B982-5C43012BCA15}" type="pres">
      <dgm:prSet presAssocID="{81AFE366-A367-4EC7-AAA2-C248901DF64D}" presName="arrow" presStyleLbl="node1" presStyleIdx="1" presStyleCnt="2" custRadScaleRad="98118" custRadScaleInc="-1">
        <dgm:presLayoutVars>
          <dgm:bulletEnabled val="1"/>
        </dgm:presLayoutVars>
      </dgm:prSet>
      <dgm:spPr/>
      <dgm:t>
        <a:bodyPr/>
        <a:lstStyle/>
        <a:p>
          <a:endParaRPr lang="tr-TR"/>
        </a:p>
      </dgm:t>
    </dgm:pt>
  </dgm:ptLst>
  <dgm:cxnLst>
    <dgm:cxn modelId="{A9639F8A-2E92-4195-A750-D7707E96F3B1}" type="presOf" srcId="{0F9957DA-E2B8-4E71-B388-862F2B8527F9}" destId="{AC9764D2-C4B5-48F3-8553-08B4AE0D1882}" srcOrd="0" destOrd="0" presId="urn:microsoft.com/office/officeart/2005/8/layout/arrow5"/>
    <dgm:cxn modelId="{FD78E1E3-D517-4B1C-BCEC-310BEBDF7B5A}" srcId="{0F9957DA-E2B8-4E71-B388-862F2B8527F9}" destId="{D73AB838-6501-4B78-A72E-A1B2A6A23D87}" srcOrd="0" destOrd="0" parTransId="{900D61FB-617F-4B41-888D-034EC754FEA6}" sibTransId="{ED562D21-7941-4AC0-A774-BC66F3753615}"/>
    <dgm:cxn modelId="{C22F34F9-46EF-4521-99E6-599A357DF741}" srcId="{0F9957DA-E2B8-4E71-B388-862F2B8527F9}" destId="{81AFE366-A367-4EC7-AAA2-C248901DF64D}" srcOrd="1" destOrd="0" parTransId="{B667C185-6F77-4AB1-9D94-5D0C051BBDBC}" sibTransId="{26649E10-3ADF-41CC-BD41-56DF60A337C2}"/>
    <dgm:cxn modelId="{F916003F-B934-4499-956D-59E0EC40DD96}" type="presOf" srcId="{D73AB838-6501-4B78-A72E-A1B2A6A23D87}" destId="{B2E7CE0F-B83F-4C6F-B2C7-570EC68B233C}" srcOrd="0" destOrd="0" presId="urn:microsoft.com/office/officeart/2005/8/layout/arrow5"/>
    <dgm:cxn modelId="{BC991A73-2BF2-43B3-908B-03610CD2CB70}" type="presOf" srcId="{81AFE366-A367-4EC7-AAA2-C248901DF64D}" destId="{948ECBEA-30C4-4D61-B982-5C43012BCA15}" srcOrd="0" destOrd="0" presId="urn:microsoft.com/office/officeart/2005/8/layout/arrow5"/>
    <dgm:cxn modelId="{0256DA9A-8A08-4AA7-9E3D-FC673927A17F}" type="presParOf" srcId="{AC9764D2-C4B5-48F3-8553-08B4AE0D1882}" destId="{B2E7CE0F-B83F-4C6F-B2C7-570EC68B233C}" srcOrd="0" destOrd="0" presId="urn:microsoft.com/office/officeart/2005/8/layout/arrow5"/>
    <dgm:cxn modelId="{CCEBA690-93E8-4174-92C6-8129A725B7D3}" type="presParOf" srcId="{AC9764D2-C4B5-48F3-8553-08B4AE0D1882}" destId="{948ECBEA-30C4-4D61-B982-5C43012BCA15}" srcOrd="1" destOrd="0" presId="urn:microsoft.com/office/officeart/2005/8/layout/arrow5"/>
  </dgm:cxnLst>
  <dgm:bg>
    <a:noFill/>
  </dgm:bg>
  <dgm:whole>
    <a:ln w="28575">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957DA-E2B8-4E71-B388-862F2B8527F9}" type="doc">
      <dgm:prSet loTypeId="urn:microsoft.com/office/officeart/2005/8/layout/arrow5" loCatId="relationship" qsTypeId="urn:microsoft.com/office/officeart/2005/8/quickstyle/3d3" qsCatId="3D" csTypeId="urn:microsoft.com/office/officeart/2005/8/colors/accent3_2" csCatId="accent3" phldr="1"/>
      <dgm:spPr/>
      <dgm:t>
        <a:bodyPr/>
        <a:lstStyle/>
        <a:p>
          <a:endParaRPr lang="tr-TR"/>
        </a:p>
      </dgm:t>
    </dgm:pt>
    <dgm:pt modelId="{D73AB838-6501-4B78-A72E-A1B2A6A23D87}">
      <dgm:prSet phldrT="[Metin]" custT="1"/>
      <dgm:spPr>
        <a:solidFill>
          <a:srgbClr val="0070C0"/>
        </a:solidFill>
      </dgm:spPr>
      <dgm:t>
        <a:bodyPr/>
        <a:lstStyle/>
        <a:p>
          <a:r>
            <a:rPr lang="tr-TR" sz="2400" b="1" dirty="0" smtClean="0">
              <a:solidFill>
                <a:schemeClr val="accent3">
                  <a:lumMod val="20000"/>
                  <a:lumOff val="80000"/>
                </a:schemeClr>
              </a:solidFill>
              <a:effectLst>
                <a:outerShdw blurRad="38100" dist="38100" dir="2700000" algn="tl">
                  <a:srgbClr val="000000">
                    <a:alpha val="43137"/>
                  </a:srgbClr>
                </a:outerShdw>
              </a:effectLst>
            </a:rPr>
            <a:t>OKUL</a:t>
          </a:r>
          <a:r>
            <a:rPr lang="tr-TR" sz="1800" dirty="0" smtClean="0"/>
            <a:t>	</a:t>
          </a:r>
          <a:endParaRPr lang="tr-TR" sz="1800" dirty="0"/>
        </a:p>
      </dgm:t>
    </dgm:pt>
    <dgm:pt modelId="{900D61FB-617F-4B41-888D-034EC754FEA6}" type="parTrans" cxnId="{FD78E1E3-D517-4B1C-BCEC-310BEBDF7B5A}">
      <dgm:prSet/>
      <dgm:spPr/>
      <dgm:t>
        <a:bodyPr/>
        <a:lstStyle/>
        <a:p>
          <a:endParaRPr lang="tr-TR"/>
        </a:p>
      </dgm:t>
    </dgm:pt>
    <dgm:pt modelId="{ED562D21-7941-4AC0-A774-BC66F3753615}" type="sibTrans" cxnId="{FD78E1E3-D517-4B1C-BCEC-310BEBDF7B5A}">
      <dgm:prSet/>
      <dgm:spPr/>
      <dgm:t>
        <a:bodyPr/>
        <a:lstStyle/>
        <a:p>
          <a:endParaRPr lang="tr-TR"/>
        </a:p>
      </dgm:t>
    </dgm:pt>
    <dgm:pt modelId="{81AFE366-A367-4EC7-AAA2-C248901DF64D}">
      <dgm:prSet phldrT="[Metin]"/>
      <dgm:spPr>
        <a:solidFill>
          <a:srgbClr val="0070C0"/>
        </a:solidFill>
      </dgm:spPr>
      <dgm:t>
        <a:bodyPr/>
        <a:lstStyle/>
        <a:p>
          <a:r>
            <a:rPr lang="tr-TR" b="1" dirty="0" smtClean="0">
              <a:solidFill>
                <a:schemeClr val="accent3">
                  <a:lumMod val="20000"/>
                  <a:lumOff val="80000"/>
                </a:schemeClr>
              </a:solidFill>
              <a:effectLst>
                <a:outerShdw blurRad="38100" dist="38100" dir="2700000" algn="tl">
                  <a:srgbClr val="000000">
                    <a:alpha val="43137"/>
                  </a:srgbClr>
                </a:outerShdw>
              </a:effectLst>
            </a:rPr>
            <a:t>KURUM</a:t>
          </a:r>
          <a:endParaRPr lang="tr-TR" b="1" dirty="0">
            <a:solidFill>
              <a:schemeClr val="accent3">
                <a:lumMod val="20000"/>
                <a:lumOff val="80000"/>
              </a:schemeClr>
            </a:solidFill>
            <a:effectLst>
              <a:outerShdw blurRad="38100" dist="38100" dir="2700000" algn="tl">
                <a:srgbClr val="000000">
                  <a:alpha val="43137"/>
                </a:srgbClr>
              </a:outerShdw>
            </a:effectLst>
          </a:endParaRPr>
        </a:p>
      </dgm:t>
    </dgm:pt>
    <dgm:pt modelId="{B667C185-6F77-4AB1-9D94-5D0C051BBDBC}" type="parTrans" cxnId="{C22F34F9-46EF-4521-99E6-599A357DF741}">
      <dgm:prSet/>
      <dgm:spPr/>
      <dgm:t>
        <a:bodyPr/>
        <a:lstStyle/>
        <a:p>
          <a:endParaRPr lang="tr-TR"/>
        </a:p>
      </dgm:t>
    </dgm:pt>
    <dgm:pt modelId="{26649E10-3ADF-41CC-BD41-56DF60A337C2}" type="sibTrans" cxnId="{C22F34F9-46EF-4521-99E6-599A357DF741}">
      <dgm:prSet/>
      <dgm:spPr/>
      <dgm:t>
        <a:bodyPr/>
        <a:lstStyle/>
        <a:p>
          <a:endParaRPr lang="tr-TR"/>
        </a:p>
      </dgm:t>
    </dgm:pt>
    <dgm:pt modelId="{F71D5846-EA8A-4199-B3B5-E9B1A89A24FC}">
      <dgm:prSet/>
      <dgm:spPr>
        <a:solidFill>
          <a:srgbClr val="0070C0"/>
        </a:solidFill>
      </dgm:spPr>
      <dgm:t>
        <a:bodyPr/>
        <a:lstStyle/>
        <a:p>
          <a:r>
            <a:rPr lang="tr-TR" b="1" dirty="0" smtClean="0">
              <a:solidFill>
                <a:schemeClr val="accent3">
                  <a:lumMod val="20000"/>
                  <a:lumOff val="80000"/>
                </a:schemeClr>
              </a:solidFill>
              <a:effectLst>
                <a:outerShdw blurRad="38100" dist="38100" dir="2700000" algn="tl">
                  <a:srgbClr val="000000">
                    <a:alpha val="43137"/>
                  </a:srgbClr>
                </a:outerShdw>
              </a:effectLst>
            </a:rPr>
            <a:t>KURULUŞ</a:t>
          </a:r>
          <a:endParaRPr lang="tr-TR" b="1" dirty="0">
            <a:solidFill>
              <a:schemeClr val="accent3">
                <a:lumMod val="20000"/>
                <a:lumOff val="80000"/>
              </a:schemeClr>
            </a:solidFill>
            <a:effectLst>
              <a:outerShdw blurRad="38100" dist="38100" dir="2700000" algn="tl">
                <a:srgbClr val="000000">
                  <a:alpha val="43137"/>
                </a:srgbClr>
              </a:outerShdw>
            </a:effectLst>
          </a:endParaRPr>
        </a:p>
      </dgm:t>
    </dgm:pt>
    <dgm:pt modelId="{0DE54D41-A9FD-42D4-B05C-2D3F8B4F4CF9}" type="parTrans" cxnId="{6210A134-38D8-409C-9F83-5A9159473876}">
      <dgm:prSet/>
      <dgm:spPr/>
      <dgm:t>
        <a:bodyPr/>
        <a:lstStyle/>
        <a:p>
          <a:endParaRPr lang="tr-TR"/>
        </a:p>
      </dgm:t>
    </dgm:pt>
    <dgm:pt modelId="{B6BAC6C7-262B-4E58-BA02-C1FE1F669808}" type="sibTrans" cxnId="{6210A134-38D8-409C-9F83-5A9159473876}">
      <dgm:prSet/>
      <dgm:spPr/>
      <dgm:t>
        <a:bodyPr/>
        <a:lstStyle/>
        <a:p>
          <a:endParaRPr lang="tr-TR"/>
        </a:p>
      </dgm:t>
    </dgm:pt>
    <dgm:pt modelId="{AC9764D2-C4B5-48F3-8553-08B4AE0D1882}" type="pres">
      <dgm:prSet presAssocID="{0F9957DA-E2B8-4E71-B388-862F2B8527F9}" presName="diagram" presStyleCnt="0">
        <dgm:presLayoutVars>
          <dgm:dir/>
          <dgm:resizeHandles val="exact"/>
        </dgm:presLayoutVars>
      </dgm:prSet>
      <dgm:spPr/>
      <dgm:t>
        <a:bodyPr/>
        <a:lstStyle/>
        <a:p>
          <a:endParaRPr lang="tr-TR"/>
        </a:p>
      </dgm:t>
    </dgm:pt>
    <dgm:pt modelId="{B2E7CE0F-B83F-4C6F-B2C7-570EC68B233C}" type="pres">
      <dgm:prSet presAssocID="{D73AB838-6501-4B78-A72E-A1B2A6A23D87}" presName="arrow" presStyleLbl="node1" presStyleIdx="0" presStyleCnt="3" custScaleX="171537" custScaleY="109397" custRadScaleRad="76358" custRadScaleInc="4934">
        <dgm:presLayoutVars>
          <dgm:bulletEnabled val="1"/>
        </dgm:presLayoutVars>
      </dgm:prSet>
      <dgm:spPr/>
      <dgm:t>
        <a:bodyPr/>
        <a:lstStyle/>
        <a:p>
          <a:endParaRPr lang="tr-TR"/>
        </a:p>
      </dgm:t>
    </dgm:pt>
    <dgm:pt modelId="{948ECBEA-30C4-4D61-B982-5C43012BCA15}" type="pres">
      <dgm:prSet presAssocID="{81AFE366-A367-4EC7-AAA2-C248901DF64D}" presName="arrow" presStyleLbl="node1" presStyleIdx="1" presStyleCnt="3" custAng="19800000" custScaleX="151889" custScaleY="144284" custRadScaleRad="313772" custRadScaleInc="-20569">
        <dgm:presLayoutVars>
          <dgm:bulletEnabled val="1"/>
        </dgm:presLayoutVars>
      </dgm:prSet>
      <dgm:spPr/>
      <dgm:t>
        <a:bodyPr/>
        <a:lstStyle/>
        <a:p>
          <a:endParaRPr lang="tr-TR"/>
        </a:p>
      </dgm:t>
    </dgm:pt>
    <dgm:pt modelId="{16F5D198-9A41-44F1-B718-8CBC9BAB392B}" type="pres">
      <dgm:prSet presAssocID="{F71D5846-EA8A-4199-B3B5-E9B1A89A24FC}" presName="arrow" presStyleLbl="node1" presStyleIdx="2" presStyleCnt="3" custAng="1800000" custScaleX="142019" custScaleY="139029" custRadScaleRad="310701" custRadScaleInc="19951">
        <dgm:presLayoutVars>
          <dgm:bulletEnabled val="1"/>
        </dgm:presLayoutVars>
      </dgm:prSet>
      <dgm:spPr/>
      <dgm:t>
        <a:bodyPr/>
        <a:lstStyle/>
        <a:p>
          <a:endParaRPr lang="tr-TR"/>
        </a:p>
      </dgm:t>
    </dgm:pt>
  </dgm:ptLst>
  <dgm:cxnLst>
    <dgm:cxn modelId="{E0DFA1EC-66DB-41C8-93F7-AABB96A5122F}" type="presOf" srcId="{0F9957DA-E2B8-4E71-B388-862F2B8527F9}" destId="{AC9764D2-C4B5-48F3-8553-08B4AE0D1882}" srcOrd="0" destOrd="0" presId="urn:microsoft.com/office/officeart/2005/8/layout/arrow5"/>
    <dgm:cxn modelId="{C545CDD6-9F00-4C4D-83EE-F66AD7B4B543}" type="presOf" srcId="{81AFE366-A367-4EC7-AAA2-C248901DF64D}" destId="{948ECBEA-30C4-4D61-B982-5C43012BCA15}" srcOrd="0" destOrd="0" presId="urn:microsoft.com/office/officeart/2005/8/layout/arrow5"/>
    <dgm:cxn modelId="{6210A134-38D8-409C-9F83-5A9159473876}" srcId="{0F9957DA-E2B8-4E71-B388-862F2B8527F9}" destId="{F71D5846-EA8A-4199-B3B5-E9B1A89A24FC}" srcOrd="2" destOrd="0" parTransId="{0DE54D41-A9FD-42D4-B05C-2D3F8B4F4CF9}" sibTransId="{B6BAC6C7-262B-4E58-BA02-C1FE1F669808}"/>
    <dgm:cxn modelId="{8E6BDD7E-8A13-4DFE-8E79-B811356227CE}" type="presOf" srcId="{F71D5846-EA8A-4199-B3B5-E9B1A89A24FC}" destId="{16F5D198-9A41-44F1-B718-8CBC9BAB392B}" srcOrd="0" destOrd="0" presId="urn:microsoft.com/office/officeart/2005/8/layout/arrow5"/>
    <dgm:cxn modelId="{07AB2DD2-119B-4C39-B40D-9960FAE394F0}" type="presOf" srcId="{D73AB838-6501-4B78-A72E-A1B2A6A23D87}" destId="{B2E7CE0F-B83F-4C6F-B2C7-570EC68B233C}" srcOrd="0" destOrd="0" presId="urn:microsoft.com/office/officeart/2005/8/layout/arrow5"/>
    <dgm:cxn modelId="{C22F34F9-46EF-4521-99E6-599A357DF741}" srcId="{0F9957DA-E2B8-4E71-B388-862F2B8527F9}" destId="{81AFE366-A367-4EC7-AAA2-C248901DF64D}" srcOrd="1" destOrd="0" parTransId="{B667C185-6F77-4AB1-9D94-5D0C051BBDBC}" sibTransId="{26649E10-3ADF-41CC-BD41-56DF60A337C2}"/>
    <dgm:cxn modelId="{FD78E1E3-D517-4B1C-BCEC-310BEBDF7B5A}" srcId="{0F9957DA-E2B8-4E71-B388-862F2B8527F9}" destId="{D73AB838-6501-4B78-A72E-A1B2A6A23D87}" srcOrd="0" destOrd="0" parTransId="{900D61FB-617F-4B41-888D-034EC754FEA6}" sibTransId="{ED562D21-7941-4AC0-A774-BC66F3753615}"/>
    <dgm:cxn modelId="{90008BDC-1F27-4C4C-AD19-09DA432427E5}" type="presParOf" srcId="{AC9764D2-C4B5-48F3-8553-08B4AE0D1882}" destId="{B2E7CE0F-B83F-4C6F-B2C7-570EC68B233C}" srcOrd="0" destOrd="0" presId="urn:microsoft.com/office/officeart/2005/8/layout/arrow5"/>
    <dgm:cxn modelId="{B6C0FEE7-2FD2-487A-B605-096F7C6E17D9}" type="presParOf" srcId="{AC9764D2-C4B5-48F3-8553-08B4AE0D1882}" destId="{948ECBEA-30C4-4D61-B982-5C43012BCA15}" srcOrd="1" destOrd="0" presId="urn:microsoft.com/office/officeart/2005/8/layout/arrow5"/>
    <dgm:cxn modelId="{C2295849-D00B-4984-93C4-F122824A2051}" type="presParOf" srcId="{AC9764D2-C4B5-48F3-8553-08B4AE0D1882}" destId="{16F5D198-9A41-44F1-B718-8CBC9BAB392B}" srcOrd="2" destOrd="0" presId="urn:microsoft.com/office/officeart/2005/8/layout/arrow5"/>
  </dgm:cxnLst>
  <dgm:bg/>
  <dgm:whole>
    <a:ln w="28575">
      <a:solidFill>
        <a:schemeClr val="bg2">
          <a:lumMod val="5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5D37C-2D2B-5B48-8F8E-0C87E99C681A}" type="doc">
      <dgm:prSet loTypeId="urn:microsoft.com/office/officeart/2008/layout/RadialCluster" loCatId="" qsTypeId="urn:microsoft.com/office/officeart/2005/8/quickstyle/3d2" qsCatId="3D" csTypeId="urn:microsoft.com/office/officeart/2005/8/colors/accent6_2" csCatId="accent6" phldr="1"/>
      <dgm:spPr/>
      <dgm:t>
        <a:bodyPr/>
        <a:lstStyle/>
        <a:p>
          <a:endParaRPr lang="en-US"/>
        </a:p>
      </dgm:t>
    </dgm:pt>
    <dgm:pt modelId="{3CC45417-AC40-4549-B829-26536B02E264}">
      <dgm:prSet phldrT="[Text]" custT="1"/>
      <dgm:spPr>
        <a:solidFill>
          <a:schemeClr val="accent1">
            <a:lumMod val="75000"/>
          </a:schemeClr>
        </a:solidFill>
      </dgm:spPr>
      <dgm:t>
        <a:bodyPr/>
        <a:lstStyle/>
        <a:p>
          <a:pPr>
            <a:spcAft>
              <a:spcPct val="35000"/>
            </a:spcAft>
          </a:pPr>
          <a:r>
            <a:rPr lang="en-US" sz="1800" b="1" dirty="0" smtClean="0">
              <a:effectLst/>
            </a:rPr>
            <a:t>ANA EYLEM </a:t>
          </a:r>
          <a:r>
            <a:rPr lang="tr-TR" sz="1800" b="1" dirty="0" smtClean="0">
              <a:effectLst/>
            </a:rPr>
            <a:t>2:</a:t>
          </a:r>
        </a:p>
        <a:p>
          <a:pPr>
            <a:spcAft>
              <a:spcPct val="35000"/>
            </a:spcAft>
          </a:pPr>
          <a:r>
            <a:rPr lang="tr-TR" sz="1800" b="1" dirty="0" smtClean="0">
              <a:effectLst/>
            </a:rPr>
            <a:t>YENİLİK VE İYİ UYGULAMALARIN DEĞİŞİMİ İÇİN İŞBİRLİĞİ</a:t>
          </a:r>
          <a:endParaRPr lang="tr-TR" sz="2400" b="1" dirty="0" smtClean="0">
            <a:effectLst/>
          </a:endParaRPr>
        </a:p>
      </dgm:t>
    </dgm:pt>
    <dgm:pt modelId="{759DF8E5-BE3F-744C-B88D-F543071A441F}" type="parTrans" cxnId="{F4311981-4963-574F-9106-A55786A7A9E0}">
      <dgm:prSet/>
      <dgm:spPr/>
      <dgm:t>
        <a:bodyPr/>
        <a:lstStyle/>
        <a:p>
          <a:endParaRPr lang="en-US"/>
        </a:p>
      </dgm:t>
    </dgm:pt>
    <dgm:pt modelId="{2BE35C9E-6707-604E-85FA-486989C7F3DE}" type="sibTrans" cxnId="{F4311981-4963-574F-9106-A55786A7A9E0}">
      <dgm:prSet/>
      <dgm:spPr/>
      <dgm:t>
        <a:bodyPr/>
        <a:lstStyle/>
        <a:p>
          <a:endParaRPr lang="en-US"/>
        </a:p>
      </dgm:t>
    </dgm:pt>
    <dgm:pt modelId="{52492FA1-5211-8041-A166-7109B74CAE2B}">
      <dgm:prSet phldrT="[Text]" custT="1"/>
      <dgm:spPr>
        <a:solidFill>
          <a:schemeClr val="accent1">
            <a:lumMod val="75000"/>
          </a:schemeClr>
        </a:solidFill>
      </dgm:spPr>
      <dgm:t>
        <a:bodyPr/>
        <a:lstStyle/>
        <a:p>
          <a:r>
            <a:rPr lang="tr-TR" sz="2200" b="1" dirty="0" err="1" smtClean="0">
              <a:effectLst/>
            </a:rPr>
            <a:t>Sektörel</a:t>
          </a:r>
          <a:r>
            <a:rPr lang="tr-TR" sz="2200" b="1" dirty="0" smtClean="0">
              <a:effectLst/>
            </a:rPr>
            <a:t> Beceri Ortaklıkları</a:t>
          </a:r>
          <a:endParaRPr lang="en-US" sz="2200" b="1" dirty="0">
            <a:effectLst/>
          </a:endParaRPr>
        </a:p>
      </dgm:t>
    </dgm:pt>
    <dgm:pt modelId="{15E07E4E-F3AC-8B4A-95E7-FC85B5B631B7}" type="parTrans" cxnId="{6AFEF9AB-5420-C742-991C-11980B442483}">
      <dgm:prSet/>
      <dgm:spPr/>
      <dgm:t>
        <a:bodyPr/>
        <a:lstStyle/>
        <a:p>
          <a:endParaRPr lang="en-US">
            <a:solidFill>
              <a:srgbClr val="000000"/>
            </a:solidFill>
          </a:endParaRPr>
        </a:p>
      </dgm:t>
    </dgm:pt>
    <dgm:pt modelId="{F26768E3-8DA4-0A41-A49E-6A138D7F6968}" type="sibTrans" cxnId="{6AFEF9AB-5420-C742-991C-11980B442483}">
      <dgm:prSet/>
      <dgm:spPr/>
      <dgm:t>
        <a:bodyPr/>
        <a:lstStyle/>
        <a:p>
          <a:endParaRPr lang="en-US"/>
        </a:p>
      </dgm:t>
    </dgm:pt>
    <dgm:pt modelId="{D0643DC8-56BA-A44A-861A-B3ABA6C0102F}">
      <dgm:prSet phldrT="[Text]" custT="1"/>
      <dgm:spPr>
        <a:solidFill>
          <a:schemeClr val="accent1">
            <a:lumMod val="75000"/>
          </a:schemeClr>
        </a:solidFill>
      </dgm:spPr>
      <dgm:t>
        <a:bodyPr/>
        <a:lstStyle/>
        <a:p>
          <a:r>
            <a:rPr lang="tr-TR" sz="2200" b="1" dirty="0" smtClean="0">
              <a:effectLst/>
            </a:rPr>
            <a:t>Gençlik Alanında Kapasite Geliştirme</a:t>
          </a:r>
          <a:endParaRPr lang="en-US" sz="2200" b="1" dirty="0">
            <a:effectLst/>
          </a:endParaRPr>
        </a:p>
      </dgm:t>
    </dgm:pt>
    <dgm:pt modelId="{E06BDCFC-5A93-F547-B8CE-563D58385261}" type="parTrans" cxnId="{06A3720F-0CEC-2740-87CE-3AA13A0D0620}">
      <dgm:prSet/>
      <dgm:spPr/>
      <dgm:t>
        <a:bodyPr/>
        <a:lstStyle/>
        <a:p>
          <a:endParaRPr lang="en-US">
            <a:solidFill>
              <a:srgbClr val="000000"/>
            </a:solidFill>
          </a:endParaRPr>
        </a:p>
      </dgm:t>
    </dgm:pt>
    <dgm:pt modelId="{EEB1F1B5-B713-9847-8EB8-00BEABC533ED}" type="sibTrans" cxnId="{06A3720F-0CEC-2740-87CE-3AA13A0D0620}">
      <dgm:prSet/>
      <dgm:spPr/>
      <dgm:t>
        <a:bodyPr/>
        <a:lstStyle/>
        <a:p>
          <a:endParaRPr lang="en-US"/>
        </a:p>
      </dgm:t>
    </dgm:pt>
    <dgm:pt modelId="{572562E5-CAD7-EC45-959B-A59D93D0C344}">
      <dgm:prSet phldrT="[Text]" custT="1"/>
      <dgm:spPr>
        <a:solidFill>
          <a:schemeClr val="accent1">
            <a:lumMod val="75000"/>
          </a:schemeClr>
        </a:solidFill>
      </dgm:spPr>
      <dgm:t>
        <a:bodyPr/>
        <a:lstStyle/>
        <a:p>
          <a:r>
            <a:rPr lang="tr-TR" sz="2200" b="1" dirty="0" smtClean="0">
              <a:solidFill>
                <a:srgbClr val="FFC000"/>
              </a:solidFill>
              <a:effectLst>
                <a:outerShdw blurRad="38100" dist="38100" dir="2700000" algn="tl">
                  <a:srgbClr val="000000">
                    <a:alpha val="43137"/>
                  </a:srgbClr>
                </a:outerShdw>
              </a:effectLst>
            </a:rPr>
            <a:t>Stratejik Ortaklıklar</a:t>
          </a:r>
          <a:endParaRPr lang="en-US" sz="2200" b="1" dirty="0">
            <a:solidFill>
              <a:srgbClr val="FFC000"/>
            </a:solidFill>
            <a:effectLst>
              <a:outerShdw blurRad="38100" dist="38100" dir="2700000" algn="tl">
                <a:srgbClr val="000000">
                  <a:alpha val="43137"/>
                </a:srgbClr>
              </a:outerShdw>
            </a:effectLst>
          </a:endParaRPr>
        </a:p>
      </dgm:t>
    </dgm:pt>
    <dgm:pt modelId="{F0082742-0FA5-3845-B20C-EDC6A3FB3192}" type="parTrans" cxnId="{5BBF27C5-466E-E748-AF5E-DC8570A126DA}">
      <dgm:prSet/>
      <dgm:spPr/>
      <dgm:t>
        <a:bodyPr/>
        <a:lstStyle/>
        <a:p>
          <a:endParaRPr lang="en-US">
            <a:solidFill>
              <a:srgbClr val="000000"/>
            </a:solidFill>
          </a:endParaRPr>
        </a:p>
      </dgm:t>
    </dgm:pt>
    <dgm:pt modelId="{CCDE1CBB-2D88-D748-ABC8-16788511353E}" type="sibTrans" cxnId="{5BBF27C5-466E-E748-AF5E-DC8570A126DA}">
      <dgm:prSet/>
      <dgm:spPr/>
      <dgm:t>
        <a:bodyPr/>
        <a:lstStyle/>
        <a:p>
          <a:endParaRPr lang="en-US"/>
        </a:p>
      </dgm:t>
    </dgm:pt>
    <dgm:pt modelId="{1AC61728-BBA4-4F48-8815-C086F464AE8E}">
      <dgm:prSet custT="1"/>
      <dgm:spPr>
        <a:solidFill>
          <a:schemeClr val="accent1">
            <a:lumMod val="75000"/>
          </a:schemeClr>
        </a:solidFill>
      </dgm:spPr>
      <dgm:t>
        <a:bodyPr/>
        <a:lstStyle/>
        <a:p>
          <a:r>
            <a:rPr lang="en-US" sz="2000" b="1" dirty="0" smtClean="0">
              <a:effectLst/>
            </a:rPr>
            <a:t>Y</a:t>
          </a:r>
          <a:r>
            <a:rPr lang="tr-TR" sz="2000" b="1" dirty="0" err="1" smtClean="0">
              <a:effectLst/>
            </a:rPr>
            <a:t>ükseköğretim</a:t>
          </a:r>
          <a:r>
            <a:rPr lang="tr-TR" sz="2000" b="1" dirty="0" smtClean="0">
              <a:effectLst/>
            </a:rPr>
            <a:t> Alanında Kapasite Geliştirme</a:t>
          </a:r>
          <a:endParaRPr lang="en-US" sz="2000" b="1" dirty="0">
            <a:effectLst/>
          </a:endParaRPr>
        </a:p>
      </dgm:t>
    </dgm:pt>
    <dgm:pt modelId="{06F4B929-0685-AE41-9D0B-FF5E74FEEB45}" type="parTrans" cxnId="{FE537AC6-F622-3C40-AE06-AE08CB81BD51}">
      <dgm:prSet/>
      <dgm:spPr/>
      <dgm:t>
        <a:bodyPr/>
        <a:lstStyle/>
        <a:p>
          <a:endParaRPr lang="en-US">
            <a:solidFill>
              <a:srgbClr val="000000"/>
            </a:solidFill>
          </a:endParaRPr>
        </a:p>
      </dgm:t>
    </dgm:pt>
    <dgm:pt modelId="{6DF88576-D430-A343-978B-E73985ADCF27}" type="sibTrans" cxnId="{FE537AC6-F622-3C40-AE06-AE08CB81BD51}">
      <dgm:prSet/>
      <dgm:spPr/>
      <dgm:t>
        <a:bodyPr/>
        <a:lstStyle/>
        <a:p>
          <a:endParaRPr lang="en-US"/>
        </a:p>
      </dgm:t>
    </dgm:pt>
    <dgm:pt modelId="{99748D21-B86D-C947-923E-71F285A667BB}">
      <dgm:prSet custT="1"/>
      <dgm:spPr>
        <a:solidFill>
          <a:schemeClr val="accent1">
            <a:lumMod val="75000"/>
          </a:schemeClr>
        </a:solidFill>
      </dgm:spPr>
      <dgm:t>
        <a:bodyPr/>
        <a:lstStyle/>
        <a:p>
          <a:r>
            <a:rPr lang="tr-TR" sz="2200" b="1" dirty="0" smtClean="0">
              <a:effectLst/>
            </a:rPr>
            <a:t>Bilgi Ortaklıkları</a:t>
          </a:r>
          <a:endParaRPr lang="en-US" sz="2200" b="1" dirty="0">
            <a:effectLst/>
          </a:endParaRPr>
        </a:p>
      </dgm:t>
    </dgm:pt>
    <dgm:pt modelId="{39C496B9-6EF4-9449-A0EB-94B77360ADA2}" type="parTrans" cxnId="{2B3EF199-8F0A-CC4A-B2DB-D030BDE4CFC2}">
      <dgm:prSet/>
      <dgm:spPr/>
      <dgm:t>
        <a:bodyPr/>
        <a:lstStyle/>
        <a:p>
          <a:endParaRPr lang="en-US">
            <a:solidFill>
              <a:srgbClr val="000000"/>
            </a:solidFill>
          </a:endParaRPr>
        </a:p>
      </dgm:t>
    </dgm:pt>
    <dgm:pt modelId="{7D749178-C4F9-5745-905E-1F9E83E08585}" type="sibTrans" cxnId="{2B3EF199-8F0A-CC4A-B2DB-D030BDE4CFC2}">
      <dgm:prSet/>
      <dgm:spPr/>
      <dgm:t>
        <a:bodyPr/>
        <a:lstStyle/>
        <a:p>
          <a:endParaRPr lang="en-US"/>
        </a:p>
      </dgm:t>
    </dgm:pt>
    <dgm:pt modelId="{402127D7-2FC2-E048-B65F-EC874666FC68}" type="pres">
      <dgm:prSet presAssocID="{2775D37C-2D2B-5B48-8F8E-0C87E99C681A}" presName="Name0" presStyleCnt="0">
        <dgm:presLayoutVars>
          <dgm:chMax val="1"/>
          <dgm:chPref val="1"/>
          <dgm:dir/>
          <dgm:animOne val="branch"/>
          <dgm:animLvl val="lvl"/>
        </dgm:presLayoutVars>
      </dgm:prSet>
      <dgm:spPr/>
      <dgm:t>
        <a:bodyPr/>
        <a:lstStyle/>
        <a:p>
          <a:endParaRPr lang="en-US"/>
        </a:p>
      </dgm:t>
    </dgm:pt>
    <dgm:pt modelId="{E44D4FDD-9329-E143-BEA8-59A9B83FA554}" type="pres">
      <dgm:prSet presAssocID="{3CC45417-AC40-4549-B829-26536B02E264}" presName="singleCycle" presStyleCnt="0"/>
      <dgm:spPr/>
      <dgm:t>
        <a:bodyPr/>
        <a:lstStyle/>
        <a:p>
          <a:endParaRPr lang="tr-TR"/>
        </a:p>
      </dgm:t>
    </dgm:pt>
    <dgm:pt modelId="{DA373D8E-7D52-8D4A-94EF-B685BEB366CB}" type="pres">
      <dgm:prSet presAssocID="{3CC45417-AC40-4549-B829-26536B02E264}" presName="singleCenter" presStyleLbl="node1" presStyleIdx="0" presStyleCnt="6" custScaleX="152868" custScaleY="149740" custLinFactNeighborX="-827" custLinFactNeighborY="-11053">
        <dgm:presLayoutVars>
          <dgm:chMax val="7"/>
          <dgm:chPref val="7"/>
        </dgm:presLayoutVars>
      </dgm:prSet>
      <dgm:spPr/>
      <dgm:t>
        <a:bodyPr/>
        <a:lstStyle/>
        <a:p>
          <a:endParaRPr lang="en-US"/>
        </a:p>
      </dgm:t>
    </dgm:pt>
    <dgm:pt modelId="{222314D0-8680-9542-A7AB-21AE160EC9BB}" type="pres">
      <dgm:prSet presAssocID="{15E07E4E-F3AC-8B4A-95E7-FC85B5B631B7}" presName="Name56" presStyleLbl="parChTrans1D2" presStyleIdx="0" presStyleCnt="5"/>
      <dgm:spPr/>
      <dgm:t>
        <a:bodyPr/>
        <a:lstStyle/>
        <a:p>
          <a:endParaRPr lang="en-US"/>
        </a:p>
      </dgm:t>
    </dgm:pt>
    <dgm:pt modelId="{6FACEC29-4D48-864E-A29E-584658392E27}" type="pres">
      <dgm:prSet presAssocID="{52492FA1-5211-8041-A166-7109B74CAE2B}" presName="text0" presStyleLbl="node1" presStyleIdx="1" presStyleCnt="6" custScaleX="202559" custRadScaleRad="79974" custRadScaleInc="-490730">
        <dgm:presLayoutVars>
          <dgm:bulletEnabled val="1"/>
        </dgm:presLayoutVars>
      </dgm:prSet>
      <dgm:spPr/>
      <dgm:t>
        <a:bodyPr/>
        <a:lstStyle/>
        <a:p>
          <a:endParaRPr lang="en-US"/>
        </a:p>
      </dgm:t>
    </dgm:pt>
    <dgm:pt modelId="{298616F3-423C-904B-AF27-ED429B7A0C61}" type="pres">
      <dgm:prSet presAssocID="{06F4B929-0685-AE41-9D0B-FF5E74FEEB45}" presName="Name56" presStyleLbl="parChTrans1D2" presStyleIdx="1" presStyleCnt="5"/>
      <dgm:spPr/>
      <dgm:t>
        <a:bodyPr/>
        <a:lstStyle/>
        <a:p>
          <a:endParaRPr lang="en-US"/>
        </a:p>
      </dgm:t>
    </dgm:pt>
    <dgm:pt modelId="{F91341D5-3B16-1B49-BA84-76DF3F960D41}" type="pres">
      <dgm:prSet presAssocID="{1AC61728-BBA4-4F48-8815-C086F464AE8E}" presName="text0" presStyleLbl="node1" presStyleIdx="2" presStyleCnt="6" custScaleX="202559" custRadScaleRad="141701" custRadScaleInc="4416">
        <dgm:presLayoutVars>
          <dgm:bulletEnabled val="1"/>
        </dgm:presLayoutVars>
      </dgm:prSet>
      <dgm:spPr/>
      <dgm:t>
        <a:bodyPr/>
        <a:lstStyle/>
        <a:p>
          <a:endParaRPr lang="en-US"/>
        </a:p>
      </dgm:t>
    </dgm:pt>
    <dgm:pt modelId="{0D3187F5-12F6-BF47-A73A-DB57C5F57252}" type="pres">
      <dgm:prSet presAssocID="{E06BDCFC-5A93-F547-B8CE-563D58385261}" presName="Name56" presStyleLbl="parChTrans1D2" presStyleIdx="2" presStyleCnt="5"/>
      <dgm:spPr/>
      <dgm:t>
        <a:bodyPr/>
        <a:lstStyle/>
        <a:p>
          <a:endParaRPr lang="en-US"/>
        </a:p>
      </dgm:t>
    </dgm:pt>
    <dgm:pt modelId="{BB1F53CF-4DD3-BE48-A819-1A3AEC1DADE9}" type="pres">
      <dgm:prSet presAssocID="{D0643DC8-56BA-A44A-861A-B3ABA6C0102F}" presName="text0" presStyleLbl="node1" presStyleIdx="3" presStyleCnt="6" custScaleX="202559" custRadScaleRad="139611" custRadScaleInc="-113363">
        <dgm:presLayoutVars>
          <dgm:bulletEnabled val="1"/>
        </dgm:presLayoutVars>
      </dgm:prSet>
      <dgm:spPr/>
      <dgm:t>
        <a:bodyPr/>
        <a:lstStyle/>
        <a:p>
          <a:endParaRPr lang="en-US"/>
        </a:p>
      </dgm:t>
    </dgm:pt>
    <dgm:pt modelId="{260F140B-869F-574B-8879-AD9747FA7F10}" type="pres">
      <dgm:prSet presAssocID="{39C496B9-6EF4-9449-A0EB-94B77360ADA2}" presName="Name56" presStyleLbl="parChTrans1D2" presStyleIdx="3" presStyleCnt="5"/>
      <dgm:spPr/>
      <dgm:t>
        <a:bodyPr/>
        <a:lstStyle/>
        <a:p>
          <a:endParaRPr lang="en-US"/>
        </a:p>
      </dgm:t>
    </dgm:pt>
    <dgm:pt modelId="{DE2F241A-2373-B343-84B5-5AAACBEE7B10}" type="pres">
      <dgm:prSet presAssocID="{99748D21-B86D-C947-923E-71F285A667BB}" presName="text0" presStyleLbl="node1" presStyleIdx="4" presStyleCnt="6" custScaleX="202559" custRadScaleRad="138326" custRadScaleInc="111144">
        <dgm:presLayoutVars>
          <dgm:bulletEnabled val="1"/>
        </dgm:presLayoutVars>
      </dgm:prSet>
      <dgm:spPr/>
      <dgm:t>
        <a:bodyPr/>
        <a:lstStyle/>
        <a:p>
          <a:endParaRPr lang="en-US"/>
        </a:p>
      </dgm:t>
    </dgm:pt>
    <dgm:pt modelId="{D24B631D-5836-084D-A950-6B2FC086FD61}" type="pres">
      <dgm:prSet presAssocID="{F0082742-0FA5-3845-B20C-EDC6A3FB3192}" presName="Name56" presStyleLbl="parChTrans1D2" presStyleIdx="4" presStyleCnt="5"/>
      <dgm:spPr/>
      <dgm:t>
        <a:bodyPr/>
        <a:lstStyle/>
        <a:p>
          <a:endParaRPr lang="en-US"/>
        </a:p>
      </dgm:t>
    </dgm:pt>
    <dgm:pt modelId="{27299C16-FB0D-644D-80CA-1CF5D150F55E}" type="pres">
      <dgm:prSet presAssocID="{572562E5-CAD7-EC45-959B-A59D93D0C344}" presName="text0" presStyleLbl="node1" presStyleIdx="5" presStyleCnt="6" custScaleX="202559" custRadScaleRad="140324" custRadScaleInc="-1414">
        <dgm:presLayoutVars>
          <dgm:bulletEnabled val="1"/>
        </dgm:presLayoutVars>
      </dgm:prSet>
      <dgm:spPr/>
      <dgm:t>
        <a:bodyPr/>
        <a:lstStyle/>
        <a:p>
          <a:endParaRPr lang="en-US"/>
        </a:p>
      </dgm:t>
    </dgm:pt>
  </dgm:ptLst>
  <dgm:cxnLst>
    <dgm:cxn modelId="{5F51FC50-8175-4C01-B898-5362EA9FD19E}" type="presOf" srcId="{39C496B9-6EF4-9449-A0EB-94B77360ADA2}" destId="{260F140B-869F-574B-8879-AD9747FA7F10}" srcOrd="0" destOrd="0" presId="urn:microsoft.com/office/officeart/2008/layout/RadialCluster"/>
    <dgm:cxn modelId="{F4311981-4963-574F-9106-A55786A7A9E0}" srcId="{2775D37C-2D2B-5B48-8F8E-0C87E99C681A}" destId="{3CC45417-AC40-4549-B829-26536B02E264}" srcOrd="0" destOrd="0" parTransId="{759DF8E5-BE3F-744C-B88D-F543071A441F}" sibTransId="{2BE35C9E-6707-604E-85FA-486989C7F3DE}"/>
    <dgm:cxn modelId="{228DBCAD-4919-4963-8042-1B57CD342BC3}" type="presOf" srcId="{572562E5-CAD7-EC45-959B-A59D93D0C344}" destId="{27299C16-FB0D-644D-80CA-1CF5D150F55E}" srcOrd="0" destOrd="0" presId="urn:microsoft.com/office/officeart/2008/layout/RadialCluster"/>
    <dgm:cxn modelId="{06A3720F-0CEC-2740-87CE-3AA13A0D0620}" srcId="{3CC45417-AC40-4549-B829-26536B02E264}" destId="{D0643DC8-56BA-A44A-861A-B3ABA6C0102F}" srcOrd="2" destOrd="0" parTransId="{E06BDCFC-5A93-F547-B8CE-563D58385261}" sibTransId="{EEB1F1B5-B713-9847-8EB8-00BEABC533ED}"/>
    <dgm:cxn modelId="{93F62058-295E-40B4-BFBA-F945687BD76E}" type="presOf" srcId="{1AC61728-BBA4-4F48-8815-C086F464AE8E}" destId="{F91341D5-3B16-1B49-BA84-76DF3F960D41}" srcOrd="0" destOrd="0" presId="urn:microsoft.com/office/officeart/2008/layout/RadialCluster"/>
    <dgm:cxn modelId="{2B3EF199-8F0A-CC4A-B2DB-D030BDE4CFC2}" srcId="{3CC45417-AC40-4549-B829-26536B02E264}" destId="{99748D21-B86D-C947-923E-71F285A667BB}" srcOrd="3" destOrd="0" parTransId="{39C496B9-6EF4-9449-A0EB-94B77360ADA2}" sibTransId="{7D749178-C4F9-5745-905E-1F9E83E08585}"/>
    <dgm:cxn modelId="{4BF78233-871F-4D6D-8D82-DC4BC95B178A}" type="presOf" srcId="{15E07E4E-F3AC-8B4A-95E7-FC85B5B631B7}" destId="{222314D0-8680-9542-A7AB-21AE160EC9BB}" srcOrd="0" destOrd="0" presId="urn:microsoft.com/office/officeart/2008/layout/RadialCluster"/>
    <dgm:cxn modelId="{6AFEF9AB-5420-C742-991C-11980B442483}" srcId="{3CC45417-AC40-4549-B829-26536B02E264}" destId="{52492FA1-5211-8041-A166-7109B74CAE2B}" srcOrd="0" destOrd="0" parTransId="{15E07E4E-F3AC-8B4A-95E7-FC85B5B631B7}" sibTransId="{F26768E3-8DA4-0A41-A49E-6A138D7F6968}"/>
    <dgm:cxn modelId="{215BEC83-185D-4C8E-BD32-5C8B5A5F1C28}" type="presOf" srcId="{D0643DC8-56BA-A44A-861A-B3ABA6C0102F}" destId="{BB1F53CF-4DD3-BE48-A819-1A3AEC1DADE9}" srcOrd="0" destOrd="0" presId="urn:microsoft.com/office/officeart/2008/layout/RadialCluster"/>
    <dgm:cxn modelId="{FE537AC6-F622-3C40-AE06-AE08CB81BD51}" srcId="{3CC45417-AC40-4549-B829-26536B02E264}" destId="{1AC61728-BBA4-4F48-8815-C086F464AE8E}" srcOrd="1" destOrd="0" parTransId="{06F4B929-0685-AE41-9D0B-FF5E74FEEB45}" sibTransId="{6DF88576-D430-A343-978B-E73985ADCF27}"/>
    <dgm:cxn modelId="{2BAADACD-8C24-4D05-84C5-65AE04189155}" type="presOf" srcId="{2775D37C-2D2B-5B48-8F8E-0C87E99C681A}" destId="{402127D7-2FC2-E048-B65F-EC874666FC68}" srcOrd="0" destOrd="0" presId="urn:microsoft.com/office/officeart/2008/layout/RadialCluster"/>
    <dgm:cxn modelId="{E240C197-67B0-438A-9D82-A3EADB5C6323}" type="presOf" srcId="{E06BDCFC-5A93-F547-B8CE-563D58385261}" destId="{0D3187F5-12F6-BF47-A73A-DB57C5F57252}" srcOrd="0" destOrd="0" presId="urn:microsoft.com/office/officeart/2008/layout/RadialCluster"/>
    <dgm:cxn modelId="{5BBF27C5-466E-E748-AF5E-DC8570A126DA}" srcId="{3CC45417-AC40-4549-B829-26536B02E264}" destId="{572562E5-CAD7-EC45-959B-A59D93D0C344}" srcOrd="4" destOrd="0" parTransId="{F0082742-0FA5-3845-B20C-EDC6A3FB3192}" sibTransId="{CCDE1CBB-2D88-D748-ABC8-16788511353E}"/>
    <dgm:cxn modelId="{3A9A945C-6E21-49A6-8D89-843024E1FCE1}" type="presOf" srcId="{52492FA1-5211-8041-A166-7109B74CAE2B}" destId="{6FACEC29-4D48-864E-A29E-584658392E27}" srcOrd="0" destOrd="0" presId="urn:microsoft.com/office/officeart/2008/layout/RadialCluster"/>
    <dgm:cxn modelId="{9B4C3861-9D02-495E-AE86-4B71DCAADB0C}" type="presOf" srcId="{99748D21-B86D-C947-923E-71F285A667BB}" destId="{DE2F241A-2373-B343-84B5-5AAACBEE7B10}" srcOrd="0" destOrd="0" presId="urn:microsoft.com/office/officeart/2008/layout/RadialCluster"/>
    <dgm:cxn modelId="{6B481AB9-B210-4279-BF67-7B15200E29A5}" type="presOf" srcId="{F0082742-0FA5-3845-B20C-EDC6A3FB3192}" destId="{D24B631D-5836-084D-A950-6B2FC086FD61}" srcOrd="0" destOrd="0" presId="urn:microsoft.com/office/officeart/2008/layout/RadialCluster"/>
    <dgm:cxn modelId="{969CC0E2-0B63-4130-81A4-2707728F647A}" type="presOf" srcId="{3CC45417-AC40-4549-B829-26536B02E264}" destId="{DA373D8E-7D52-8D4A-94EF-B685BEB366CB}" srcOrd="0" destOrd="0" presId="urn:microsoft.com/office/officeart/2008/layout/RadialCluster"/>
    <dgm:cxn modelId="{45F1EE14-7241-4837-8597-BF0CB1859469}" type="presOf" srcId="{06F4B929-0685-AE41-9D0B-FF5E74FEEB45}" destId="{298616F3-423C-904B-AF27-ED429B7A0C61}" srcOrd="0" destOrd="0" presId="urn:microsoft.com/office/officeart/2008/layout/RadialCluster"/>
    <dgm:cxn modelId="{30FC0E5F-68A2-4777-9BE9-C0F110685F2D}" type="presParOf" srcId="{402127D7-2FC2-E048-B65F-EC874666FC68}" destId="{E44D4FDD-9329-E143-BEA8-59A9B83FA554}" srcOrd="0" destOrd="0" presId="urn:microsoft.com/office/officeart/2008/layout/RadialCluster"/>
    <dgm:cxn modelId="{31EFB480-C53E-4CD2-B3D4-FEB509BC4CD2}" type="presParOf" srcId="{E44D4FDD-9329-E143-BEA8-59A9B83FA554}" destId="{DA373D8E-7D52-8D4A-94EF-B685BEB366CB}" srcOrd="0" destOrd="0" presId="urn:microsoft.com/office/officeart/2008/layout/RadialCluster"/>
    <dgm:cxn modelId="{B2A70987-EAE8-44DD-927F-03E12F6765CC}" type="presParOf" srcId="{E44D4FDD-9329-E143-BEA8-59A9B83FA554}" destId="{222314D0-8680-9542-A7AB-21AE160EC9BB}" srcOrd="1" destOrd="0" presId="urn:microsoft.com/office/officeart/2008/layout/RadialCluster"/>
    <dgm:cxn modelId="{3A8E8C9C-0545-477F-B3E6-441B0AFAB1FD}" type="presParOf" srcId="{E44D4FDD-9329-E143-BEA8-59A9B83FA554}" destId="{6FACEC29-4D48-864E-A29E-584658392E27}" srcOrd="2" destOrd="0" presId="urn:microsoft.com/office/officeart/2008/layout/RadialCluster"/>
    <dgm:cxn modelId="{420E6FA8-B84C-44AB-BFB8-D2EC0A969F3F}" type="presParOf" srcId="{E44D4FDD-9329-E143-BEA8-59A9B83FA554}" destId="{298616F3-423C-904B-AF27-ED429B7A0C61}" srcOrd="3" destOrd="0" presId="urn:microsoft.com/office/officeart/2008/layout/RadialCluster"/>
    <dgm:cxn modelId="{FF75B30C-2D2D-443F-AE3B-78655D5C7EA2}" type="presParOf" srcId="{E44D4FDD-9329-E143-BEA8-59A9B83FA554}" destId="{F91341D5-3B16-1B49-BA84-76DF3F960D41}" srcOrd="4" destOrd="0" presId="urn:microsoft.com/office/officeart/2008/layout/RadialCluster"/>
    <dgm:cxn modelId="{39DA51F6-84CA-4BBC-A597-D738349235E4}" type="presParOf" srcId="{E44D4FDD-9329-E143-BEA8-59A9B83FA554}" destId="{0D3187F5-12F6-BF47-A73A-DB57C5F57252}" srcOrd="5" destOrd="0" presId="urn:microsoft.com/office/officeart/2008/layout/RadialCluster"/>
    <dgm:cxn modelId="{806925AC-5959-4AEB-A13E-40AA8A4EB826}" type="presParOf" srcId="{E44D4FDD-9329-E143-BEA8-59A9B83FA554}" destId="{BB1F53CF-4DD3-BE48-A819-1A3AEC1DADE9}" srcOrd="6" destOrd="0" presId="urn:microsoft.com/office/officeart/2008/layout/RadialCluster"/>
    <dgm:cxn modelId="{E4218EC5-8C75-4850-B85E-274BC62D65A1}" type="presParOf" srcId="{E44D4FDD-9329-E143-BEA8-59A9B83FA554}" destId="{260F140B-869F-574B-8879-AD9747FA7F10}" srcOrd="7" destOrd="0" presId="urn:microsoft.com/office/officeart/2008/layout/RadialCluster"/>
    <dgm:cxn modelId="{88EE38C1-2914-4285-903A-A4BDBC3255D8}" type="presParOf" srcId="{E44D4FDD-9329-E143-BEA8-59A9B83FA554}" destId="{DE2F241A-2373-B343-84B5-5AAACBEE7B10}" srcOrd="8" destOrd="0" presId="urn:microsoft.com/office/officeart/2008/layout/RadialCluster"/>
    <dgm:cxn modelId="{29F9D2C8-7C6A-4DE9-9245-16C57628AF35}" type="presParOf" srcId="{E44D4FDD-9329-E143-BEA8-59A9B83FA554}" destId="{D24B631D-5836-084D-A950-6B2FC086FD61}" srcOrd="9" destOrd="0" presId="urn:microsoft.com/office/officeart/2008/layout/RadialCluster"/>
    <dgm:cxn modelId="{7B59A3F6-49B1-4E10-B4C9-5890E19A7C8A}" type="presParOf" srcId="{E44D4FDD-9329-E143-BEA8-59A9B83FA554}" destId="{27299C16-FB0D-644D-80CA-1CF5D150F55E}"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E1884F-5092-4D9C-B9CD-A8EEF2BF80FE}" type="doc">
      <dgm:prSet loTypeId="urn:microsoft.com/office/officeart/2009/3/layout/HorizontalOrganizationChart" loCatId="hierarchy" qsTypeId="urn:microsoft.com/office/officeart/2005/8/quickstyle/3d3" qsCatId="3D" csTypeId="urn:microsoft.com/office/officeart/2005/8/colors/colorful1" csCatId="colorful" phldr="1"/>
      <dgm:spPr/>
      <dgm:t>
        <a:bodyPr/>
        <a:lstStyle/>
        <a:p>
          <a:endParaRPr lang="tr-TR"/>
        </a:p>
      </dgm:t>
    </dgm:pt>
    <dgm:pt modelId="{F942E97C-2935-4F6B-8142-FB62D9017895}">
      <dgm:prSet phldrT="[Text]"/>
      <dgm:spPr>
        <a:solidFill>
          <a:schemeClr val="accent1">
            <a:lumMod val="75000"/>
          </a:schemeClr>
        </a:solidFill>
      </dgm:spPr>
      <dgm:t>
        <a:bodyPr/>
        <a:lstStyle/>
        <a:p>
          <a:r>
            <a:rPr lang="tr-TR" b="1" dirty="0" smtClean="0">
              <a:effectLst>
                <a:outerShdw blurRad="38100" dist="38100" dir="2700000" algn="tl">
                  <a:srgbClr val="000000">
                    <a:alpha val="43137"/>
                  </a:srgbClr>
                </a:outerShdw>
              </a:effectLst>
            </a:rPr>
            <a:t>Stratejik Ortaklık</a:t>
          </a:r>
        </a:p>
        <a:p>
          <a:r>
            <a:rPr lang="tr-TR" b="1" dirty="0" smtClean="0">
              <a:effectLst>
                <a:outerShdw blurRad="38100" dist="38100" dir="2700000" algn="tl">
                  <a:srgbClr val="000000">
                    <a:alpha val="43137"/>
                  </a:srgbClr>
                </a:outerShdw>
              </a:effectLst>
            </a:rPr>
            <a:t>Projeleri</a:t>
          </a:r>
          <a:endParaRPr lang="tr-TR" b="1" dirty="0">
            <a:effectLst>
              <a:outerShdw blurRad="38100" dist="38100" dir="2700000" algn="tl">
                <a:srgbClr val="000000">
                  <a:alpha val="43137"/>
                </a:srgbClr>
              </a:outerShdw>
            </a:effectLst>
          </a:endParaRPr>
        </a:p>
      </dgm:t>
    </dgm:pt>
    <dgm:pt modelId="{56DBECB5-A6C4-4424-9569-623E01278370}" type="parTrans" cxnId="{018683DB-0D1F-4EF9-9A54-1229F6B291F2}">
      <dgm:prSet/>
      <dgm:spPr/>
      <dgm:t>
        <a:bodyPr/>
        <a:lstStyle/>
        <a:p>
          <a:endParaRPr lang="tr-TR"/>
        </a:p>
      </dgm:t>
    </dgm:pt>
    <dgm:pt modelId="{2E7EDD0E-702B-4BE0-802D-2D85E7CF294B}" type="sibTrans" cxnId="{018683DB-0D1F-4EF9-9A54-1229F6B291F2}">
      <dgm:prSet/>
      <dgm:spPr/>
      <dgm:t>
        <a:bodyPr/>
        <a:lstStyle/>
        <a:p>
          <a:endParaRPr lang="tr-TR"/>
        </a:p>
      </dgm:t>
    </dgm:pt>
    <dgm:pt modelId="{481375B2-01EB-4848-88AF-8AF5CBD36D39}">
      <dgm:prSet phldrT="[Text]"/>
      <dgm:spPr>
        <a:solidFill>
          <a:schemeClr val="accent1">
            <a:lumMod val="75000"/>
          </a:schemeClr>
        </a:solidFill>
      </dgm:spPr>
      <dgm:t>
        <a:bodyPr/>
        <a:lstStyle/>
        <a:p>
          <a:r>
            <a:rPr lang="tr-TR" b="1" dirty="0" smtClean="0">
              <a:solidFill>
                <a:srgbClr val="FFC000"/>
              </a:solidFill>
              <a:effectLst>
                <a:outerShdw blurRad="38100" dist="38100" dir="2700000" algn="tl">
                  <a:srgbClr val="000000">
                    <a:alpha val="43137"/>
                  </a:srgbClr>
                </a:outerShdw>
              </a:effectLst>
            </a:rPr>
            <a:t>Yeniliği Destekleyen</a:t>
          </a:r>
        </a:p>
        <a:p>
          <a:r>
            <a:rPr lang="tr-TR" b="1" dirty="0" smtClean="0">
              <a:solidFill>
                <a:srgbClr val="FFC000"/>
              </a:solidFill>
              <a:effectLst>
                <a:outerShdw blurRad="38100" dist="38100" dir="2700000" algn="tl">
                  <a:srgbClr val="000000">
                    <a:alpha val="43137"/>
                  </a:srgbClr>
                </a:outerShdw>
              </a:effectLst>
            </a:rPr>
            <a:t>Projeler</a:t>
          </a:r>
          <a:endParaRPr lang="tr-TR" b="1" dirty="0">
            <a:solidFill>
              <a:srgbClr val="FFC000"/>
            </a:solidFill>
            <a:effectLst>
              <a:outerShdw blurRad="38100" dist="38100" dir="2700000" algn="tl">
                <a:srgbClr val="000000">
                  <a:alpha val="43137"/>
                </a:srgbClr>
              </a:outerShdw>
            </a:effectLst>
          </a:endParaRPr>
        </a:p>
      </dgm:t>
    </dgm:pt>
    <dgm:pt modelId="{3D0182C0-64BF-46ED-A29B-8F0748524D32}" type="parTrans" cxnId="{786C6FD3-4492-47CC-A5C1-7E7249BC8655}">
      <dgm:prSet/>
      <dgm:spPr/>
      <dgm:t>
        <a:bodyPr/>
        <a:lstStyle/>
        <a:p>
          <a:endParaRPr lang="tr-TR"/>
        </a:p>
      </dgm:t>
    </dgm:pt>
    <dgm:pt modelId="{B03FC34D-357D-4E6F-B01F-3CCE93E4FEB7}" type="sibTrans" cxnId="{786C6FD3-4492-47CC-A5C1-7E7249BC8655}">
      <dgm:prSet/>
      <dgm:spPr/>
      <dgm:t>
        <a:bodyPr/>
        <a:lstStyle/>
        <a:p>
          <a:endParaRPr lang="tr-TR"/>
        </a:p>
      </dgm:t>
    </dgm:pt>
    <dgm:pt modelId="{4EFFF3FE-0EE0-42F9-9CEE-10E641222E6A}">
      <dgm:prSet phldrT="[Text]"/>
      <dgm:spPr>
        <a:solidFill>
          <a:schemeClr val="accent1">
            <a:lumMod val="75000"/>
          </a:schemeClr>
        </a:solidFill>
      </dgm:spPr>
      <dgm:t>
        <a:bodyPr/>
        <a:lstStyle/>
        <a:p>
          <a:r>
            <a:rPr lang="tr-TR" b="1" dirty="0" smtClean="0">
              <a:solidFill>
                <a:srgbClr val="FFC000"/>
              </a:solidFill>
              <a:effectLst>
                <a:outerShdw blurRad="38100" dist="38100" dir="2700000" algn="tl">
                  <a:srgbClr val="000000">
                    <a:alpha val="43137"/>
                  </a:srgbClr>
                </a:outerShdw>
              </a:effectLst>
            </a:rPr>
            <a:t>İyi Uygulamaların Değişimini Destekleyen Projeler</a:t>
          </a:r>
          <a:endParaRPr lang="tr-TR" b="1" dirty="0">
            <a:solidFill>
              <a:srgbClr val="FFC000"/>
            </a:solidFill>
            <a:effectLst>
              <a:outerShdw blurRad="38100" dist="38100" dir="2700000" algn="tl">
                <a:srgbClr val="000000">
                  <a:alpha val="43137"/>
                </a:srgbClr>
              </a:outerShdw>
            </a:effectLst>
          </a:endParaRPr>
        </a:p>
      </dgm:t>
    </dgm:pt>
    <dgm:pt modelId="{437D37B6-C32B-4E04-8530-2B07DE678E7A}" type="parTrans" cxnId="{D48DDFA4-2571-4F73-A3A1-225535EECA5C}">
      <dgm:prSet/>
      <dgm:spPr/>
      <dgm:t>
        <a:bodyPr/>
        <a:lstStyle/>
        <a:p>
          <a:endParaRPr lang="tr-TR"/>
        </a:p>
      </dgm:t>
    </dgm:pt>
    <dgm:pt modelId="{CD3D8C35-44C0-4B58-8AE1-86F35466E15F}" type="sibTrans" cxnId="{D48DDFA4-2571-4F73-A3A1-225535EECA5C}">
      <dgm:prSet/>
      <dgm:spPr/>
      <dgm:t>
        <a:bodyPr/>
        <a:lstStyle/>
        <a:p>
          <a:endParaRPr lang="tr-TR"/>
        </a:p>
      </dgm:t>
    </dgm:pt>
    <dgm:pt modelId="{CE6B5D3B-284A-446F-BF50-FB86748D8358}" type="pres">
      <dgm:prSet presAssocID="{80E1884F-5092-4D9C-B9CD-A8EEF2BF80FE}" presName="hierChild1" presStyleCnt="0">
        <dgm:presLayoutVars>
          <dgm:orgChart val="1"/>
          <dgm:chPref val="1"/>
          <dgm:dir/>
          <dgm:animOne val="branch"/>
          <dgm:animLvl val="lvl"/>
          <dgm:resizeHandles/>
        </dgm:presLayoutVars>
      </dgm:prSet>
      <dgm:spPr/>
      <dgm:t>
        <a:bodyPr/>
        <a:lstStyle/>
        <a:p>
          <a:endParaRPr lang="tr-TR"/>
        </a:p>
      </dgm:t>
    </dgm:pt>
    <dgm:pt modelId="{CB9C0A74-FCE1-463D-A011-11093F02D20F}" type="pres">
      <dgm:prSet presAssocID="{F942E97C-2935-4F6B-8142-FB62D9017895}" presName="hierRoot1" presStyleCnt="0">
        <dgm:presLayoutVars>
          <dgm:hierBranch val="init"/>
        </dgm:presLayoutVars>
      </dgm:prSet>
      <dgm:spPr/>
      <dgm:t>
        <a:bodyPr/>
        <a:lstStyle/>
        <a:p>
          <a:endParaRPr lang="tr-TR"/>
        </a:p>
      </dgm:t>
    </dgm:pt>
    <dgm:pt modelId="{4CED3966-9AD7-4209-94EA-669F9DC94267}" type="pres">
      <dgm:prSet presAssocID="{F942E97C-2935-4F6B-8142-FB62D9017895}" presName="rootComposite1" presStyleCnt="0"/>
      <dgm:spPr/>
      <dgm:t>
        <a:bodyPr/>
        <a:lstStyle/>
        <a:p>
          <a:endParaRPr lang="tr-TR"/>
        </a:p>
      </dgm:t>
    </dgm:pt>
    <dgm:pt modelId="{5124230B-F93E-487A-8532-1D1A3442C811}" type="pres">
      <dgm:prSet presAssocID="{F942E97C-2935-4F6B-8142-FB62D9017895}" presName="rootText1" presStyleLbl="node0" presStyleIdx="0" presStyleCnt="1" custLinFactNeighborX="169" custLinFactNeighborY="-5174">
        <dgm:presLayoutVars>
          <dgm:chPref val="3"/>
        </dgm:presLayoutVars>
      </dgm:prSet>
      <dgm:spPr/>
      <dgm:t>
        <a:bodyPr/>
        <a:lstStyle/>
        <a:p>
          <a:endParaRPr lang="tr-TR"/>
        </a:p>
      </dgm:t>
    </dgm:pt>
    <dgm:pt modelId="{04B4067F-CFC9-4B5A-AF1F-48803DAC911C}" type="pres">
      <dgm:prSet presAssocID="{F942E97C-2935-4F6B-8142-FB62D9017895}" presName="rootConnector1" presStyleLbl="node1" presStyleIdx="0" presStyleCnt="0"/>
      <dgm:spPr/>
      <dgm:t>
        <a:bodyPr/>
        <a:lstStyle/>
        <a:p>
          <a:endParaRPr lang="tr-TR"/>
        </a:p>
      </dgm:t>
    </dgm:pt>
    <dgm:pt modelId="{9C07F18D-46DD-48CB-8A5C-9C8AB49F38CA}" type="pres">
      <dgm:prSet presAssocID="{F942E97C-2935-4F6B-8142-FB62D9017895}" presName="hierChild2" presStyleCnt="0"/>
      <dgm:spPr/>
      <dgm:t>
        <a:bodyPr/>
        <a:lstStyle/>
        <a:p>
          <a:endParaRPr lang="tr-TR"/>
        </a:p>
      </dgm:t>
    </dgm:pt>
    <dgm:pt modelId="{3F8A33C5-DEE8-498F-AF61-CC4B1D5275E5}" type="pres">
      <dgm:prSet presAssocID="{3D0182C0-64BF-46ED-A29B-8F0748524D32}" presName="Name64" presStyleLbl="parChTrans1D2" presStyleIdx="0" presStyleCnt="2"/>
      <dgm:spPr/>
      <dgm:t>
        <a:bodyPr/>
        <a:lstStyle/>
        <a:p>
          <a:endParaRPr lang="tr-TR"/>
        </a:p>
      </dgm:t>
    </dgm:pt>
    <dgm:pt modelId="{CF9C8319-7CE3-4A2B-AE70-DBBE14FD0C90}" type="pres">
      <dgm:prSet presAssocID="{481375B2-01EB-4848-88AF-8AF5CBD36D39}" presName="hierRoot2" presStyleCnt="0">
        <dgm:presLayoutVars>
          <dgm:hierBranch val="init"/>
        </dgm:presLayoutVars>
      </dgm:prSet>
      <dgm:spPr/>
      <dgm:t>
        <a:bodyPr/>
        <a:lstStyle/>
        <a:p>
          <a:endParaRPr lang="tr-TR"/>
        </a:p>
      </dgm:t>
    </dgm:pt>
    <dgm:pt modelId="{31EFBF55-FE9D-4D61-8965-432055AEE2EB}" type="pres">
      <dgm:prSet presAssocID="{481375B2-01EB-4848-88AF-8AF5CBD36D39}" presName="rootComposite" presStyleCnt="0"/>
      <dgm:spPr/>
      <dgm:t>
        <a:bodyPr/>
        <a:lstStyle/>
        <a:p>
          <a:endParaRPr lang="tr-TR"/>
        </a:p>
      </dgm:t>
    </dgm:pt>
    <dgm:pt modelId="{0F683DBE-675D-4B79-9BA5-67954BFA60E7}" type="pres">
      <dgm:prSet presAssocID="{481375B2-01EB-4848-88AF-8AF5CBD36D39}" presName="rootText" presStyleLbl="node2" presStyleIdx="0" presStyleCnt="2">
        <dgm:presLayoutVars>
          <dgm:chPref val="3"/>
        </dgm:presLayoutVars>
      </dgm:prSet>
      <dgm:spPr/>
      <dgm:t>
        <a:bodyPr/>
        <a:lstStyle/>
        <a:p>
          <a:endParaRPr lang="tr-TR"/>
        </a:p>
      </dgm:t>
    </dgm:pt>
    <dgm:pt modelId="{D3B8E118-4EE9-4CDF-AD70-DA304D098FC7}" type="pres">
      <dgm:prSet presAssocID="{481375B2-01EB-4848-88AF-8AF5CBD36D39}" presName="rootConnector" presStyleLbl="node2" presStyleIdx="0" presStyleCnt="2"/>
      <dgm:spPr/>
      <dgm:t>
        <a:bodyPr/>
        <a:lstStyle/>
        <a:p>
          <a:endParaRPr lang="tr-TR"/>
        </a:p>
      </dgm:t>
    </dgm:pt>
    <dgm:pt modelId="{71EE91C6-5799-4D48-B94B-16BDADD03D56}" type="pres">
      <dgm:prSet presAssocID="{481375B2-01EB-4848-88AF-8AF5CBD36D39}" presName="hierChild4" presStyleCnt="0"/>
      <dgm:spPr/>
      <dgm:t>
        <a:bodyPr/>
        <a:lstStyle/>
        <a:p>
          <a:endParaRPr lang="tr-TR"/>
        </a:p>
      </dgm:t>
    </dgm:pt>
    <dgm:pt modelId="{33E53843-52F7-40E8-B405-5CD86490E3AA}" type="pres">
      <dgm:prSet presAssocID="{481375B2-01EB-4848-88AF-8AF5CBD36D39}" presName="hierChild5" presStyleCnt="0"/>
      <dgm:spPr/>
      <dgm:t>
        <a:bodyPr/>
        <a:lstStyle/>
        <a:p>
          <a:endParaRPr lang="tr-TR"/>
        </a:p>
      </dgm:t>
    </dgm:pt>
    <dgm:pt modelId="{C5461644-6AD3-4A34-91FB-C2B8C8220255}" type="pres">
      <dgm:prSet presAssocID="{437D37B6-C32B-4E04-8530-2B07DE678E7A}" presName="Name64" presStyleLbl="parChTrans1D2" presStyleIdx="1" presStyleCnt="2"/>
      <dgm:spPr/>
      <dgm:t>
        <a:bodyPr/>
        <a:lstStyle/>
        <a:p>
          <a:endParaRPr lang="tr-TR"/>
        </a:p>
      </dgm:t>
    </dgm:pt>
    <dgm:pt modelId="{2E80752F-803D-4717-9EDA-4737FB494C8F}" type="pres">
      <dgm:prSet presAssocID="{4EFFF3FE-0EE0-42F9-9CEE-10E641222E6A}" presName="hierRoot2" presStyleCnt="0">
        <dgm:presLayoutVars>
          <dgm:hierBranch val="init"/>
        </dgm:presLayoutVars>
      </dgm:prSet>
      <dgm:spPr/>
      <dgm:t>
        <a:bodyPr/>
        <a:lstStyle/>
        <a:p>
          <a:endParaRPr lang="tr-TR"/>
        </a:p>
      </dgm:t>
    </dgm:pt>
    <dgm:pt modelId="{57FF5F9A-D30F-4950-ACA3-397F6F1316E9}" type="pres">
      <dgm:prSet presAssocID="{4EFFF3FE-0EE0-42F9-9CEE-10E641222E6A}" presName="rootComposite" presStyleCnt="0"/>
      <dgm:spPr/>
      <dgm:t>
        <a:bodyPr/>
        <a:lstStyle/>
        <a:p>
          <a:endParaRPr lang="tr-TR"/>
        </a:p>
      </dgm:t>
    </dgm:pt>
    <dgm:pt modelId="{C3948736-9698-46F4-8000-B8CD8923FF13}" type="pres">
      <dgm:prSet presAssocID="{4EFFF3FE-0EE0-42F9-9CEE-10E641222E6A}" presName="rootText" presStyleLbl="node2" presStyleIdx="1" presStyleCnt="2">
        <dgm:presLayoutVars>
          <dgm:chPref val="3"/>
        </dgm:presLayoutVars>
      </dgm:prSet>
      <dgm:spPr/>
      <dgm:t>
        <a:bodyPr/>
        <a:lstStyle/>
        <a:p>
          <a:endParaRPr lang="tr-TR"/>
        </a:p>
      </dgm:t>
    </dgm:pt>
    <dgm:pt modelId="{6CBD2C5D-4B5B-4758-AB66-3E9E0D20740D}" type="pres">
      <dgm:prSet presAssocID="{4EFFF3FE-0EE0-42F9-9CEE-10E641222E6A}" presName="rootConnector" presStyleLbl="node2" presStyleIdx="1" presStyleCnt="2"/>
      <dgm:spPr/>
      <dgm:t>
        <a:bodyPr/>
        <a:lstStyle/>
        <a:p>
          <a:endParaRPr lang="tr-TR"/>
        </a:p>
      </dgm:t>
    </dgm:pt>
    <dgm:pt modelId="{2655A715-C4B8-403A-A334-A8C662807C16}" type="pres">
      <dgm:prSet presAssocID="{4EFFF3FE-0EE0-42F9-9CEE-10E641222E6A}" presName="hierChild4" presStyleCnt="0"/>
      <dgm:spPr/>
      <dgm:t>
        <a:bodyPr/>
        <a:lstStyle/>
        <a:p>
          <a:endParaRPr lang="tr-TR"/>
        </a:p>
      </dgm:t>
    </dgm:pt>
    <dgm:pt modelId="{A79D9398-83D8-4451-B84B-3AA8C15B20C8}" type="pres">
      <dgm:prSet presAssocID="{4EFFF3FE-0EE0-42F9-9CEE-10E641222E6A}" presName="hierChild5" presStyleCnt="0"/>
      <dgm:spPr/>
      <dgm:t>
        <a:bodyPr/>
        <a:lstStyle/>
        <a:p>
          <a:endParaRPr lang="tr-TR"/>
        </a:p>
      </dgm:t>
    </dgm:pt>
    <dgm:pt modelId="{6B74AD6E-7464-4121-9FA3-A0D125A74A96}" type="pres">
      <dgm:prSet presAssocID="{F942E97C-2935-4F6B-8142-FB62D9017895}" presName="hierChild3" presStyleCnt="0"/>
      <dgm:spPr/>
      <dgm:t>
        <a:bodyPr/>
        <a:lstStyle/>
        <a:p>
          <a:endParaRPr lang="tr-TR"/>
        </a:p>
      </dgm:t>
    </dgm:pt>
  </dgm:ptLst>
  <dgm:cxnLst>
    <dgm:cxn modelId="{51CB774A-E987-484A-94FC-AF5D941E9D0C}" type="presOf" srcId="{F942E97C-2935-4F6B-8142-FB62D9017895}" destId="{04B4067F-CFC9-4B5A-AF1F-48803DAC911C}" srcOrd="1" destOrd="0" presId="urn:microsoft.com/office/officeart/2009/3/layout/HorizontalOrganizationChart"/>
    <dgm:cxn modelId="{6DE5C5E1-C352-4FF4-B1CC-AED3357A1944}" type="presOf" srcId="{4EFFF3FE-0EE0-42F9-9CEE-10E641222E6A}" destId="{C3948736-9698-46F4-8000-B8CD8923FF13}" srcOrd="0" destOrd="0" presId="urn:microsoft.com/office/officeart/2009/3/layout/HorizontalOrganizationChart"/>
    <dgm:cxn modelId="{D48DDFA4-2571-4F73-A3A1-225535EECA5C}" srcId="{F942E97C-2935-4F6B-8142-FB62D9017895}" destId="{4EFFF3FE-0EE0-42F9-9CEE-10E641222E6A}" srcOrd="1" destOrd="0" parTransId="{437D37B6-C32B-4E04-8530-2B07DE678E7A}" sibTransId="{CD3D8C35-44C0-4B58-8AE1-86F35466E15F}"/>
    <dgm:cxn modelId="{018683DB-0D1F-4EF9-9A54-1229F6B291F2}" srcId="{80E1884F-5092-4D9C-B9CD-A8EEF2BF80FE}" destId="{F942E97C-2935-4F6B-8142-FB62D9017895}" srcOrd="0" destOrd="0" parTransId="{56DBECB5-A6C4-4424-9569-623E01278370}" sibTransId="{2E7EDD0E-702B-4BE0-802D-2D85E7CF294B}"/>
    <dgm:cxn modelId="{B17E44F5-5DC6-4B7A-9993-E94BDAF96500}" type="presOf" srcId="{437D37B6-C32B-4E04-8530-2B07DE678E7A}" destId="{C5461644-6AD3-4A34-91FB-C2B8C8220255}" srcOrd="0" destOrd="0" presId="urn:microsoft.com/office/officeart/2009/3/layout/HorizontalOrganizationChart"/>
    <dgm:cxn modelId="{7BBF76FF-7FD0-4007-9836-7E3FD8FAC324}" type="presOf" srcId="{80E1884F-5092-4D9C-B9CD-A8EEF2BF80FE}" destId="{CE6B5D3B-284A-446F-BF50-FB86748D8358}" srcOrd="0" destOrd="0" presId="urn:microsoft.com/office/officeart/2009/3/layout/HorizontalOrganizationChart"/>
    <dgm:cxn modelId="{D8A5E957-BF59-453B-96BC-88A7F62FA7E9}" type="presOf" srcId="{F942E97C-2935-4F6B-8142-FB62D9017895}" destId="{5124230B-F93E-487A-8532-1D1A3442C811}" srcOrd="0" destOrd="0" presId="urn:microsoft.com/office/officeart/2009/3/layout/HorizontalOrganizationChart"/>
    <dgm:cxn modelId="{786C6FD3-4492-47CC-A5C1-7E7249BC8655}" srcId="{F942E97C-2935-4F6B-8142-FB62D9017895}" destId="{481375B2-01EB-4848-88AF-8AF5CBD36D39}" srcOrd="0" destOrd="0" parTransId="{3D0182C0-64BF-46ED-A29B-8F0748524D32}" sibTransId="{B03FC34D-357D-4E6F-B01F-3CCE93E4FEB7}"/>
    <dgm:cxn modelId="{D239FA25-A52E-4DA1-9F97-F5177472A57B}" type="presOf" srcId="{4EFFF3FE-0EE0-42F9-9CEE-10E641222E6A}" destId="{6CBD2C5D-4B5B-4758-AB66-3E9E0D20740D}" srcOrd="1" destOrd="0" presId="urn:microsoft.com/office/officeart/2009/3/layout/HorizontalOrganizationChart"/>
    <dgm:cxn modelId="{C5C07E89-A902-4BD4-8AAB-418C6DA4A479}" type="presOf" srcId="{481375B2-01EB-4848-88AF-8AF5CBD36D39}" destId="{0F683DBE-675D-4B79-9BA5-67954BFA60E7}" srcOrd="0" destOrd="0" presId="urn:microsoft.com/office/officeart/2009/3/layout/HorizontalOrganizationChart"/>
    <dgm:cxn modelId="{006AEBD4-FC17-4A07-8E24-348F382A314E}" type="presOf" srcId="{481375B2-01EB-4848-88AF-8AF5CBD36D39}" destId="{D3B8E118-4EE9-4CDF-AD70-DA304D098FC7}" srcOrd="1" destOrd="0" presId="urn:microsoft.com/office/officeart/2009/3/layout/HorizontalOrganizationChart"/>
    <dgm:cxn modelId="{0629DA64-C70A-4384-BBE0-2844017F7AC3}" type="presOf" srcId="{3D0182C0-64BF-46ED-A29B-8F0748524D32}" destId="{3F8A33C5-DEE8-498F-AF61-CC4B1D5275E5}" srcOrd="0" destOrd="0" presId="urn:microsoft.com/office/officeart/2009/3/layout/HorizontalOrganizationChart"/>
    <dgm:cxn modelId="{DE56D008-CF94-42D4-9772-A6482A50FA2D}" type="presParOf" srcId="{CE6B5D3B-284A-446F-BF50-FB86748D8358}" destId="{CB9C0A74-FCE1-463D-A011-11093F02D20F}" srcOrd="0" destOrd="0" presId="urn:microsoft.com/office/officeart/2009/3/layout/HorizontalOrganizationChart"/>
    <dgm:cxn modelId="{02476E4E-16DA-4172-9881-BC93728C5A75}" type="presParOf" srcId="{CB9C0A74-FCE1-463D-A011-11093F02D20F}" destId="{4CED3966-9AD7-4209-94EA-669F9DC94267}" srcOrd="0" destOrd="0" presId="urn:microsoft.com/office/officeart/2009/3/layout/HorizontalOrganizationChart"/>
    <dgm:cxn modelId="{12D31A20-C4EE-46D8-8514-426643CD0D53}" type="presParOf" srcId="{4CED3966-9AD7-4209-94EA-669F9DC94267}" destId="{5124230B-F93E-487A-8532-1D1A3442C811}" srcOrd="0" destOrd="0" presId="urn:microsoft.com/office/officeart/2009/3/layout/HorizontalOrganizationChart"/>
    <dgm:cxn modelId="{0DC7D30C-88B9-42B2-99DD-38333621F7D8}" type="presParOf" srcId="{4CED3966-9AD7-4209-94EA-669F9DC94267}" destId="{04B4067F-CFC9-4B5A-AF1F-48803DAC911C}" srcOrd="1" destOrd="0" presId="urn:microsoft.com/office/officeart/2009/3/layout/HorizontalOrganizationChart"/>
    <dgm:cxn modelId="{2287E1A9-9C64-415C-9F4E-9B4D545F7C93}" type="presParOf" srcId="{CB9C0A74-FCE1-463D-A011-11093F02D20F}" destId="{9C07F18D-46DD-48CB-8A5C-9C8AB49F38CA}" srcOrd="1" destOrd="0" presId="urn:microsoft.com/office/officeart/2009/3/layout/HorizontalOrganizationChart"/>
    <dgm:cxn modelId="{422636AE-84D6-4E64-8637-964CAFAA92FC}" type="presParOf" srcId="{9C07F18D-46DD-48CB-8A5C-9C8AB49F38CA}" destId="{3F8A33C5-DEE8-498F-AF61-CC4B1D5275E5}" srcOrd="0" destOrd="0" presId="urn:microsoft.com/office/officeart/2009/3/layout/HorizontalOrganizationChart"/>
    <dgm:cxn modelId="{6837FAE3-50B9-4B68-9BE5-5F4697D383E0}" type="presParOf" srcId="{9C07F18D-46DD-48CB-8A5C-9C8AB49F38CA}" destId="{CF9C8319-7CE3-4A2B-AE70-DBBE14FD0C90}" srcOrd="1" destOrd="0" presId="urn:microsoft.com/office/officeart/2009/3/layout/HorizontalOrganizationChart"/>
    <dgm:cxn modelId="{79D1BF11-1064-42C9-A273-F871AA54BA67}" type="presParOf" srcId="{CF9C8319-7CE3-4A2B-AE70-DBBE14FD0C90}" destId="{31EFBF55-FE9D-4D61-8965-432055AEE2EB}" srcOrd="0" destOrd="0" presId="urn:microsoft.com/office/officeart/2009/3/layout/HorizontalOrganizationChart"/>
    <dgm:cxn modelId="{63077B66-4211-408F-9B18-FDE70C4FE88C}" type="presParOf" srcId="{31EFBF55-FE9D-4D61-8965-432055AEE2EB}" destId="{0F683DBE-675D-4B79-9BA5-67954BFA60E7}" srcOrd="0" destOrd="0" presId="urn:microsoft.com/office/officeart/2009/3/layout/HorizontalOrganizationChart"/>
    <dgm:cxn modelId="{501A4707-149C-489B-A71B-8AB58879C733}" type="presParOf" srcId="{31EFBF55-FE9D-4D61-8965-432055AEE2EB}" destId="{D3B8E118-4EE9-4CDF-AD70-DA304D098FC7}" srcOrd="1" destOrd="0" presId="urn:microsoft.com/office/officeart/2009/3/layout/HorizontalOrganizationChart"/>
    <dgm:cxn modelId="{943D9C92-1607-4FC6-B27D-25DAF4883322}" type="presParOf" srcId="{CF9C8319-7CE3-4A2B-AE70-DBBE14FD0C90}" destId="{71EE91C6-5799-4D48-B94B-16BDADD03D56}" srcOrd="1" destOrd="0" presId="urn:microsoft.com/office/officeart/2009/3/layout/HorizontalOrganizationChart"/>
    <dgm:cxn modelId="{BD6924AD-9DFC-4741-8993-65094065B143}" type="presParOf" srcId="{CF9C8319-7CE3-4A2B-AE70-DBBE14FD0C90}" destId="{33E53843-52F7-40E8-B405-5CD86490E3AA}" srcOrd="2" destOrd="0" presId="urn:microsoft.com/office/officeart/2009/3/layout/HorizontalOrganizationChart"/>
    <dgm:cxn modelId="{5841F9A1-B17E-4F86-AA5D-CB8BF6DDBC9B}" type="presParOf" srcId="{9C07F18D-46DD-48CB-8A5C-9C8AB49F38CA}" destId="{C5461644-6AD3-4A34-91FB-C2B8C8220255}" srcOrd="2" destOrd="0" presId="urn:microsoft.com/office/officeart/2009/3/layout/HorizontalOrganizationChart"/>
    <dgm:cxn modelId="{01E90B03-3097-4382-B080-3550E537D2AE}" type="presParOf" srcId="{9C07F18D-46DD-48CB-8A5C-9C8AB49F38CA}" destId="{2E80752F-803D-4717-9EDA-4737FB494C8F}" srcOrd="3" destOrd="0" presId="urn:microsoft.com/office/officeart/2009/3/layout/HorizontalOrganizationChart"/>
    <dgm:cxn modelId="{66939099-8EA9-45A1-835A-DF1B6A5249B2}" type="presParOf" srcId="{2E80752F-803D-4717-9EDA-4737FB494C8F}" destId="{57FF5F9A-D30F-4950-ACA3-397F6F1316E9}" srcOrd="0" destOrd="0" presId="urn:microsoft.com/office/officeart/2009/3/layout/HorizontalOrganizationChart"/>
    <dgm:cxn modelId="{418B2FB3-C7F5-4D72-B59F-3791EE0B3434}" type="presParOf" srcId="{57FF5F9A-D30F-4950-ACA3-397F6F1316E9}" destId="{C3948736-9698-46F4-8000-B8CD8923FF13}" srcOrd="0" destOrd="0" presId="urn:microsoft.com/office/officeart/2009/3/layout/HorizontalOrganizationChart"/>
    <dgm:cxn modelId="{18A8ECF1-3796-47CF-B0F9-D628E9A3318E}" type="presParOf" srcId="{57FF5F9A-D30F-4950-ACA3-397F6F1316E9}" destId="{6CBD2C5D-4B5B-4758-AB66-3E9E0D20740D}" srcOrd="1" destOrd="0" presId="urn:microsoft.com/office/officeart/2009/3/layout/HorizontalOrganizationChart"/>
    <dgm:cxn modelId="{1C7502F6-10CC-4107-975A-9CEF14700714}" type="presParOf" srcId="{2E80752F-803D-4717-9EDA-4737FB494C8F}" destId="{2655A715-C4B8-403A-A334-A8C662807C16}" srcOrd="1" destOrd="0" presId="urn:microsoft.com/office/officeart/2009/3/layout/HorizontalOrganizationChart"/>
    <dgm:cxn modelId="{94FC9EF1-660F-49B3-9567-48C3A040722C}" type="presParOf" srcId="{2E80752F-803D-4717-9EDA-4737FB494C8F}" destId="{A79D9398-83D8-4451-B84B-3AA8C15B20C8}" srcOrd="2" destOrd="0" presId="urn:microsoft.com/office/officeart/2009/3/layout/HorizontalOrganizationChart"/>
    <dgm:cxn modelId="{BC3A9B66-CA1F-4F70-9EAF-A50A934D850D}" type="presParOf" srcId="{CB9C0A74-FCE1-463D-A011-11093F02D20F}" destId="{6B74AD6E-7464-4121-9FA3-A0D125A74A9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9957DA-E2B8-4E71-B388-862F2B8527F9}" type="doc">
      <dgm:prSet loTypeId="urn:microsoft.com/office/officeart/2005/8/layout/arrow5" loCatId="relationship" qsTypeId="urn:microsoft.com/office/officeart/2005/8/quickstyle/3d3" qsCatId="3D" csTypeId="urn:microsoft.com/office/officeart/2005/8/colors/accent1_2" csCatId="accent1" phldr="1"/>
      <dgm:spPr/>
      <dgm:t>
        <a:bodyPr/>
        <a:lstStyle/>
        <a:p>
          <a:endParaRPr lang="tr-TR"/>
        </a:p>
      </dgm:t>
    </dgm:pt>
    <dgm:pt modelId="{D73AB838-6501-4B78-A72E-A1B2A6A23D87}">
      <dgm:prSet phldrT="[Metin]"/>
      <dgm:spPr>
        <a:solidFill>
          <a:schemeClr val="accent2"/>
        </a:solidFill>
      </dgm:spPr>
      <dgm:t>
        <a:bodyPr/>
        <a:lstStyle/>
        <a:p>
          <a:r>
            <a:rPr lang="tr-TR" b="1" dirty="0" smtClean="0">
              <a:effectLst>
                <a:outerShdw blurRad="38100" dist="38100" dir="2700000" algn="tl">
                  <a:srgbClr val="000000">
                    <a:alpha val="43137"/>
                  </a:srgbClr>
                </a:outerShdw>
              </a:effectLst>
            </a:rPr>
            <a:t>OKUL	</a:t>
          </a:r>
          <a:endParaRPr lang="tr-TR" b="1" dirty="0">
            <a:effectLst>
              <a:outerShdw blurRad="38100" dist="38100" dir="2700000" algn="tl">
                <a:srgbClr val="000000">
                  <a:alpha val="43137"/>
                </a:srgbClr>
              </a:outerShdw>
            </a:effectLst>
          </a:endParaRPr>
        </a:p>
      </dgm:t>
    </dgm:pt>
    <dgm:pt modelId="{900D61FB-617F-4B41-888D-034EC754FEA6}" type="parTrans" cxnId="{FD78E1E3-D517-4B1C-BCEC-310BEBDF7B5A}">
      <dgm:prSet/>
      <dgm:spPr/>
      <dgm:t>
        <a:bodyPr/>
        <a:lstStyle/>
        <a:p>
          <a:endParaRPr lang="tr-TR"/>
        </a:p>
      </dgm:t>
    </dgm:pt>
    <dgm:pt modelId="{ED562D21-7941-4AC0-A774-BC66F3753615}" type="sibTrans" cxnId="{FD78E1E3-D517-4B1C-BCEC-310BEBDF7B5A}">
      <dgm:prSet/>
      <dgm:spPr/>
      <dgm:t>
        <a:bodyPr/>
        <a:lstStyle/>
        <a:p>
          <a:endParaRPr lang="tr-TR"/>
        </a:p>
      </dgm:t>
    </dgm:pt>
    <dgm:pt modelId="{81AFE366-A367-4EC7-AAA2-C248901DF64D}">
      <dgm:prSet phldrT="[Metin]"/>
      <dgm:spPr>
        <a:solidFill>
          <a:schemeClr val="accent2"/>
        </a:solidFill>
      </dgm:spPr>
      <dgm:t>
        <a:bodyPr/>
        <a:lstStyle/>
        <a:p>
          <a:r>
            <a:rPr lang="tr-TR" b="1" dirty="0" smtClean="0">
              <a:effectLst>
                <a:outerShdw blurRad="38100" dist="38100" dir="2700000" algn="tl">
                  <a:srgbClr val="000000">
                    <a:alpha val="43137"/>
                  </a:srgbClr>
                </a:outerShdw>
              </a:effectLst>
            </a:rPr>
            <a:t>OKUL</a:t>
          </a:r>
          <a:endParaRPr lang="tr-TR" b="1" dirty="0">
            <a:effectLst>
              <a:outerShdw blurRad="38100" dist="38100" dir="2700000" algn="tl">
                <a:srgbClr val="000000">
                  <a:alpha val="43137"/>
                </a:srgbClr>
              </a:outerShdw>
            </a:effectLst>
          </a:endParaRPr>
        </a:p>
      </dgm:t>
    </dgm:pt>
    <dgm:pt modelId="{B667C185-6F77-4AB1-9D94-5D0C051BBDBC}" type="parTrans" cxnId="{C22F34F9-46EF-4521-99E6-599A357DF741}">
      <dgm:prSet/>
      <dgm:spPr/>
      <dgm:t>
        <a:bodyPr/>
        <a:lstStyle/>
        <a:p>
          <a:endParaRPr lang="tr-TR"/>
        </a:p>
      </dgm:t>
    </dgm:pt>
    <dgm:pt modelId="{26649E10-3ADF-41CC-BD41-56DF60A337C2}" type="sibTrans" cxnId="{C22F34F9-46EF-4521-99E6-599A357DF741}">
      <dgm:prSet/>
      <dgm:spPr/>
      <dgm:t>
        <a:bodyPr/>
        <a:lstStyle/>
        <a:p>
          <a:endParaRPr lang="tr-TR"/>
        </a:p>
      </dgm:t>
    </dgm:pt>
    <dgm:pt modelId="{AC9764D2-C4B5-48F3-8553-08B4AE0D1882}" type="pres">
      <dgm:prSet presAssocID="{0F9957DA-E2B8-4E71-B388-862F2B8527F9}" presName="diagram" presStyleCnt="0">
        <dgm:presLayoutVars>
          <dgm:dir/>
          <dgm:resizeHandles val="exact"/>
        </dgm:presLayoutVars>
      </dgm:prSet>
      <dgm:spPr/>
      <dgm:t>
        <a:bodyPr/>
        <a:lstStyle/>
        <a:p>
          <a:endParaRPr lang="tr-TR"/>
        </a:p>
      </dgm:t>
    </dgm:pt>
    <dgm:pt modelId="{B2E7CE0F-B83F-4C6F-B2C7-570EC68B233C}" type="pres">
      <dgm:prSet presAssocID="{D73AB838-6501-4B78-A72E-A1B2A6A23D87}" presName="arrow" presStyleLbl="node1" presStyleIdx="0" presStyleCnt="2">
        <dgm:presLayoutVars>
          <dgm:bulletEnabled val="1"/>
        </dgm:presLayoutVars>
      </dgm:prSet>
      <dgm:spPr/>
      <dgm:t>
        <a:bodyPr/>
        <a:lstStyle/>
        <a:p>
          <a:endParaRPr lang="tr-TR"/>
        </a:p>
      </dgm:t>
    </dgm:pt>
    <dgm:pt modelId="{948ECBEA-30C4-4D61-B982-5C43012BCA15}" type="pres">
      <dgm:prSet presAssocID="{81AFE366-A367-4EC7-AAA2-C248901DF64D}" presName="arrow" presStyleLbl="node1" presStyleIdx="1" presStyleCnt="2">
        <dgm:presLayoutVars>
          <dgm:bulletEnabled val="1"/>
        </dgm:presLayoutVars>
      </dgm:prSet>
      <dgm:spPr/>
      <dgm:t>
        <a:bodyPr/>
        <a:lstStyle/>
        <a:p>
          <a:endParaRPr lang="tr-TR"/>
        </a:p>
      </dgm:t>
    </dgm:pt>
  </dgm:ptLst>
  <dgm:cxnLst>
    <dgm:cxn modelId="{6DA8A0F0-FDF8-40F1-8222-AFCBB227C2F1}" type="presOf" srcId="{D73AB838-6501-4B78-A72E-A1B2A6A23D87}" destId="{B2E7CE0F-B83F-4C6F-B2C7-570EC68B233C}" srcOrd="0" destOrd="0" presId="urn:microsoft.com/office/officeart/2005/8/layout/arrow5"/>
    <dgm:cxn modelId="{FD78E1E3-D517-4B1C-BCEC-310BEBDF7B5A}" srcId="{0F9957DA-E2B8-4E71-B388-862F2B8527F9}" destId="{D73AB838-6501-4B78-A72E-A1B2A6A23D87}" srcOrd="0" destOrd="0" parTransId="{900D61FB-617F-4B41-888D-034EC754FEA6}" sibTransId="{ED562D21-7941-4AC0-A774-BC66F3753615}"/>
    <dgm:cxn modelId="{C22F34F9-46EF-4521-99E6-599A357DF741}" srcId="{0F9957DA-E2B8-4E71-B388-862F2B8527F9}" destId="{81AFE366-A367-4EC7-AAA2-C248901DF64D}" srcOrd="1" destOrd="0" parTransId="{B667C185-6F77-4AB1-9D94-5D0C051BBDBC}" sibTransId="{26649E10-3ADF-41CC-BD41-56DF60A337C2}"/>
    <dgm:cxn modelId="{81A939E8-B2EF-47D3-8BFF-49C48806395E}" type="presOf" srcId="{0F9957DA-E2B8-4E71-B388-862F2B8527F9}" destId="{AC9764D2-C4B5-48F3-8553-08B4AE0D1882}" srcOrd="0" destOrd="0" presId="urn:microsoft.com/office/officeart/2005/8/layout/arrow5"/>
    <dgm:cxn modelId="{3058596F-8E0B-4BE7-A02D-F3BECCF4C023}" type="presOf" srcId="{81AFE366-A367-4EC7-AAA2-C248901DF64D}" destId="{948ECBEA-30C4-4D61-B982-5C43012BCA15}" srcOrd="0" destOrd="0" presId="urn:microsoft.com/office/officeart/2005/8/layout/arrow5"/>
    <dgm:cxn modelId="{CF970C44-CB4A-472E-83F0-729DECB9308D}" type="presParOf" srcId="{AC9764D2-C4B5-48F3-8553-08B4AE0D1882}" destId="{B2E7CE0F-B83F-4C6F-B2C7-570EC68B233C}" srcOrd="0" destOrd="0" presId="urn:microsoft.com/office/officeart/2005/8/layout/arrow5"/>
    <dgm:cxn modelId="{136BE746-8884-4E9E-AE08-4D17FD819764}" type="presParOf" srcId="{AC9764D2-C4B5-48F3-8553-08B4AE0D1882}" destId="{948ECBEA-30C4-4D61-B982-5C43012BCA15}" srcOrd="1" destOrd="0" presId="urn:microsoft.com/office/officeart/2005/8/layout/arrow5"/>
  </dgm:cxnLst>
  <dgm:bg/>
  <dgm:whole>
    <a:ln w="28575">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9957DA-E2B8-4E71-B388-862F2B8527F9}" type="doc">
      <dgm:prSet loTypeId="urn:microsoft.com/office/officeart/2005/8/layout/arrow5" loCatId="relationship" qsTypeId="urn:microsoft.com/office/officeart/2005/8/quickstyle/3d3" qsCatId="3D" csTypeId="urn:microsoft.com/office/officeart/2005/8/colors/accent1_2" csCatId="accent1" phldr="1"/>
      <dgm:spPr/>
      <dgm:t>
        <a:bodyPr/>
        <a:lstStyle/>
        <a:p>
          <a:endParaRPr lang="tr-TR"/>
        </a:p>
      </dgm:t>
    </dgm:pt>
    <dgm:pt modelId="{D73AB838-6501-4B78-A72E-A1B2A6A23D87}">
      <dgm:prSet phldrT="[Metin]" custT="1"/>
      <dgm:spPr>
        <a:solidFill>
          <a:srgbClr val="0070C0"/>
        </a:solidFill>
      </dgm:spPr>
      <dgm:t>
        <a:bodyPr/>
        <a:lstStyle/>
        <a:p>
          <a:r>
            <a:rPr lang="tr-TR" sz="2300" b="1" dirty="0" smtClean="0">
              <a:effectLst>
                <a:outerShdw blurRad="38100" dist="38100" dir="2700000" algn="tl">
                  <a:srgbClr val="000000">
                    <a:alpha val="43137"/>
                  </a:srgbClr>
                </a:outerShdw>
              </a:effectLst>
            </a:rPr>
            <a:t>OKUL</a:t>
          </a:r>
          <a:r>
            <a:rPr lang="tr-TR" sz="1800" b="1" dirty="0" smtClean="0">
              <a:effectLst>
                <a:outerShdw blurRad="38100" dist="38100" dir="2700000" algn="tl">
                  <a:srgbClr val="000000">
                    <a:alpha val="43137"/>
                  </a:srgbClr>
                </a:outerShdw>
              </a:effectLst>
            </a:rPr>
            <a:t>	</a:t>
          </a:r>
          <a:endParaRPr lang="tr-TR" sz="1800" b="1" dirty="0">
            <a:effectLst>
              <a:outerShdw blurRad="38100" dist="38100" dir="2700000" algn="tl">
                <a:srgbClr val="000000">
                  <a:alpha val="43137"/>
                </a:srgbClr>
              </a:outerShdw>
            </a:effectLst>
          </a:endParaRPr>
        </a:p>
      </dgm:t>
    </dgm:pt>
    <dgm:pt modelId="{900D61FB-617F-4B41-888D-034EC754FEA6}" type="parTrans" cxnId="{FD78E1E3-D517-4B1C-BCEC-310BEBDF7B5A}">
      <dgm:prSet/>
      <dgm:spPr/>
      <dgm:t>
        <a:bodyPr/>
        <a:lstStyle/>
        <a:p>
          <a:endParaRPr lang="tr-TR"/>
        </a:p>
      </dgm:t>
    </dgm:pt>
    <dgm:pt modelId="{ED562D21-7941-4AC0-A774-BC66F3753615}" type="sibTrans" cxnId="{FD78E1E3-D517-4B1C-BCEC-310BEBDF7B5A}">
      <dgm:prSet/>
      <dgm:spPr/>
      <dgm:t>
        <a:bodyPr/>
        <a:lstStyle/>
        <a:p>
          <a:endParaRPr lang="tr-TR"/>
        </a:p>
      </dgm:t>
    </dgm:pt>
    <dgm:pt modelId="{81AFE366-A367-4EC7-AAA2-C248901DF64D}">
      <dgm:prSet phldrT="[Metin]"/>
      <dgm:spPr>
        <a:solidFill>
          <a:srgbClr val="0070C0"/>
        </a:solidFill>
      </dgm:spPr>
      <dgm:t>
        <a:bodyPr/>
        <a:lstStyle/>
        <a:p>
          <a:r>
            <a:rPr lang="tr-TR" b="1" dirty="0" smtClean="0">
              <a:effectLst>
                <a:outerShdw blurRad="38100" dist="38100" dir="2700000" algn="tl">
                  <a:srgbClr val="000000">
                    <a:alpha val="43137"/>
                  </a:srgbClr>
                </a:outerShdw>
              </a:effectLst>
            </a:rPr>
            <a:t>KURUM</a:t>
          </a:r>
          <a:endParaRPr lang="tr-TR" b="1" dirty="0">
            <a:effectLst>
              <a:outerShdw blurRad="38100" dist="38100" dir="2700000" algn="tl">
                <a:srgbClr val="000000">
                  <a:alpha val="43137"/>
                </a:srgbClr>
              </a:outerShdw>
            </a:effectLst>
          </a:endParaRPr>
        </a:p>
      </dgm:t>
    </dgm:pt>
    <dgm:pt modelId="{B667C185-6F77-4AB1-9D94-5D0C051BBDBC}" type="parTrans" cxnId="{C22F34F9-46EF-4521-99E6-599A357DF741}">
      <dgm:prSet/>
      <dgm:spPr/>
      <dgm:t>
        <a:bodyPr/>
        <a:lstStyle/>
        <a:p>
          <a:endParaRPr lang="tr-TR"/>
        </a:p>
      </dgm:t>
    </dgm:pt>
    <dgm:pt modelId="{26649E10-3ADF-41CC-BD41-56DF60A337C2}" type="sibTrans" cxnId="{C22F34F9-46EF-4521-99E6-599A357DF741}">
      <dgm:prSet/>
      <dgm:spPr/>
      <dgm:t>
        <a:bodyPr/>
        <a:lstStyle/>
        <a:p>
          <a:endParaRPr lang="tr-TR"/>
        </a:p>
      </dgm:t>
    </dgm:pt>
    <dgm:pt modelId="{F71D5846-EA8A-4199-B3B5-E9B1A89A24FC}">
      <dgm:prSet/>
      <dgm:spPr>
        <a:solidFill>
          <a:srgbClr val="0070C0"/>
        </a:solidFill>
      </dgm:spPr>
      <dgm:t>
        <a:bodyPr/>
        <a:lstStyle/>
        <a:p>
          <a:r>
            <a:rPr lang="tr-TR" b="1" dirty="0" smtClean="0">
              <a:effectLst>
                <a:outerShdw blurRad="38100" dist="38100" dir="2700000" algn="tl">
                  <a:srgbClr val="000000">
                    <a:alpha val="43137"/>
                  </a:srgbClr>
                </a:outerShdw>
              </a:effectLst>
            </a:rPr>
            <a:t>KURULUŞ</a:t>
          </a:r>
          <a:endParaRPr lang="tr-TR" b="1" dirty="0">
            <a:effectLst>
              <a:outerShdw blurRad="38100" dist="38100" dir="2700000" algn="tl">
                <a:srgbClr val="000000">
                  <a:alpha val="43137"/>
                </a:srgbClr>
              </a:outerShdw>
            </a:effectLst>
          </a:endParaRPr>
        </a:p>
      </dgm:t>
    </dgm:pt>
    <dgm:pt modelId="{0DE54D41-A9FD-42D4-B05C-2D3F8B4F4CF9}" type="parTrans" cxnId="{6210A134-38D8-409C-9F83-5A9159473876}">
      <dgm:prSet/>
      <dgm:spPr/>
      <dgm:t>
        <a:bodyPr/>
        <a:lstStyle/>
        <a:p>
          <a:endParaRPr lang="tr-TR"/>
        </a:p>
      </dgm:t>
    </dgm:pt>
    <dgm:pt modelId="{B6BAC6C7-262B-4E58-BA02-C1FE1F669808}" type="sibTrans" cxnId="{6210A134-38D8-409C-9F83-5A9159473876}">
      <dgm:prSet/>
      <dgm:spPr/>
      <dgm:t>
        <a:bodyPr/>
        <a:lstStyle/>
        <a:p>
          <a:endParaRPr lang="tr-TR"/>
        </a:p>
      </dgm:t>
    </dgm:pt>
    <dgm:pt modelId="{AC9764D2-C4B5-48F3-8553-08B4AE0D1882}" type="pres">
      <dgm:prSet presAssocID="{0F9957DA-E2B8-4E71-B388-862F2B8527F9}" presName="diagram" presStyleCnt="0">
        <dgm:presLayoutVars>
          <dgm:dir/>
          <dgm:resizeHandles val="exact"/>
        </dgm:presLayoutVars>
      </dgm:prSet>
      <dgm:spPr/>
      <dgm:t>
        <a:bodyPr/>
        <a:lstStyle/>
        <a:p>
          <a:endParaRPr lang="tr-TR"/>
        </a:p>
      </dgm:t>
    </dgm:pt>
    <dgm:pt modelId="{B2E7CE0F-B83F-4C6F-B2C7-570EC68B233C}" type="pres">
      <dgm:prSet presAssocID="{D73AB838-6501-4B78-A72E-A1B2A6A23D87}" presName="arrow" presStyleLbl="node1" presStyleIdx="0" presStyleCnt="3" custScaleX="171537" custScaleY="109397" custRadScaleRad="76358" custRadScaleInc="4934">
        <dgm:presLayoutVars>
          <dgm:bulletEnabled val="1"/>
        </dgm:presLayoutVars>
      </dgm:prSet>
      <dgm:spPr/>
      <dgm:t>
        <a:bodyPr/>
        <a:lstStyle/>
        <a:p>
          <a:endParaRPr lang="tr-TR"/>
        </a:p>
      </dgm:t>
    </dgm:pt>
    <dgm:pt modelId="{948ECBEA-30C4-4D61-B982-5C43012BCA15}" type="pres">
      <dgm:prSet presAssocID="{81AFE366-A367-4EC7-AAA2-C248901DF64D}" presName="arrow" presStyleLbl="node1" presStyleIdx="1" presStyleCnt="3" custAng="19800000" custScaleX="151889" custScaleY="144284" custRadScaleRad="313772" custRadScaleInc="-20569">
        <dgm:presLayoutVars>
          <dgm:bulletEnabled val="1"/>
        </dgm:presLayoutVars>
      </dgm:prSet>
      <dgm:spPr/>
      <dgm:t>
        <a:bodyPr/>
        <a:lstStyle/>
        <a:p>
          <a:endParaRPr lang="tr-TR"/>
        </a:p>
      </dgm:t>
    </dgm:pt>
    <dgm:pt modelId="{16F5D198-9A41-44F1-B718-8CBC9BAB392B}" type="pres">
      <dgm:prSet presAssocID="{F71D5846-EA8A-4199-B3B5-E9B1A89A24FC}" presName="arrow" presStyleLbl="node1" presStyleIdx="2" presStyleCnt="3" custAng="1800000" custScaleX="142019" custScaleY="139029" custRadScaleRad="310701" custRadScaleInc="19951">
        <dgm:presLayoutVars>
          <dgm:bulletEnabled val="1"/>
        </dgm:presLayoutVars>
      </dgm:prSet>
      <dgm:spPr/>
      <dgm:t>
        <a:bodyPr/>
        <a:lstStyle/>
        <a:p>
          <a:endParaRPr lang="tr-TR"/>
        </a:p>
      </dgm:t>
    </dgm:pt>
  </dgm:ptLst>
  <dgm:cxnLst>
    <dgm:cxn modelId="{6210A134-38D8-409C-9F83-5A9159473876}" srcId="{0F9957DA-E2B8-4E71-B388-862F2B8527F9}" destId="{F71D5846-EA8A-4199-B3B5-E9B1A89A24FC}" srcOrd="2" destOrd="0" parTransId="{0DE54D41-A9FD-42D4-B05C-2D3F8B4F4CF9}" sibTransId="{B6BAC6C7-262B-4E58-BA02-C1FE1F669808}"/>
    <dgm:cxn modelId="{3E25E9CF-E164-40CD-A7CB-59C4AADAB6E0}" type="presOf" srcId="{81AFE366-A367-4EC7-AAA2-C248901DF64D}" destId="{948ECBEA-30C4-4D61-B982-5C43012BCA15}" srcOrd="0" destOrd="0" presId="urn:microsoft.com/office/officeart/2005/8/layout/arrow5"/>
    <dgm:cxn modelId="{09926A6D-CD95-43AD-9B6F-A779FE6A2366}" type="presOf" srcId="{0F9957DA-E2B8-4E71-B388-862F2B8527F9}" destId="{AC9764D2-C4B5-48F3-8553-08B4AE0D1882}" srcOrd="0" destOrd="0" presId="urn:microsoft.com/office/officeart/2005/8/layout/arrow5"/>
    <dgm:cxn modelId="{4931AE26-D599-4ED9-ABB7-9DAF31A9AE3F}" type="presOf" srcId="{F71D5846-EA8A-4199-B3B5-E9B1A89A24FC}" destId="{16F5D198-9A41-44F1-B718-8CBC9BAB392B}" srcOrd="0" destOrd="0" presId="urn:microsoft.com/office/officeart/2005/8/layout/arrow5"/>
    <dgm:cxn modelId="{FD78E1E3-D517-4B1C-BCEC-310BEBDF7B5A}" srcId="{0F9957DA-E2B8-4E71-B388-862F2B8527F9}" destId="{D73AB838-6501-4B78-A72E-A1B2A6A23D87}" srcOrd="0" destOrd="0" parTransId="{900D61FB-617F-4B41-888D-034EC754FEA6}" sibTransId="{ED562D21-7941-4AC0-A774-BC66F3753615}"/>
    <dgm:cxn modelId="{C22F34F9-46EF-4521-99E6-599A357DF741}" srcId="{0F9957DA-E2B8-4E71-B388-862F2B8527F9}" destId="{81AFE366-A367-4EC7-AAA2-C248901DF64D}" srcOrd="1" destOrd="0" parTransId="{B667C185-6F77-4AB1-9D94-5D0C051BBDBC}" sibTransId="{26649E10-3ADF-41CC-BD41-56DF60A337C2}"/>
    <dgm:cxn modelId="{3DB19906-6A33-44EE-9AEF-8757AD85297D}" type="presOf" srcId="{D73AB838-6501-4B78-A72E-A1B2A6A23D87}" destId="{B2E7CE0F-B83F-4C6F-B2C7-570EC68B233C}" srcOrd="0" destOrd="0" presId="urn:microsoft.com/office/officeart/2005/8/layout/arrow5"/>
    <dgm:cxn modelId="{61176721-EC29-4CD4-82A6-AD607619A203}" type="presParOf" srcId="{AC9764D2-C4B5-48F3-8553-08B4AE0D1882}" destId="{B2E7CE0F-B83F-4C6F-B2C7-570EC68B233C}" srcOrd="0" destOrd="0" presId="urn:microsoft.com/office/officeart/2005/8/layout/arrow5"/>
    <dgm:cxn modelId="{1214CF26-45D7-4CAD-858D-375D0C0922E4}" type="presParOf" srcId="{AC9764D2-C4B5-48F3-8553-08B4AE0D1882}" destId="{948ECBEA-30C4-4D61-B982-5C43012BCA15}" srcOrd="1" destOrd="0" presId="urn:microsoft.com/office/officeart/2005/8/layout/arrow5"/>
    <dgm:cxn modelId="{5B468DF7-6D85-4613-B64A-11A3E75CE197}" type="presParOf" srcId="{AC9764D2-C4B5-48F3-8553-08B4AE0D1882}" destId="{16F5D198-9A41-44F1-B718-8CBC9BAB392B}" srcOrd="2" destOrd="0" presId="urn:microsoft.com/office/officeart/2005/8/layout/arrow5"/>
  </dgm:cxnLst>
  <dgm:bg/>
  <dgm:whole>
    <a:ln w="28575">
      <a:solidFill>
        <a:schemeClr val="bg2">
          <a:lumMod val="5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7CE0F-B83F-4C6F-B2C7-570EC68B233C}">
      <dsp:nvSpPr>
        <dsp:cNvPr id="0" name=""/>
        <dsp:cNvSpPr/>
      </dsp:nvSpPr>
      <dsp:spPr>
        <a:xfrm rot="16200000">
          <a:off x="0" y="0"/>
          <a:ext cx="1872155" cy="1872155"/>
        </a:xfrm>
        <a:prstGeom prst="downArrow">
          <a:avLst>
            <a:gd name="adj1" fmla="val 50000"/>
            <a:gd name="adj2" fmla="val 35000"/>
          </a:avLst>
        </a:prstGeom>
        <a:solidFill>
          <a:schemeClr val="accent2">
            <a:lumMod val="7500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solidFill>
                <a:schemeClr val="accent3">
                  <a:lumMod val="20000"/>
                  <a:lumOff val="80000"/>
                </a:schemeClr>
              </a:solidFill>
              <a:effectLst>
                <a:outerShdw blurRad="38100" dist="38100" dir="2700000" algn="tl">
                  <a:srgbClr val="000000">
                    <a:alpha val="43137"/>
                  </a:srgbClr>
                </a:outerShdw>
              </a:effectLst>
            </a:rPr>
            <a:t>OKUL	</a:t>
          </a:r>
          <a:endParaRPr lang="tr-TR" sz="2600" b="1" kern="1200" dirty="0">
            <a:solidFill>
              <a:schemeClr val="accent3">
                <a:lumMod val="20000"/>
                <a:lumOff val="80000"/>
              </a:schemeClr>
            </a:solidFill>
            <a:effectLst>
              <a:outerShdw blurRad="38100" dist="38100" dir="2700000" algn="tl">
                <a:srgbClr val="000000">
                  <a:alpha val="43137"/>
                </a:srgbClr>
              </a:outerShdw>
            </a:effectLst>
          </a:endParaRPr>
        </a:p>
      </dsp:txBody>
      <dsp:txXfrm rot="5400000">
        <a:off x="1" y="468038"/>
        <a:ext cx="1544528" cy="936077"/>
      </dsp:txXfrm>
    </dsp:sp>
    <dsp:sp modelId="{948ECBEA-30C4-4D61-B982-5C43012BCA15}">
      <dsp:nvSpPr>
        <dsp:cNvPr id="0" name=""/>
        <dsp:cNvSpPr/>
      </dsp:nvSpPr>
      <dsp:spPr>
        <a:xfrm rot="5400000">
          <a:off x="5917300" y="0"/>
          <a:ext cx="1872155" cy="1872155"/>
        </a:xfrm>
        <a:prstGeom prst="downArrow">
          <a:avLst>
            <a:gd name="adj1" fmla="val 50000"/>
            <a:gd name="adj2" fmla="val 35000"/>
          </a:avLst>
        </a:prstGeom>
        <a:solidFill>
          <a:schemeClr val="accent2">
            <a:lumMod val="7500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solidFill>
                <a:schemeClr val="accent3">
                  <a:lumMod val="20000"/>
                  <a:lumOff val="80000"/>
                </a:schemeClr>
              </a:solidFill>
              <a:effectLst>
                <a:outerShdw blurRad="38100" dist="38100" dir="2700000" algn="tl">
                  <a:srgbClr val="000000">
                    <a:alpha val="43137"/>
                  </a:srgbClr>
                </a:outerShdw>
              </a:effectLst>
            </a:rPr>
            <a:t>OKUL</a:t>
          </a:r>
          <a:endParaRPr lang="tr-TR" sz="2600" b="1" kern="1200" dirty="0">
            <a:solidFill>
              <a:schemeClr val="accent3">
                <a:lumMod val="20000"/>
                <a:lumOff val="80000"/>
              </a:schemeClr>
            </a:solidFill>
            <a:effectLst>
              <a:outerShdw blurRad="38100" dist="38100" dir="2700000" algn="tl">
                <a:srgbClr val="000000">
                  <a:alpha val="43137"/>
                </a:srgbClr>
              </a:outerShdw>
            </a:effectLst>
          </a:endParaRPr>
        </a:p>
      </dsp:txBody>
      <dsp:txXfrm rot="-5400000">
        <a:off x="6244928" y="468039"/>
        <a:ext cx="1544528" cy="936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7CE0F-B83F-4C6F-B2C7-570EC68B233C}">
      <dsp:nvSpPr>
        <dsp:cNvPr id="0" name=""/>
        <dsp:cNvSpPr/>
      </dsp:nvSpPr>
      <dsp:spPr>
        <a:xfrm>
          <a:off x="2765368" y="37126"/>
          <a:ext cx="2396252" cy="1528200"/>
        </a:xfrm>
        <a:prstGeom prst="downArrow">
          <a:avLst>
            <a:gd name="adj1" fmla="val 50000"/>
            <a:gd name="adj2" fmla="val 35000"/>
          </a:avLst>
        </a:prstGeom>
        <a:solidFill>
          <a:srgbClr val="0070C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accent3">
                  <a:lumMod val="20000"/>
                  <a:lumOff val="80000"/>
                </a:schemeClr>
              </a:solidFill>
              <a:effectLst>
                <a:outerShdw blurRad="38100" dist="38100" dir="2700000" algn="tl">
                  <a:srgbClr val="000000">
                    <a:alpha val="43137"/>
                  </a:srgbClr>
                </a:outerShdw>
              </a:effectLst>
            </a:rPr>
            <a:t>OKUL</a:t>
          </a:r>
          <a:r>
            <a:rPr lang="tr-TR" sz="1800" kern="1200" dirty="0" smtClean="0"/>
            <a:t>	</a:t>
          </a:r>
          <a:endParaRPr lang="tr-TR" sz="1800" kern="1200" dirty="0"/>
        </a:p>
      </dsp:txBody>
      <dsp:txXfrm>
        <a:off x="3364431" y="37126"/>
        <a:ext cx="1198126" cy="1260765"/>
      </dsp:txXfrm>
    </dsp:sp>
    <dsp:sp modelId="{948ECBEA-30C4-4D61-B982-5C43012BCA15}">
      <dsp:nvSpPr>
        <dsp:cNvPr id="0" name=""/>
        <dsp:cNvSpPr/>
      </dsp:nvSpPr>
      <dsp:spPr>
        <a:xfrm rot="5400000">
          <a:off x="5745522" y="773884"/>
          <a:ext cx="2121783" cy="2015547"/>
        </a:xfrm>
        <a:prstGeom prst="downArrow">
          <a:avLst>
            <a:gd name="adj1" fmla="val 50000"/>
            <a:gd name="adj2" fmla="val 35000"/>
          </a:avLst>
        </a:prstGeom>
        <a:solidFill>
          <a:srgbClr val="0070C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accent3">
                  <a:lumMod val="20000"/>
                  <a:lumOff val="80000"/>
                </a:schemeClr>
              </a:solidFill>
              <a:effectLst>
                <a:outerShdw blurRad="38100" dist="38100" dir="2700000" algn="tl">
                  <a:srgbClr val="000000">
                    <a:alpha val="43137"/>
                  </a:srgbClr>
                </a:outerShdw>
              </a:effectLst>
            </a:rPr>
            <a:t>KURUM</a:t>
          </a:r>
          <a:endParaRPr lang="tr-TR" sz="2400" b="1" kern="1200" dirty="0">
            <a:solidFill>
              <a:schemeClr val="accent3">
                <a:lumMod val="20000"/>
                <a:lumOff val="80000"/>
              </a:schemeClr>
            </a:solidFill>
            <a:effectLst>
              <a:outerShdw blurRad="38100" dist="38100" dir="2700000" algn="tl">
                <a:srgbClr val="000000">
                  <a:alpha val="43137"/>
                </a:srgbClr>
              </a:outerShdw>
            </a:effectLst>
          </a:endParaRPr>
        </a:p>
      </dsp:txBody>
      <dsp:txXfrm rot="-5400000">
        <a:off x="6151362" y="1251212"/>
        <a:ext cx="1662826" cy="1060891"/>
      </dsp:txXfrm>
    </dsp:sp>
    <dsp:sp modelId="{16F5D198-9A41-44F1-B718-8CBC9BAB392B}">
      <dsp:nvSpPr>
        <dsp:cNvPr id="0" name=""/>
        <dsp:cNvSpPr/>
      </dsp:nvSpPr>
      <dsp:spPr>
        <a:xfrm rot="16200000">
          <a:off x="13830" y="845287"/>
          <a:ext cx="1983906" cy="1942138"/>
        </a:xfrm>
        <a:prstGeom prst="downArrow">
          <a:avLst>
            <a:gd name="adj1" fmla="val 50000"/>
            <a:gd name="adj2" fmla="val 35000"/>
          </a:avLst>
        </a:prstGeom>
        <a:solidFill>
          <a:srgbClr val="0070C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accent3">
                  <a:lumMod val="20000"/>
                  <a:lumOff val="80000"/>
                </a:schemeClr>
              </a:solidFill>
              <a:effectLst>
                <a:outerShdw blurRad="38100" dist="38100" dir="2700000" algn="tl">
                  <a:srgbClr val="000000">
                    <a:alpha val="43137"/>
                  </a:srgbClr>
                </a:outerShdw>
              </a:effectLst>
            </a:rPr>
            <a:t>KURULUŞ</a:t>
          </a:r>
          <a:endParaRPr lang="tr-TR" sz="2400" b="1" kern="1200" dirty="0">
            <a:solidFill>
              <a:schemeClr val="accent3">
                <a:lumMod val="20000"/>
                <a:lumOff val="80000"/>
              </a:schemeClr>
            </a:solidFill>
            <a:effectLst>
              <a:outerShdw blurRad="38100" dist="38100" dir="2700000" algn="tl">
                <a:srgbClr val="000000">
                  <a:alpha val="43137"/>
                </a:srgbClr>
              </a:outerShdw>
            </a:effectLst>
          </a:endParaRPr>
        </a:p>
      </dsp:txBody>
      <dsp:txXfrm rot="5400000">
        <a:off x="34715" y="1320379"/>
        <a:ext cx="1602264" cy="991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CFDE0-7765-4E2F-8A9C-14D24B90CE18}" type="datetimeFigureOut">
              <a:rPr lang="tr-TR" smtClean="0"/>
              <a:t>20.11.2017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DE11B-9DD2-4715-BD19-D8788A89ECCA}" type="slidenum">
              <a:rPr lang="tr-TR" smtClean="0"/>
              <a:t>‹#›</a:t>
            </a:fld>
            <a:endParaRPr lang="tr-TR"/>
          </a:p>
        </p:txBody>
      </p:sp>
    </p:spTree>
    <p:extLst>
      <p:ext uri="{BB962C8B-B14F-4D97-AF65-F5344CB8AC3E}">
        <p14:creationId xmlns:p14="http://schemas.microsoft.com/office/powerpoint/2010/main" val="258945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76DE11B-9DD2-4715-BD19-D8788A89ECCA}" type="slidenum">
              <a:rPr lang="tr-TR" smtClean="0"/>
              <a:t>2</a:t>
            </a:fld>
            <a:endParaRPr lang="tr-TR"/>
          </a:p>
        </p:txBody>
      </p:sp>
    </p:spTree>
    <p:extLst>
      <p:ext uri="{BB962C8B-B14F-4D97-AF65-F5344CB8AC3E}">
        <p14:creationId xmlns:p14="http://schemas.microsoft.com/office/powerpoint/2010/main" val="273277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76DE11B-9DD2-4715-BD19-D8788A89ECCA}" type="slidenum">
              <a:rPr lang="tr-TR" smtClean="0"/>
              <a:t>61</a:t>
            </a:fld>
            <a:endParaRPr lang="tr-TR"/>
          </a:p>
        </p:txBody>
      </p:sp>
    </p:spTree>
    <p:extLst>
      <p:ext uri="{BB962C8B-B14F-4D97-AF65-F5344CB8AC3E}">
        <p14:creationId xmlns:p14="http://schemas.microsoft.com/office/powerpoint/2010/main" val="257161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tr-TR">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tr-T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tr-TR">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tr-TR">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tr-TR">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solidFill>
                <a:prstClr val="black">
                  <a:lumMod val="50000"/>
                  <a:lumOff val="50000"/>
                </a:prst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C24C157-4BFD-46CF-B084-227E05978FFE}" type="datetimeFigureOut">
              <a:rPr lang="tr-TR" smtClean="0">
                <a:solidFill>
                  <a:prstClr val="black">
                    <a:lumMod val="50000"/>
                    <a:lumOff val="50000"/>
                  </a:prstClr>
                </a:solidFill>
              </a:rPr>
              <a:pPr/>
              <a:t>20.11.2017</a:t>
            </a:fld>
            <a:endParaRPr lang="tr-T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tr-TR">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A459380E-558E-4BF4-B589-ECEC70DA07FB}"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5B651DC-34C8-4BC8-8CB9-1D29C069402E}" type="datetimeFigureOut">
              <a:rPr lang="tr-TR" smtClean="0"/>
              <a:t>20.11.2017</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DBE64C2-EBF5-4F49-897A-7EAB457FED4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ua.gov.tr/programlar/teklif-&#231;a&#287;r&#305;lar&#305;" TargetMode="External"/><Relationship Id="rId2" Type="http://schemas.openxmlformats.org/officeDocument/2006/relationships/hyperlink" Target="http://www.ua.gov.tr/" TargetMode="External"/><Relationship Id="rId1" Type="http://schemas.openxmlformats.org/officeDocument/2006/relationships/slideLayout" Target="../slideLayouts/slideLayout2.xml"/><Relationship Id="rId6" Type="http://schemas.openxmlformats.org/officeDocument/2006/relationships/hyperlink" Target="http://www.ua.gov.tr/turna/giris" TargetMode="External"/><Relationship Id="rId5" Type="http://schemas.openxmlformats.org/officeDocument/2006/relationships/hyperlink" Target="https://bayrakliozelburo.files.wordpress.com/2017/10/erasmus-2017-program-rehberi-tr.pdf" TargetMode="External"/><Relationship Id="rId4" Type="http://schemas.openxmlformats.org/officeDocument/2006/relationships/hyperlink" Target="https://bayrakliozelburo.files.wordpress.com/2017/10/2018-erasmus-plus-programme-guide_en.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europeansharedtreasure.eu/" TargetMode="External"/><Relationship Id="rId2" Type="http://schemas.openxmlformats.org/officeDocument/2006/relationships/hyperlink" Target="http://www.salto-youth.ne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55945"/>
            <a:ext cx="5040560" cy="6313415"/>
          </a:xfrm>
          <a:prstGeom prst="rect">
            <a:avLst/>
          </a:prstGeom>
        </p:spPr>
      </p:pic>
    </p:spTree>
    <p:extLst>
      <p:ext uri="{BB962C8B-B14F-4D97-AF65-F5344CB8AC3E}">
        <p14:creationId xmlns:p14="http://schemas.microsoft.com/office/powerpoint/2010/main" val="254666068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0910"/>
            <a:ext cx="8229600" cy="1143000"/>
          </a:xfrm>
        </p:spPr>
        <p:txBody>
          <a:bodyPr/>
          <a:lstStyle/>
          <a:p>
            <a:pPr algn="ctr"/>
            <a:r>
              <a:rPr lang="tr-TR" sz="3200" b="1" dirty="0" smtClean="0">
                <a:solidFill>
                  <a:srgbClr val="3333FF"/>
                </a:solidFill>
                <a:effectLst>
                  <a:outerShdw blurRad="38100" dist="38100" dir="2700000" algn="tl">
                    <a:srgbClr val="000000">
                      <a:alpha val="43137"/>
                    </a:srgbClr>
                  </a:outerShdw>
                </a:effectLst>
                <a:latin typeface="+mn-lt"/>
              </a:rPr>
              <a:t>3 ANA EYLEM TÜRÜ</a:t>
            </a:r>
            <a:endParaRPr lang="tr-TR" sz="3200" b="1" dirty="0">
              <a:solidFill>
                <a:srgbClr val="3333FF"/>
              </a:solidFill>
              <a:effectLst>
                <a:outerShdw blurRad="38100" dist="38100" dir="2700000" algn="tl">
                  <a:srgbClr val="000000">
                    <a:alpha val="43137"/>
                  </a:srgbClr>
                </a:outerShdw>
              </a:effectLst>
              <a:latin typeface="+mn-l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48829562"/>
              </p:ext>
            </p:extLst>
          </p:nvPr>
        </p:nvGraphicFramePr>
        <p:xfrm>
          <a:off x="251520" y="908720"/>
          <a:ext cx="86409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349625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4072518005"/>
              </p:ext>
            </p:extLst>
          </p:nvPr>
        </p:nvGraphicFramePr>
        <p:xfrm>
          <a:off x="240004" y="0"/>
          <a:ext cx="8601167" cy="4953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74281"/>
                <a:gridCol w="2874281"/>
                <a:gridCol w="2852605"/>
              </a:tblGrid>
              <a:tr h="451885">
                <a:tc>
                  <a:txBody>
                    <a:bodyPr/>
                    <a:lstStyle/>
                    <a:p>
                      <a:pPr algn="ctr"/>
                      <a:r>
                        <a:rPr lang="tr-TR" sz="2800" b="1" dirty="0" smtClean="0">
                          <a:solidFill>
                            <a:schemeClr val="accent2">
                              <a:lumMod val="75000"/>
                            </a:schemeClr>
                          </a:solidFill>
                          <a:effectLst>
                            <a:outerShdw blurRad="38100" dist="38100" dir="2700000" algn="tl">
                              <a:srgbClr val="000000">
                                <a:alpha val="43137"/>
                              </a:srgbClr>
                            </a:outerShdw>
                          </a:effectLst>
                        </a:rPr>
                        <a:t>KA 1</a:t>
                      </a:r>
                      <a:endParaRPr lang="tr-TR" sz="2800" b="1" dirty="0">
                        <a:solidFill>
                          <a:schemeClr val="accent2">
                            <a:lumMod val="75000"/>
                          </a:schemeClr>
                        </a:solidFill>
                        <a:effectLst>
                          <a:outerShdw blurRad="38100" dist="38100" dir="2700000" algn="tl">
                            <a:srgbClr val="000000">
                              <a:alpha val="43137"/>
                            </a:srgbClr>
                          </a:outerShdw>
                        </a:effectLst>
                      </a:endParaRPr>
                    </a:p>
                  </a:txBody>
                  <a:tcPr/>
                </a:tc>
                <a:tc>
                  <a:txBody>
                    <a:bodyPr/>
                    <a:lstStyle/>
                    <a:p>
                      <a:pPr algn="ctr"/>
                      <a:r>
                        <a:rPr lang="tr-TR" sz="2800" b="1" dirty="0" smtClean="0">
                          <a:solidFill>
                            <a:schemeClr val="accent2">
                              <a:lumMod val="75000"/>
                            </a:schemeClr>
                          </a:solidFill>
                          <a:effectLst>
                            <a:outerShdw blurRad="38100" dist="38100" dir="2700000" algn="tl">
                              <a:srgbClr val="000000">
                                <a:alpha val="43137"/>
                              </a:srgbClr>
                            </a:outerShdw>
                          </a:effectLst>
                        </a:rPr>
                        <a:t>KA 2</a:t>
                      </a:r>
                      <a:endParaRPr lang="tr-TR" sz="2800" b="1" dirty="0">
                        <a:solidFill>
                          <a:schemeClr val="accent2">
                            <a:lumMod val="75000"/>
                          </a:schemeClr>
                        </a:solidFill>
                        <a:effectLst>
                          <a:outerShdw blurRad="38100" dist="38100" dir="2700000" algn="tl">
                            <a:srgbClr val="000000">
                              <a:alpha val="43137"/>
                            </a:srgbClr>
                          </a:outerShdw>
                        </a:effectLst>
                      </a:endParaRPr>
                    </a:p>
                  </a:txBody>
                  <a:tcPr/>
                </a:tc>
                <a:tc>
                  <a:txBody>
                    <a:bodyPr/>
                    <a:lstStyle/>
                    <a:p>
                      <a:pPr algn="ctr"/>
                      <a:r>
                        <a:rPr lang="tr-TR" sz="2800" b="1" dirty="0" smtClean="0">
                          <a:solidFill>
                            <a:schemeClr val="accent2">
                              <a:lumMod val="75000"/>
                            </a:schemeClr>
                          </a:solidFill>
                          <a:effectLst>
                            <a:outerShdw blurRad="38100" dist="38100" dir="2700000" algn="tl">
                              <a:srgbClr val="000000">
                                <a:alpha val="43137"/>
                              </a:srgbClr>
                            </a:outerShdw>
                          </a:effectLst>
                        </a:rPr>
                        <a:t>KA 3</a:t>
                      </a:r>
                      <a:endParaRPr lang="tr-TR" sz="2800" b="1" dirty="0">
                        <a:solidFill>
                          <a:schemeClr val="accent2">
                            <a:lumMod val="75000"/>
                          </a:schemeClr>
                        </a:solidFill>
                        <a:effectLst>
                          <a:outerShdw blurRad="38100" dist="38100" dir="2700000" algn="tl">
                            <a:srgbClr val="000000">
                              <a:alpha val="43137"/>
                            </a:srgbClr>
                          </a:outerShdw>
                        </a:effectLst>
                      </a:endParaRPr>
                    </a:p>
                  </a:txBody>
                  <a:tcPr/>
                </a:tc>
              </a:tr>
              <a:tr h="4372651">
                <a:tc>
                  <a:txBody>
                    <a:bodyPr/>
                    <a:lstStyle/>
                    <a:p>
                      <a:pPr marL="285750" indent="-285750">
                        <a:buFont typeface="Wingdings" panose="05000000000000000000" pitchFamily="2" charset="2"/>
                        <a:buChar char="ü"/>
                      </a:pPr>
                      <a:r>
                        <a:rPr lang="tr-TR" sz="1900" b="1" dirty="0" smtClean="0">
                          <a:solidFill>
                            <a:schemeClr val="accent2">
                              <a:lumMod val="75000"/>
                            </a:schemeClr>
                          </a:solidFill>
                          <a:latin typeface="+mn-lt"/>
                        </a:rPr>
                        <a:t>Personel hareketliliği </a:t>
                      </a:r>
                      <a:r>
                        <a:rPr lang="tr-TR" sz="1900" b="0" dirty="0" smtClean="0">
                          <a:solidFill>
                            <a:schemeClr val="accent2">
                              <a:lumMod val="75000"/>
                            </a:schemeClr>
                          </a:solidFill>
                          <a:latin typeface="+mn-lt"/>
                        </a:rPr>
                        <a:t>(Okul eğitimi, mesleki eğitim, yüksek öğretim)</a:t>
                      </a:r>
                    </a:p>
                    <a:p>
                      <a:pPr marL="285750" indent="-285750">
                        <a:buFont typeface="Wingdings" panose="05000000000000000000" pitchFamily="2" charset="2"/>
                        <a:buChar char="ü"/>
                      </a:pPr>
                      <a:r>
                        <a:rPr lang="tr-TR" sz="1900" b="0" dirty="0" smtClean="0">
                          <a:solidFill>
                            <a:schemeClr val="accent2">
                              <a:lumMod val="75000"/>
                            </a:schemeClr>
                          </a:solidFill>
                          <a:latin typeface="+mn-lt"/>
                        </a:rPr>
                        <a:t>Mesleki eğitim öğrencilerinin hareketliliği</a:t>
                      </a:r>
                    </a:p>
                    <a:p>
                      <a:pPr marL="285750" indent="-285750">
                        <a:buFont typeface="Wingdings" panose="05000000000000000000" pitchFamily="2" charset="2"/>
                        <a:buChar char="ü"/>
                      </a:pPr>
                      <a:r>
                        <a:rPr lang="tr-TR" sz="1900" b="0" dirty="0" smtClean="0">
                          <a:solidFill>
                            <a:schemeClr val="accent2">
                              <a:lumMod val="75000"/>
                            </a:schemeClr>
                          </a:solidFill>
                          <a:latin typeface="+mn-lt"/>
                        </a:rPr>
                        <a:t>Yüksek</a:t>
                      </a:r>
                      <a:r>
                        <a:rPr lang="tr-TR" sz="1900" b="0" baseline="0" dirty="0" smtClean="0">
                          <a:solidFill>
                            <a:schemeClr val="accent2">
                              <a:lumMod val="75000"/>
                            </a:schemeClr>
                          </a:solidFill>
                          <a:latin typeface="+mn-lt"/>
                        </a:rPr>
                        <a:t> öğretim öğrenci hareketliliği</a:t>
                      </a:r>
                      <a:endParaRPr lang="tr-TR" sz="1900" b="0" dirty="0" smtClean="0">
                        <a:solidFill>
                          <a:schemeClr val="accent2">
                            <a:lumMod val="75000"/>
                          </a:schemeClr>
                        </a:solidFill>
                        <a:latin typeface="+mn-lt"/>
                      </a:endParaRPr>
                    </a:p>
                    <a:p>
                      <a:pPr marL="285750" indent="-285750">
                        <a:buFont typeface="Wingdings" panose="05000000000000000000" pitchFamily="2" charset="2"/>
                        <a:buChar char="ü"/>
                      </a:pPr>
                      <a:r>
                        <a:rPr lang="tr-TR" sz="1900" b="0" dirty="0" smtClean="0">
                          <a:solidFill>
                            <a:schemeClr val="accent2">
                              <a:lumMod val="75000"/>
                            </a:schemeClr>
                          </a:solidFill>
                          <a:latin typeface="+mn-lt"/>
                        </a:rPr>
                        <a:t>Yüksek Lisans Öğrencisi Kredi Garantisi</a:t>
                      </a:r>
                    </a:p>
                    <a:p>
                      <a:pPr marL="285750" indent="-285750">
                        <a:buFont typeface="Wingdings" panose="05000000000000000000" pitchFamily="2" charset="2"/>
                        <a:buChar char="ü"/>
                      </a:pPr>
                      <a:r>
                        <a:rPr lang="tr-TR" sz="1900" b="0" dirty="0" smtClean="0">
                          <a:solidFill>
                            <a:schemeClr val="accent2">
                              <a:lumMod val="75000"/>
                            </a:schemeClr>
                          </a:solidFill>
                          <a:latin typeface="+mn-lt"/>
                        </a:rPr>
                        <a:t>Avrupa Gönüllü Hizmeti ve Gençlik Değişimleri</a:t>
                      </a:r>
                    </a:p>
                    <a:p>
                      <a:pPr marL="285750" indent="-285750">
                        <a:buFont typeface="Wingdings" panose="05000000000000000000" pitchFamily="2" charset="2"/>
                        <a:buChar char="ü"/>
                      </a:pPr>
                      <a:endParaRPr lang="tr-TR" sz="1900" b="0" dirty="0" smtClean="0">
                        <a:solidFill>
                          <a:schemeClr val="accent2">
                            <a:lumMod val="75000"/>
                          </a:schemeClr>
                        </a:solidFill>
                        <a:latin typeface="+mn-lt"/>
                      </a:endParaRPr>
                    </a:p>
                    <a:p>
                      <a:endParaRPr lang="tr-TR" sz="1900" b="0" dirty="0">
                        <a:solidFill>
                          <a:schemeClr val="accent2">
                            <a:lumMod val="75000"/>
                          </a:schemeClr>
                        </a:solidFill>
                        <a:latin typeface="+mn-lt"/>
                      </a:endParaRPr>
                    </a:p>
                  </a:txBody>
                  <a:tcPr/>
                </a:tc>
                <a:tc>
                  <a:txBody>
                    <a:bodyPr/>
                    <a:lstStyle/>
                    <a:p>
                      <a:pPr marL="285750" indent="-285750" fontAlgn="base">
                        <a:spcBef>
                          <a:spcPct val="0"/>
                        </a:spcBef>
                        <a:spcAft>
                          <a:spcPct val="0"/>
                        </a:spcAft>
                        <a:buFont typeface="Wingdings" panose="05000000000000000000" pitchFamily="2" charset="2"/>
                        <a:buChar char="ü"/>
                      </a:pPr>
                      <a:r>
                        <a:rPr lang="tr-TR" altLang="tr-TR" sz="1900" b="1" dirty="0" smtClean="0">
                          <a:solidFill>
                            <a:schemeClr val="accent2">
                              <a:lumMod val="75000"/>
                            </a:schemeClr>
                          </a:solidFill>
                          <a:latin typeface="+mn-lt"/>
                          <a:cs typeface="Arial" pitchFamily="34" charset="0"/>
                        </a:rPr>
                        <a:t>Stratejik ortaklıklar</a:t>
                      </a:r>
                    </a:p>
                    <a:p>
                      <a:pPr fontAlgn="base">
                        <a:spcBef>
                          <a:spcPct val="0"/>
                        </a:spcBef>
                        <a:spcAft>
                          <a:spcPct val="0"/>
                        </a:spcAft>
                      </a:pPr>
                      <a:r>
                        <a:rPr lang="tr-TR" altLang="tr-TR" sz="1900" b="0" dirty="0" smtClean="0">
                          <a:solidFill>
                            <a:schemeClr val="accent2">
                              <a:lumMod val="75000"/>
                            </a:schemeClr>
                          </a:solidFill>
                          <a:latin typeface="+mn-lt"/>
                          <a:cs typeface="Arial" pitchFamily="34" charset="0"/>
                        </a:rPr>
                        <a:t>     Bilgi</a:t>
                      </a:r>
                      <a:r>
                        <a:rPr lang="tr-TR" altLang="tr-TR" sz="1900" b="0" baseline="0" dirty="0" smtClean="0">
                          <a:solidFill>
                            <a:schemeClr val="accent2">
                              <a:lumMod val="75000"/>
                            </a:schemeClr>
                          </a:solidFill>
                          <a:latin typeface="+mn-lt"/>
                          <a:cs typeface="Arial" pitchFamily="34" charset="0"/>
                        </a:rPr>
                        <a:t> o</a:t>
                      </a:r>
                      <a:r>
                        <a:rPr lang="tr-TR" altLang="tr-TR" sz="1900" b="0" dirty="0" smtClean="0">
                          <a:solidFill>
                            <a:schemeClr val="accent2">
                              <a:lumMod val="75000"/>
                            </a:schemeClr>
                          </a:solidFill>
                          <a:latin typeface="+mn-lt"/>
                          <a:cs typeface="Arial" pitchFamily="34" charset="0"/>
                        </a:rPr>
                        <a:t>rtaklıkları</a:t>
                      </a:r>
                    </a:p>
                    <a:p>
                      <a:pPr marL="285750" indent="-285750" fontAlgn="base">
                        <a:spcBef>
                          <a:spcPct val="0"/>
                        </a:spcBef>
                        <a:spcAft>
                          <a:spcPct val="0"/>
                        </a:spcAft>
                        <a:buFont typeface="Wingdings" panose="05000000000000000000" pitchFamily="2" charset="2"/>
                        <a:buChar char="ü"/>
                      </a:pPr>
                      <a:r>
                        <a:rPr lang="tr-TR" altLang="tr-TR" sz="1900" b="0" dirty="0" err="1" smtClean="0">
                          <a:solidFill>
                            <a:schemeClr val="accent2">
                              <a:lumMod val="75000"/>
                            </a:schemeClr>
                          </a:solidFill>
                          <a:latin typeface="+mn-lt"/>
                          <a:cs typeface="Arial" pitchFamily="34" charset="0"/>
                        </a:rPr>
                        <a:t>Sektörel</a:t>
                      </a:r>
                      <a:r>
                        <a:rPr lang="tr-TR" altLang="tr-TR" sz="1900" b="0" dirty="0" smtClean="0">
                          <a:solidFill>
                            <a:schemeClr val="accent2">
                              <a:lumMod val="75000"/>
                            </a:schemeClr>
                          </a:solidFill>
                          <a:latin typeface="+mn-lt"/>
                          <a:cs typeface="Arial" pitchFamily="34" charset="0"/>
                        </a:rPr>
                        <a:t> beceri ortaklıkları</a:t>
                      </a:r>
                    </a:p>
                    <a:p>
                      <a:pPr marL="285750" indent="-285750" fontAlgn="base">
                        <a:spcBef>
                          <a:spcPct val="0"/>
                        </a:spcBef>
                        <a:spcAft>
                          <a:spcPct val="0"/>
                        </a:spcAft>
                        <a:buFont typeface="Wingdings" panose="05000000000000000000" pitchFamily="2" charset="2"/>
                        <a:buChar char="ü"/>
                      </a:pPr>
                      <a:r>
                        <a:rPr lang="tr-TR" altLang="tr-TR" sz="1900" b="0" dirty="0" smtClean="0">
                          <a:solidFill>
                            <a:schemeClr val="accent2">
                              <a:lumMod val="75000"/>
                            </a:schemeClr>
                          </a:solidFill>
                          <a:latin typeface="+mn-lt"/>
                          <a:cs typeface="Arial" pitchFamily="34" charset="0"/>
                        </a:rPr>
                        <a:t>Gençlik alanında kapasite</a:t>
                      </a:r>
                      <a:r>
                        <a:rPr lang="tr-TR" altLang="tr-TR" sz="1900" b="0" baseline="0" dirty="0" smtClean="0">
                          <a:solidFill>
                            <a:schemeClr val="accent2">
                              <a:lumMod val="75000"/>
                            </a:schemeClr>
                          </a:solidFill>
                          <a:latin typeface="+mn-lt"/>
                          <a:cs typeface="Arial" pitchFamily="34" charset="0"/>
                        </a:rPr>
                        <a:t> geliştirme</a:t>
                      </a:r>
                      <a:endParaRPr lang="tr-TR" altLang="tr-TR" sz="1900" b="0" dirty="0" smtClean="0">
                        <a:solidFill>
                          <a:schemeClr val="accent2">
                            <a:lumMod val="75000"/>
                          </a:schemeClr>
                        </a:solidFill>
                        <a:latin typeface="+mn-lt"/>
                        <a:cs typeface="Arial" pitchFamily="34" charset="0"/>
                      </a:endParaRPr>
                    </a:p>
                    <a:p>
                      <a:endParaRPr lang="tr-TR" sz="1900" b="0" dirty="0">
                        <a:solidFill>
                          <a:schemeClr val="accent2">
                            <a:lumMod val="75000"/>
                          </a:schemeClr>
                        </a:solidFill>
                        <a:latin typeface="+mn-lt"/>
                      </a:endParaRPr>
                    </a:p>
                  </a:txBody>
                  <a:tcPr/>
                </a:tc>
                <a:tc>
                  <a:txBody>
                    <a:bodyPr/>
                    <a:lstStyle/>
                    <a:p>
                      <a:pPr marL="285750" indent="-285750">
                        <a:buFont typeface="Wingdings" panose="05000000000000000000" pitchFamily="2" charset="2"/>
                        <a:buChar char="ü"/>
                      </a:pPr>
                      <a:r>
                        <a:rPr kumimoji="0" lang="tr-TR" sz="1900" b="0" kern="1200" dirty="0" smtClean="0">
                          <a:solidFill>
                            <a:schemeClr val="accent2">
                              <a:lumMod val="75000"/>
                            </a:schemeClr>
                          </a:solidFill>
                          <a:latin typeface="+mn-lt"/>
                          <a:ea typeface="+mn-ea"/>
                          <a:cs typeface="+mn-cs"/>
                        </a:rPr>
                        <a:t>Yapılandırılmış Diyalog: g</a:t>
                      </a:r>
                      <a:r>
                        <a:rPr lang="tr-TR" sz="1900" b="0" dirty="0" smtClean="0">
                          <a:solidFill>
                            <a:schemeClr val="accent2">
                              <a:lumMod val="75000"/>
                            </a:schemeClr>
                          </a:solidFill>
                          <a:latin typeface="+mn-lt"/>
                        </a:rPr>
                        <a:t>ençler ve karar alıcılar arasında gençlik alanında toplantılar</a:t>
                      </a:r>
                    </a:p>
                    <a:p>
                      <a:pPr marL="285750" indent="-285750">
                        <a:buFont typeface="Wingdings" panose="05000000000000000000" pitchFamily="2" charset="2"/>
                        <a:buChar char="ü"/>
                      </a:pPr>
                      <a:r>
                        <a:rPr lang="tr-TR" sz="1900" b="0" dirty="0" smtClean="0">
                          <a:solidFill>
                            <a:schemeClr val="accent2">
                              <a:lumMod val="75000"/>
                            </a:schemeClr>
                          </a:solidFill>
                          <a:latin typeface="+mn-lt"/>
                        </a:rPr>
                        <a:t>Eğitim, öğretim ve gençlik alanlarında bilgi</a:t>
                      </a:r>
                    </a:p>
                    <a:p>
                      <a:pPr marL="285750" indent="-285750">
                        <a:buFont typeface="Wingdings" panose="05000000000000000000" pitchFamily="2" charset="2"/>
                        <a:buChar char="ü"/>
                      </a:pPr>
                      <a:r>
                        <a:rPr lang="tr-TR" sz="1900" b="0" dirty="0" smtClean="0">
                          <a:solidFill>
                            <a:schemeClr val="accent2">
                              <a:lumMod val="75000"/>
                            </a:schemeClr>
                          </a:solidFill>
                          <a:latin typeface="+mn-lt"/>
                        </a:rPr>
                        <a:t>Uluslararası kuruluşlar ile işbirliği</a:t>
                      </a:r>
                      <a:endParaRPr lang="tr-TR" altLang="tr-TR" sz="1900" b="0" dirty="0" smtClean="0">
                        <a:solidFill>
                          <a:schemeClr val="accent2">
                            <a:lumMod val="75000"/>
                          </a:schemeClr>
                        </a:solidFill>
                        <a:latin typeface="+mn-lt"/>
                        <a:cs typeface="Arial" pitchFamily="34" charset="0"/>
                      </a:endParaRPr>
                    </a:p>
                    <a:p>
                      <a:endParaRPr lang="tr-TR" sz="1900" b="0" dirty="0">
                        <a:solidFill>
                          <a:schemeClr val="accent2">
                            <a:lumMod val="75000"/>
                          </a:schemeClr>
                        </a:solidFill>
                        <a:latin typeface="+mn-lt"/>
                      </a:endParaRPr>
                    </a:p>
                  </a:txBody>
                  <a:tcPr/>
                </a:tc>
              </a:tr>
            </a:tbl>
          </a:graphicData>
        </a:graphic>
      </p:graphicFrame>
    </p:spTree>
    <p:custDataLst>
      <p:tags r:id="rId1"/>
    </p:custDataLst>
    <p:extLst>
      <p:ext uri="{BB962C8B-B14F-4D97-AF65-F5344CB8AC3E}">
        <p14:creationId xmlns:p14="http://schemas.microsoft.com/office/powerpoint/2010/main" val="72094443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94018162"/>
              </p:ext>
            </p:extLst>
          </p:nvPr>
        </p:nvGraphicFramePr>
        <p:xfrm>
          <a:off x="190497" y="54868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23528" y="188640"/>
            <a:ext cx="8601166" cy="1080120"/>
          </a:xfrm>
          <a:prstGeom prst="rect">
            <a:avLst/>
          </a:prstGeom>
          <a:solidFill>
            <a:srgbClr val="F27F00"/>
          </a:solidFill>
        </p:spPr>
        <p:style>
          <a:lnRef idx="1">
            <a:schemeClr val="accent2"/>
          </a:lnRef>
          <a:fillRef idx="2">
            <a:schemeClr val="accent2"/>
          </a:fillRef>
          <a:effectRef idx="1">
            <a:schemeClr val="accent2"/>
          </a:effectRef>
          <a:fontRef idx="minor">
            <a:schemeClr val="dk1"/>
          </a:fontRef>
        </p:style>
        <p:txBody>
          <a:bodyPr vert="horz" lIns="0" rIns="0" bIns="0" anchor="b">
            <a:normAutofit lnSpcReduction="10000"/>
          </a:bodyPr>
          <a:lstStyle>
            <a:lvl1pPr>
              <a:spcBef>
                <a:spcPct val="0"/>
              </a:spcBef>
              <a:buNone/>
              <a:defRPr kumimoji="0" sz="5000" b="0">
                <a:ln>
                  <a:noFill/>
                </a:ln>
                <a:solidFill>
                  <a:schemeClr val="tx2"/>
                </a:solidFill>
                <a:effectLst/>
                <a:latin typeface="+mj-lt"/>
                <a:ea typeface="+mj-ea"/>
                <a:cs typeface="+mj-cs"/>
              </a:defRPr>
            </a:lvl1pPr>
          </a:lstStyle>
          <a:p>
            <a:pPr algn="ctr"/>
            <a:r>
              <a:rPr lang="tr-TR" sz="3600" b="1" dirty="0" smtClean="0">
                <a:solidFill>
                  <a:schemeClr val="bg1">
                    <a:lumMod val="85000"/>
                  </a:schemeClr>
                </a:solidFill>
                <a:effectLst>
                  <a:outerShdw blurRad="38100" dist="38100" dir="2700000" algn="tl">
                    <a:srgbClr val="000000">
                      <a:alpha val="43137"/>
                    </a:srgbClr>
                  </a:outerShdw>
                </a:effectLst>
                <a:latin typeface="+mn-lt"/>
              </a:rPr>
              <a:t>BİREYLERİN ÖĞRENME </a:t>
            </a:r>
            <a:r>
              <a:rPr lang="en-US" sz="3600" b="1" dirty="0">
                <a:solidFill>
                  <a:schemeClr val="bg1">
                    <a:lumMod val="85000"/>
                  </a:schemeClr>
                </a:solidFill>
                <a:effectLst>
                  <a:outerShdw blurRad="38100" dist="38100" dir="2700000" algn="tl">
                    <a:srgbClr val="000000">
                      <a:alpha val="43137"/>
                    </a:srgbClr>
                  </a:outerShdw>
                </a:effectLst>
                <a:latin typeface="+mn-lt"/>
              </a:rPr>
              <a:t>HAREKETL</a:t>
            </a:r>
            <a:r>
              <a:rPr lang="tr-TR" sz="3600" b="1" dirty="0">
                <a:solidFill>
                  <a:schemeClr val="bg1">
                    <a:lumMod val="85000"/>
                  </a:schemeClr>
                </a:solidFill>
                <a:effectLst>
                  <a:outerShdw blurRad="38100" dist="38100" dir="2700000" algn="tl">
                    <a:srgbClr val="000000">
                      <a:alpha val="43137"/>
                    </a:srgbClr>
                  </a:outerShdw>
                </a:effectLst>
                <a:latin typeface="+mn-lt"/>
              </a:rPr>
              <a:t>İ</a:t>
            </a:r>
            <a:r>
              <a:rPr lang="en-US" sz="3600" b="1" dirty="0">
                <a:solidFill>
                  <a:schemeClr val="bg1">
                    <a:lumMod val="85000"/>
                  </a:schemeClr>
                </a:solidFill>
                <a:effectLst>
                  <a:outerShdw blurRad="38100" dist="38100" dir="2700000" algn="tl">
                    <a:srgbClr val="000000">
                      <a:alpha val="43137"/>
                    </a:srgbClr>
                  </a:outerShdw>
                </a:effectLst>
                <a:latin typeface="+mn-lt"/>
              </a:rPr>
              <a:t>L</a:t>
            </a:r>
            <a:r>
              <a:rPr lang="tr-TR" sz="3600" b="1" dirty="0">
                <a:solidFill>
                  <a:schemeClr val="bg1">
                    <a:lumMod val="85000"/>
                  </a:schemeClr>
                </a:solidFill>
                <a:effectLst>
                  <a:outerShdw blurRad="38100" dist="38100" dir="2700000" algn="tl">
                    <a:srgbClr val="000000">
                      <a:alpha val="43137"/>
                    </a:srgbClr>
                  </a:outerShdw>
                </a:effectLst>
                <a:latin typeface="+mn-lt"/>
              </a:rPr>
              <a:t>İ</a:t>
            </a:r>
            <a:r>
              <a:rPr lang="en-US" sz="3600" b="1" dirty="0">
                <a:solidFill>
                  <a:schemeClr val="bg1">
                    <a:lumMod val="85000"/>
                  </a:schemeClr>
                </a:solidFill>
                <a:effectLst>
                  <a:outerShdw blurRad="38100" dist="38100" dir="2700000" algn="tl">
                    <a:srgbClr val="000000">
                      <a:alpha val="43137"/>
                    </a:srgbClr>
                  </a:outerShdw>
                </a:effectLst>
                <a:latin typeface="+mn-lt"/>
              </a:rPr>
              <a:t>Ğ</a:t>
            </a:r>
            <a:r>
              <a:rPr lang="tr-TR" sz="3600" b="1" dirty="0">
                <a:solidFill>
                  <a:schemeClr val="bg1">
                    <a:lumMod val="85000"/>
                  </a:schemeClr>
                </a:solidFill>
                <a:effectLst>
                  <a:outerShdw blurRad="38100" dist="38100" dir="2700000" algn="tl">
                    <a:srgbClr val="000000">
                      <a:alpha val="43137"/>
                    </a:srgbClr>
                  </a:outerShdw>
                </a:effectLst>
                <a:latin typeface="+mn-lt"/>
              </a:rPr>
              <a:t>İ</a:t>
            </a:r>
            <a:r>
              <a:rPr lang="en-US" sz="3600" b="1" dirty="0">
                <a:solidFill>
                  <a:schemeClr val="bg1">
                    <a:lumMod val="85000"/>
                  </a:schemeClr>
                </a:solidFill>
                <a:effectLst>
                  <a:outerShdw blurRad="38100" dist="38100" dir="2700000" algn="tl">
                    <a:srgbClr val="000000">
                      <a:alpha val="43137"/>
                    </a:srgbClr>
                  </a:outerShdw>
                </a:effectLst>
                <a:latin typeface="+mn-lt"/>
              </a:rPr>
              <a:t> (</a:t>
            </a:r>
            <a:r>
              <a:rPr lang="tr-TR" sz="3600" b="1" dirty="0">
                <a:solidFill>
                  <a:schemeClr val="bg1">
                    <a:lumMod val="85000"/>
                  </a:schemeClr>
                </a:solidFill>
                <a:effectLst>
                  <a:outerShdw blurRad="38100" dist="38100" dir="2700000" algn="tl">
                    <a:srgbClr val="000000">
                      <a:alpha val="43137"/>
                    </a:srgbClr>
                  </a:outerShdw>
                </a:effectLst>
                <a:latin typeface="+mn-lt"/>
              </a:rPr>
              <a:t>KA</a:t>
            </a:r>
            <a:r>
              <a:rPr lang="en-US" sz="3600" b="1" dirty="0">
                <a:solidFill>
                  <a:schemeClr val="bg1">
                    <a:lumMod val="85000"/>
                  </a:schemeClr>
                </a:solidFill>
                <a:effectLst>
                  <a:outerShdw blurRad="38100" dist="38100" dir="2700000" algn="tl">
                    <a:srgbClr val="000000">
                      <a:alpha val="43137"/>
                    </a:srgbClr>
                  </a:outerShdw>
                </a:effectLst>
                <a:latin typeface="+mn-lt"/>
              </a:rPr>
              <a:t>1)</a:t>
            </a:r>
          </a:p>
        </p:txBody>
      </p:sp>
    </p:spTree>
    <p:custDataLst>
      <p:tags r:id="rId1"/>
    </p:custDataLst>
    <p:extLst>
      <p:ext uri="{BB962C8B-B14F-4D97-AF65-F5344CB8AC3E}">
        <p14:creationId xmlns:p14="http://schemas.microsoft.com/office/powerpoint/2010/main" val="218774508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147248" cy="864096"/>
          </a:xfrm>
        </p:spPr>
        <p:txBody>
          <a:bodyPr>
            <a:normAutofit/>
          </a:bodyPr>
          <a:lstStyle/>
          <a:p>
            <a:r>
              <a:rPr lang="tr-TR" sz="3600" b="1" dirty="0" err="1" smtClean="0">
                <a:solidFill>
                  <a:schemeClr val="accent2">
                    <a:lumMod val="75000"/>
                  </a:schemeClr>
                </a:solidFill>
                <a:effectLst>
                  <a:outerShdw blurRad="38100" dist="38100" dir="2700000" algn="tl">
                    <a:srgbClr val="000000">
                      <a:alpha val="43137"/>
                    </a:srgbClr>
                  </a:outerShdw>
                </a:effectLst>
                <a:latin typeface="+mn-lt"/>
              </a:rPr>
              <a:t>Erasmus</a:t>
            </a:r>
            <a:r>
              <a:rPr lang="tr-TR" sz="3600" b="1" dirty="0" smtClean="0">
                <a:solidFill>
                  <a:schemeClr val="accent2">
                    <a:lumMod val="75000"/>
                  </a:schemeClr>
                </a:solidFill>
                <a:effectLst>
                  <a:outerShdw blurRad="38100" dist="38100" dir="2700000" algn="tl">
                    <a:srgbClr val="000000">
                      <a:alpha val="43137"/>
                    </a:srgbClr>
                  </a:outerShdw>
                </a:effectLst>
                <a:latin typeface="+mn-lt"/>
              </a:rPr>
              <a:t> + OKUL EĞİTİMİ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öncel</a:t>
            </a:r>
            <a:r>
              <a:rPr lang="tr-TR" sz="3600" b="1" dirty="0" err="1" smtClean="0">
                <a:solidFill>
                  <a:schemeClr val="accent2">
                    <a:lumMod val="75000"/>
                  </a:schemeClr>
                </a:solidFill>
                <a:effectLst>
                  <a:outerShdw blurRad="38100" dist="38100" dir="2700000" algn="tl">
                    <a:srgbClr val="000000">
                      <a:alpha val="43137"/>
                    </a:srgbClr>
                  </a:outerShdw>
                </a:effectLst>
              </a:rPr>
              <a:t>İ</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kler</a:t>
            </a:r>
            <a:r>
              <a:rPr lang="tr-TR" sz="3600" b="1" dirty="0" err="1">
                <a:solidFill>
                  <a:schemeClr val="accent2">
                    <a:lumMod val="75000"/>
                  </a:schemeClr>
                </a:solidFill>
                <a:effectLst>
                  <a:outerShdw blurRad="38100" dist="38100" dir="2700000" algn="tl">
                    <a:srgbClr val="000000">
                      <a:alpha val="43137"/>
                    </a:srgbClr>
                  </a:outerShdw>
                </a:effectLst>
              </a:rPr>
              <a:t>İ</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95536" y="1196752"/>
            <a:ext cx="8229600" cy="4389120"/>
          </a:xfrm>
        </p:spPr>
        <p:txBody>
          <a:bodyPr>
            <a:normAutofit/>
          </a:bodyPr>
          <a:lstStyle/>
          <a:p>
            <a:r>
              <a:rPr lang="tr-TR" sz="2400" b="1" dirty="0" smtClean="0">
                <a:solidFill>
                  <a:schemeClr val="accent2">
                    <a:lumMod val="75000"/>
                  </a:schemeClr>
                </a:solidFill>
              </a:rPr>
              <a:t>    </a:t>
            </a:r>
            <a:r>
              <a:rPr lang="tr-TR" sz="2400" b="1" dirty="0" err="1" smtClean="0">
                <a:solidFill>
                  <a:schemeClr val="accent2">
                    <a:lumMod val="75000"/>
                  </a:schemeClr>
                </a:solidFill>
              </a:rPr>
              <a:t>Erasmus</a:t>
            </a:r>
            <a:r>
              <a:rPr lang="tr-TR" sz="2400" b="1" dirty="0" smtClean="0">
                <a:solidFill>
                  <a:schemeClr val="accent2">
                    <a:lumMod val="75000"/>
                  </a:schemeClr>
                </a:solidFill>
              </a:rPr>
              <a:t>+ programı Avrupa 2020 stratejisinin amaçları ve eğitim öğretim 2020 stratejik çerçeve amaçları kapsamında  özellikle; </a:t>
            </a:r>
            <a:endParaRPr lang="tr-TR" sz="2400" dirty="0">
              <a:solidFill>
                <a:schemeClr val="accent2">
                  <a:lumMod val="75000"/>
                </a:schemeClr>
              </a:solidFill>
            </a:endParaRPr>
          </a:p>
          <a:p>
            <a:endParaRPr lang="tr-TR" sz="2400" b="1" dirty="0" smtClean="0">
              <a:solidFill>
                <a:srgbClr val="FF0000"/>
              </a:solidFill>
            </a:endParaRPr>
          </a:p>
          <a:p>
            <a:pPr lvl="1"/>
            <a:r>
              <a:rPr lang="tr-TR" sz="2400" b="1" dirty="0" smtClean="0"/>
              <a:t>Erken okul terk oranını %10’un altına indirmek</a:t>
            </a:r>
            <a:endParaRPr lang="tr-TR" sz="2400" b="1" dirty="0"/>
          </a:p>
          <a:p>
            <a:pPr lvl="1"/>
            <a:r>
              <a:rPr lang="tr-TR" sz="2400" b="1" dirty="0" smtClean="0"/>
              <a:t>Temel </a:t>
            </a:r>
            <a:r>
              <a:rPr lang="tr-TR" sz="2400" b="1" dirty="0"/>
              <a:t>becerilerin geliştirilmesi </a:t>
            </a:r>
          </a:p>
          <a:p>
            <a:pPr lvl="1"/>
            <a:r>
              <a:rPr lang="tr-TR" sz="2400" b="1" dirty="0" smtClean="0"/>
              <a:t>Erken </a:t>
            </a:r>
            <a:r>
              <a:rPr lang="tr-TR" sz="2400" b="1" dirty="0"/>
              <a:t>çocukluk eğitimi ve bakımı alanında kalitenin artırılması </a:t>
            </a:r>
          </a:p>
          <a:p>
            <a:pPr lvl="1"/>
            <a:r>
              <a:rPr lang="tr-TR" sz="2400" b="1" dirty="0" smtClean="0"/>
              <a:t>Öğretmenlerin </a:t>
            </a:r>
            <a:r>
              <a:rPr lang="tr-TR" sz="2400" b="1" dirty="0"/>
              <a:t>mesleki yeterliliklerinin güçlendirilmesi </a:t>
            </a:r>
          </a:p>
        </p:txBody>
      </p:sp>
    </p:spTree>
    <p:custDataLst>
      <p:tags r:id="rId1"/>
    </p:custDataLst>
    <p:extLst>
      <p:ext uri="{BB962C8B-B14F-4D97-AF65-F5344CB8AC3E}">
        <p14:creationId xmlns:p14="http://schemas.microsoft.com/office/powerpoint/2010/main" val="776538776"/>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anim calcmode="lin" valueType="num">
                                      <p:cBhvr>
                                        <p:cTn id="2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anim calcmode="lin" valueType="num">
                                      <p:cBhvr>
                                        <p:cTn id="3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3517" y="260648"/>
            <a:ext cx="8792980" cy="650336"/>
          </a:xfrm>
        </p:spPr>
        <p:txBody>
          <a:bodyPr>
            <a:noAutofit/>
          </a:bodyPr>
          <a:lstStyle/>
          <a:p>
            <a:r>
              <a:rPr lang="tr-TR" sz="4000" b="1" dirty="0" smtClean="0">
                <a:solidFill>
                  <a:schemeClr val="accent2">
                    <a:lumMod val="75000"/>
                  </a:schemeClr>
                </a:solidFill>
                <a:effectLst>
                  <a:outerShdw blurRad="38100" dist="38100" dir="2700000" algn="tl">
                    <a:srgbClr val="000000">
                      <a:alpha val="43137"/>
                    </a:srgbClr>
                  </a:outerShdw>
                </a:effectLst>
                <a:latin typeface="+mn-lt"/>
              </a:rPr>
              <a:t>KA1 OKUL EĞİTİMİ</a:t>
            </a:r>
            <a:endParaRPr lang="tr-TR" sz="40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02593" y="1340768"/>
            <a:ext cx="8229600" cy="4389120"/>
          </a:xfrm>
        </p:spPr>
        <p:txBody>
          <a:bodyPr>
            <a:normAutofit/>
          </a:bodyPr>
          <a:lstStyle/>
          <a:p>
            <a:pPr algn="just"/>
            <a:r>
              <a:rPr lang="tr-TR" sz="2400" dirty="0">
                <a:solidFill>
                  <a:schemeClr val="accent2">
                    <a:lumMod val="75000"/>
                  </a:schemeClr>
                </a:solidFill>
              </a:rPr>
              <a:t>Amaç: </a:t>
            </a:r>
            <a:r>
              <a:rPr lang="tr-TR" sz="2400" dirty="0"/>
              <a:t>Okul personelinin yeterliliklerinin geliştirilmesi ve okul personeline yurt dışında mesleki gelişim fırsatları </a:t>
            </a:r>
            <a:r>
              <a:rPr lang="tr-TR" sz="2400" dirty="0" smtClean="0"/>
              <a:t>sunulmasıdır.</a:t>
            </a:r>
            <a:endParaRPr lang="tr-TR" sz="2400" dirty="0"/>
          </a:p>
          <a:p>
            <a:pPr lvl="1" algn="just"/>
            <a:r>
              <a:rPr lang="tr-TR" sz="2400" b="1" dirty="0" smtClean="0">
                <a:solidFill>
                  <a:schemeClr val="accent2">
                    <a:lumMod val="75000"/>
                  </a:schemeClr>
                </a:solidFill>
              </a:rPr>
              <a:t>Öğretmen </a:t>
            </a:r>
            <a:r>
              <a:rPr lang="tr-TR" sz="2400" b="1" dirty="0">
                <a:solidFill>
                  <a:schemeClr val="accent2">
                    <a:lumMod val="75000"/>
                  </a:schemeClr>
                </a:solidFill>
              </a:rPr>
              <a:t>Görevlendirmesi: </a:t>
            </a:r>
            <a:r>
              <a:rPr lang="tr-TR" sz="2400" b="1" dirty="0"/>
              <a:t>Okul eğitim personelinin yurtdışında ortak bir okulda öğretmenlik </a:t>
            </a:r>
            <a:r>
              <a:rPr lang="tr-TR" sz="2400" b="1" dirty="0" smtClean="0"/>
              <a:t>yapmalarıdır</a:t>
            </a:r>
            <a:r>
              <a:rPr lang="tr-TR" sz="2400" b="1" dirty="0" smtClean="0">
                <a:solidFill>
                  <a:schemeClr val="bg2">
                    <a:lumMod val="25000"/>
                  </a:schemeClr>
                </a:solidFill>
              </a:rPr>
              <a:t>.</a:t>
            </a:r>
            <a:endParaRPr lang="tr-TR" sz="2400" b="1" dirty="0">
              <a:solidFill>
                <a:schemeClr val="bg2">
                  <a:lumMod val="25000"/>
                </a:schemeClr>
              </a:solidFill>
            </a:endParaRPr>
          </a:p>
          <a:p>
            <a:pPr lvl="1" algn="just"/>
            <a:r>
              <a:rPr lang="tr-TR" sz="2400" b="1" dirty="0" smtClean="0">
                <a:solidFill>
                  <a:schemeClr val="accent2">
                    <a:lumMod val="75000"/>
                  </a:schemeClr>
                </a:solidFill>
              </a:rPr>
              <a:t>Personel </a:t>
            </a:r>
            <a:r>
              <a:rPr lang="tr-TR" sz="2400" b="1" dirty="0">
                <a:solidFill>
                  <a:schemeClr val="accent2">
                    <a:lumMod val="75000"/>
                  </a:schemeClr>
                </a:solidFill>
              </a:rPr>
              <a:t>Eğitimi: </a:t>
            </a:r>
            <a:r>
              <a:rPr lang="tr-TR" sz="2400" b="1" dirty="0"/>
              <a:t>Okul eğitim personelinin yurt dışında mesleki gelişimine yönelik bir kursa katılması ya da işbaşı </a:t>
            </a:r>
            <a:r>
              <a:rPr lang="tr-TR" sz="2400" b="1" dirty="0" smtClean="0"/>
              <a:t>eğitimi, izleme yapmalarıdır.</a:t>
            </a:r>
            <a:endParaRPr lang="tr-TR" sz="2400" b="1" dirty="0"/>
          </a:p>
        </p:txBody>
      </p:sp>
    </p:spTree>
    <p:custDataLst>
      <p:tags r:id="rId1"/>
    </p:custDataLst>
    <p:extLst>
      <p:ext uri="{BB962C8B-B14F-4D97-AF65-F5344CB8AC3E}">
        <p14:creationId xmlns:p14="http://schemas.microsoft.com/office/powerpoint/2010/main" val="129775807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7532" y="548680"/>
            <a:ext cx="8720972" cy="1143000"/>
          </a:xfrm>
        </p:spPr>
        <p:txBody>
          <a:bodyPr>
            <a:normAutofit fontScale="90000"/>
          </a:bodyPr>
          <a:lstStyle/>
          <a:p>
            <a:r>
              <a:rPr lang="tr-TR" sz="4400" b="1" dirty="0" smtClean="0">
                <a:solidFill>
                  <a:schemeClr val="accent2">
                    <a:lumMod val="75000"/>
                  </a:schemeClr>
                </a:solidFill>
                <a:effectLst>
                  <a:outerShdw blurRad="38100" dist="38100" dir="2700000" algn="tl">
                    <a:srgbClr val="000000">
                      <a:alpha val="43137"/>
                    </a:srgbClr>
                  </a:outerShdw>
                </a:effectLst>
                <a:latin typeface="+mn-lt"/>
              </a:rPr>
              <a:t>KA 1 Okul </a:t>
            </a:r>
            <a:r>
              <a:rPr lang="tr-TR" sz="4400" b="1" dirty="0" err="1" smtClean="0">
                <a:solidFill>
                  <a:schemeClr val="accent2">
                    <a:lumMod val="75000"/>
                  </a:schemeClr>
                </a:solidFill>
                <a:effectLst>
                  <a:outerShdw blurRad="38100" dist="38100" dir="2700000" algn="tl">
                    <a:srgbClr val="000000">
                      <a:alpha val="43137"/>
                    </a:srgbClr>
                  </a:outerShdw>
                </a:effectLst>
                <a:latin typeface="+mn-lt"/>
              </a:rPr>
              <a:t>Eğİtİm</a:t>
            </a:r>
            <a:r>
              <a:rPr lang="tr-TR" sz="4400" b="1" dirty="0" err="1">
                <a:solidFill>
                  <a:schemeClr val="accent2">
                    <a:lumMod val="75000"/>
                  </a:schemeClr>
                </a:solidFill>
                <a:effectLst>
                  <a:outerShdw blurRad="38100" dist="38100" dir="2700000" algn="tl">
                    <a:srgbClr val="000000">
                      <a:alpha val="43137"/>
                    </a:srgbClr>
                  </a:outerShdw>
                </a:effectLst>
                <a:latin typeface="+mn-lt"/>
              </a:rPr>
              <a:t>İ</a:t>
            </a:r>
            <a:r>
              <a:rPr lang="tr-TR" sz="4400" b="1" dirty="0" smtClean="0">
                <a:solidFill>
                  <a:schemeClr val="accent2">
                    <a:lumMod val="75000"/>
                  </a:schemeClr>
                </a:solidFill>
                <a:effectLst>
                  <a:outerShdw blurRad="38100" dist="38100" dir="2700000" algn="tl">
                    <a:srgbClr val="000000">
                      <a:alpha val="43137"/>
                    </a:srgbClr>
                  </a:outerShdw>
                </a:effectLst>
                <a:latin typeface="+mn-lt"/>
              </a:rPr>
              <a:t> </a:t>
            </a:r>
            <a:r>
              <a:rPr lang="tr-TR" sz="4400" b="1" dirty="0" err="1">
                <a:solidFill>
                  <a:schemeClr val="accent2">
                    <a:lumMod val="75000"/>
                  </a:schemeClr>
                </a:solidFill>
                <a:effectLst>
                  <a:outerShdw blurRad="38100" dist="38100" dir="2700000" algn="tl">
                    <a:srgbClr val="000000">
                      <a:alpha val="43137"/>
                    </a:srgbClr>
                  </a:outerShdw>
                </a:effectLst>
                <a:latin typeface="+mn-lt"/>
              </a:rPr>
              <a:t>İçİn</a:t>
            </a:r>
            <a:r>
              <a:rPr lang="tr-TR" sz="4400" b="1" dirty="0">
                <a:solidFill>
                  <a:schemeClr val="accent2">
                    <a:lumMod val="75000"/>
                  </a:schemeClr>
                </a:solidFill>
                <a:effectLst>
                  <a:outerShdw blurRad="38100" dist="38100" dir="2700000" algn="tl">
                    <a:srgbClr val="000000">
                      <a:alpha val="43137"/>
                    </a:srgbClr>
                  </a:outerShdw>
                </a:effectLst>
                <a:latin typeface="+mn-lt"/>
              </a:rPr>
              <a:t> </a:t>
            </a:r>
            <a:r>
              <a:rPr lang="tr-TR" sz="4400" b="1" dirty="0" smtClean="0">
                <a:solidFill>
                  <a:schemeClr val="accent2">
                    <a:lumMod val="75000"/>
                  </a:schemeClr>
                </a:solidFill>
                <a:effectLst>
                  <a:outerShdw blurRad="38100" dist="38100" dir="2700000" algn="tl">
                    <a:srgbClr val="000000">
                      <a:alpha val="43137"/>
                    </a:srgbClr>
                  </a:outerShdw>
                </a:effectLst>
                <a:latin typeface="+mn-lt"/>
              </a:rPr>
              <a:t>Uygun </a:t>
            </a:r>
            <a:r>
              <a:rPr lang="tr-TR" sz="4400" b="1" dirty="0" err="1" smtClean="0">
                <a:solidFill>
                  <a:schemeClr val="accent2">
                    <a:lumMod val="75000"/>
                  </a:schemeClr>
                </a:solidFill>
                <a:effectLst>
                  <a:outerShdw blurRad="38100" dist="38100" dir="2700000" algn="tl">
                    <a:srgbClr val="000000">
                      <a:alpha val="43137"/>
                    </a:srgbClr>
                  </a:outerShdw>
                </a:effectLst>
                <a:latin typeface="+mn-lt"/>
              </a:rPr>
              <a:t>KatIlImcIlar</a:t>
            </a:r>
            <a:endParaRPr lang="tr-TR" sz="44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467544" y="1556792"/>
            <a:ext cx="8229600" cy="4389120"/>
          </a:xfrm>
        </p:spPr>
        <p:txBody>
          <a:bodyPr>
            <a:normAutofit/>
          </a:bodyPr>
          <a:lstStyle/>
          <a:p>
            <a:pPr algn="just"/>
            <a:endParaRPr lang="tr-TR" sz="2400" b="1" dirty="0" smtClean="0">
              <a:solidFill>
                <a:schemeClr val="accent2"/>
              </a:solidFill>
              <a:effectLst>
                <a:outerShdw blurRad="38100" dist="38100" dir="2700000" algn="tl">
                  <a:srgbClr val="000000">
                    <a:alpha val="43137"/>
                  </a:srgbClr>
                </a:outerShdw>
              </a:effectLst>
            </a:endParaRPr>
          </a:p>
          <a:p>
            <a:pPr algn="just">
              <a:buFont typeface="Wingdings" pitchFamily="2" charset="2"/>
              <a:buChar char="Ø"/>
            </a:pPr>
            <a:r>
              <a:rPr lang="tr-TR" sz="2400" dirty="0" smtClean="0"/>
              <a:t>Okulların </a:t>
            </a:r>
            <a:r>
              <a:rPr lang="tr-TR" sz="2400" dirty="0"/>
              <a:t>eğitim </a:t>
            </a:r>
            <a:r>
              <a:rPr lang="tr-TR" sz="2400" dirty="0" smtClean="0"/>
              <a:t>personelidir. </a:t>
            </a:r>
            <a:r>
              <a:rPr lang="tr-TR" sz="2400" dirty="0"/>
              <a:t>(öğretmenler, </a:t>
            </a:r>
            <a:r>
              <a:rPr lang="tr-TR" sz="2400" dirty="0" smtClean="0"/>
              <a:t>idareciler)</a:t>
            </a:r>
            <a:endParaRPr lang="tr-TR" sz="2400" dirty="0"/>
          </a:p>
          <a:p>
            <a:pPr algn="just">
              <a:buFont typeface="Wingdings" pitchFamily="2" charset="2"/>
              <a:buChar char="Ø"/>
            </a:pPr>
            <a:r>
              <a:rPr lang="tr-TR" sz="2400" dirty="0" smtClean="0"/>
              <a:t>Başvuru</a:t>
            </a:r>
            <a:r>
              <a:rPr lang="tr-TR" sz="2400" dirty="0">
                <a:solidFill>
                  <a:schemeClr val="bg2">
                    <a:lumMod val="25000"/>
                  </a:schemeClr>
                </a:solidFill>
              </a:rPr>
              <a:t>, </a:t>
            </a:r>
            <a:r>
              <a:rPr lang="tr-TR" sz="2400" dirty="0"/>
              <a:t>Program </a:t>
            </a:r>
            <a:r>
              <a:rPr lang="tr-TR" sz="2400" dirty="0" smtClean="0"/>
              <a:t>ülkelerinden </a:t>
            </a:r>
            <a:r>
              <a:rPr lang="tr-TR" sz="2400" dirty="0"/>
              <a:t>birinde yerleşik bir okul ya da konsorsiyum lideri tarafından yapılmalıdır. Bir </a:t>
            </a:r>
            <a:r>
              <a:rPr lang="tr-TR" sz="2400" dirty="0" smtClean="0"/>
              <a:t>okul </a:t>
            </a:r>
            <a:r>
              <a:rPr lang="tr-TR" sz="2400" dirty="0"/>
              <a:t>e</a:t>
            </a:r>
            <a:r>
              <a:rPr lang="tr-TR" sz="2400" dirty="0" smtClean="0"/>
              <a:t>ğitimi </a:t>
            </a:r>
            <a:r>
              <a:rPr lang="tr-TR" sz="2400" dirty="0"/>
              <a:t>p</a:t>
            </a:r>
            <a:r>
              <a:rPr lang="tr-TR" sz="2400" dirty="0" smtClean="0"/>
              <a:t>ersonel </a:t>
            </a:r>
            <a:r>
              <a:rPr lang="tr-TR" sz="2400" dirty="0"/>
              <a:t>h</a:t>
            </a:r>
            <a:r>
              <a:rPr lang="tr-TR" sz="2400" dirty="0" smtClean="0"/>
              <a:t>areketliliği </a:t>
            </a:r>
            <a:r>
              <a:rPr lang="tr-TR" sz="2400" dirty="0"/>
              <a:t>projesinde konsorsiyum lideri olabilecek uygun kuruluşlar </a:t>
            </a:r>
            <a:r>
              <a:rPr lang="tr-TR" sz="2400" dirty="0">
                <a:solidFill>
                  <a:schemeClr val="accent3">
                    <a:lumMod val="50000"/>
                  </a:schemeClr>
                </a:solidFill>
              </a:rPr>
              <a:t>İl ve İlçe Milli Eğitim Müdürlükleridir.</a:t>
            </a:r>
          </a:p>
          <a:p>
            <a:pPr algn="just"/>
            <a:r>
              <a:rPr lang="tr-TR" sz="2400" u="sng" dirty="0">
                <a:solidFill>
                  <a:srgbClr val="FF0000"/>
                </a:solidFill>
              </a:rPr>
              <a:t>*</a:t>
            </a:r>
            <a:r>
              <a:rPr lang="tr-TR" sz="2400" u="sng" dirty="0" smtClean="0">
                <a:solidFill>
                  <a:srgbClr val="FF0000"/>
                </a:solidFill>
              </a:rPr>
              <a:t>Bireysel </a:t>
            </a:r>
            <a:r>
              <a:rPr lang="tr-TR" sz="2400" u="sng" dirty="0">
                <a:solidFill>
                  <a:srgbClr val="FF0000"/>
                </a:solidFill>
              </a:rPr>
              <a:t>başvuru kabul edilmemektedir.</a:t>
            </a:r>
          </a:p>
          <a:p>
            <a:endParaRPr lang="tr-TR" sz="2400" dirty="0"/>
          </a:p>
        </p:txBody>
      </p:sp>
    </p:spTree>
    <p:custDataLst>
      <p:tags r:id="rId1"/>
    </p:custDataLst>
    <p:extLst>
      <p:ext uri="{BB962C8B-B14F-4D97-AF65-F5344CB8AC3E}">
        <p14:creationId xmlns:p14="http://schemas.microsoft.com/office/powerpoint/2010/main" val="275440629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00809"/>
            <a:ext cx="8229600" cy="3960440"/>
          </a:xfrm>
        </p:spPr>
        <p:txBody>
          <a:bodyPr>
            <a:noAutofit/>
          </a:bodyPr>
          <a:lstStyle/>
          <a:p>
            <a:pPr marL="457200" indent="-457200" algn="just">
              <a:buFont typeface="Wingdings" pitchFamily="2" charset="2"/>
              <a:buChar char="Ø"/>
            </a:pPr>
            <a:r>
              <a:rPr lang="tr-TR" sz="2000" dirty="0" smtClean="0"/>
              <a:t>Okul </a:t>
            </a:r>
            <a:r>
              <a:rPr lang="tr-TR" sz="2000" dirty="0"/>
              <a:t>eğitimi personelinin hareketlilik faaliyeti, her ikisi de </a:t>
            </a:r>
            <a:r>
              <a:rPr lang="tr-TR" sz="2000" dirty="0" smtClean="0"/>
              <a:t>program </a:t>
            </a:r>
            <a:r>
              <a:rPr lang="tr-TR" sz="2000" dirty="0"/>
              <a:t>ü</a:t>
            </a:r>
            <a:r>
              <a:rPr lang="tr-TR" sz="2000" dirty="0" smtClean="0"/>
              <a:t>lkelerinde </a:t>
            </a:r>
            <a:r>
              <a:rPr lang="tr-TR" sz="2000" dirty="0"/>
              <a:t>yerleşik bir gönderen kuruluş ve en az bir ev sahibi kuruluş içermelidir. </a:t>
            </a:r>
          </a:p>
          <a:p>
            <a:pPr marL="457200" indent="-457200" algn="just">
              <a:buFont typeface="Wingdings" pitchFamily="2" charset="2"/>
              <a:buChar char="Ø"/>
            </a:pPr>
            <a:r>
              <a:rPr lang="tr-TR" sz="2000" dirty="0" smtClean="0"/>
              <a:t> Başvuruda </a:t>
            </a:r>
            <a:r>
              <a:rPr lang="tr-TR" sz="2000" dirty="0"/>
              <a:t>tercih edilen faaliyet türüne </a:t>
            </a:r>
            <a:r>
              <a:rPr lang="tr-TR" sz="2000" dirty="0" smtClean="0"/>
              <a:t>göre; öğretmen görevlendirmesinde</a:t>
            </a:r>
            <a:r>
              <a:rPr lang="tr-TR" sz="2000" dirty="0"/>
              <a:t>; gönderen kuruluş ile ev     </a:t>
            </a:r>
            <a:r>
              <a:rPr lang="tr-TR" sz="2000" dirty="0" smtClean="0"/>
              <a:t>sahibi </a:t>
            </a:r>
            <a:r>
              <a:rPr lang="tr-TR" sz="2000" dirty="0"/>
              <a:t>kuruluşun her ikisi de okul </a:t>
            </a:r>
            <a:r>
              <a:rPr lang="tr-TR" sz="2000" dirty="0" smtClean="0"/>
              <a:t>olmalıdır.</a:t>
            </a:r>
          </a:p>
          <a:p>
            <a:pPr marL="457200" indent="-457200" algn="just">
              <a:buFont typeface="Wingdings" pitchFamily="2" charset="2"/>
              <a:buChar char="Ø"/>
            </a:pPr>
            <a:r>
              <a:rPr lang="tr-TR" sz="2000" dirty="0" smtClean="0"/>
              <a:t>Personel </a:t>
            </a:r>
            <a:r>
              <a:rPr lang="tr-TR" sz="2000" dirty="0"/>
              <a:t>eğitiminde; gönderen kuruluş bir okul olmalıdır. Ev sahibi kuruluş ise okul ya da okul eğitimi alanında faaliyet gösteren kamu kurumu ya da özel kuruluş olabilir. </a:t>
            </a:r>
          </a:p>
        </p:txBody>
      </p:sp>
      <p:sp>
        <p:nvSpPr>
          <p:cNvPr id="6" name="Başlık 1"/>
          <p:cNvSpPr txBox="1">
            <a:spLocks/>
          </p:cNvSpPr>
          <p:nvPr/>
        </p:nvSpPr>
        <p:spPr>
          <a:xfrm>
            <a:off x="457200" y="404664"/>
            <a:ext cx="8229600" cy="1143000"/>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4400" b="1" dirty="0" smtClean="0">
                <a:solidFill>
                  <a:schemeClr val="accent2">
                    <a:lumMod val="75000"/>
                  </a:schemeClr>
                </a:solidFill>
                <a:effectLst>
                  <a:outerShdw blurRad="38100" dist="38100" dir="2700000" algn="tl">
                    <a:srgbClr val="000000">
                      <a:alpha val="43137"/>
                    </a:srgbClr>
                  </a:outerShdw>
                </a:effectLst>
                <a:latin typeface="+mn-lt"/>
              </a:rPr>
              <a:t>KA 1 OKUL EĞİTİMİ İÇİN UYGUN KURULUŞLAR</a:t>
            </a:r>
            <a:endParaRPr lang="tr-TR" sz="4400" b="1" dirty="0">
              <a:solidFill>
                <a:schemeClr val="accent2">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47247506"/>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anim calcmode="lin" valueType="num">
                                      <p:cBhvr>
                                        <p:cTn id="8" dur="1750" fill="hold"/>
                                        <p:tgtEl>
                                          <p:spTgt spid="6"/>
                                        </p:tgtEl>
                                        <p:attrNameLst>
                                          <p:attrName>ppt_x</p:attrName>
                                        </p:attrNameLst>
                                      </p:cBhvr>
                                      <p:tavLst>
                                        <p:tav tm="0">
                                          <p:val>
                                            <p:strVal val="#ppt_x"/>
                                          </p:val>
                                        </p:tav>
                                        <p:tav tm="100000">
                                          <p:val>
                                            <p:strVal val="#ppt_x"/>
                                          </p:val>
                                        </p:tav>
                                      </p:tavLst>
                                    </p:anim>
                                    <p:anim calcmode="lin" valueType="num">
                                      <p:cBhvr>
                                        <p:cTn id="9" dur="1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55776" y="1916832"/>
            <a:ext cx="3960440" cy="576064"/>
          </a:xfrm>
        </p:spPr>
        <p:txBody>
          <a:bodyPr>
            <a:normAutofit fontScale="90000"/>
          </a:bodyPr>
          <a:lstStyle/>
          <a:p>
            <a:pPr algn="ctr"/>
            <a:r>
              <a:rPr lang="tr-TR" b="1" dirty="0" smtClean="0">
                <a:solidFill>
                  <a:schemeClr val="accent6">
                    <a:lumMod val="50000"/>
                  </a:schemeClr>
                </a:solidFill>
              </a:rPr>
              <a:t>OKUL EĞİTİMİ EN AZ 2 ORTAK</a:t>
            </a:r>
            <a:r>
              <a:rPr lang="tr-TR" b="1" dirty="0" smtClean="0"/>
              <a:t/>
            </a:r>
            <a:br>
              <a:rPr lang="tr-TR" b="1" dirty="0" smtClean="0"/>
            </a:br>
            <a:endParaRPr lang="tr-TR" sz="31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17231006"/>
              </p:ext>
            </p:extLst>
          </p:nvPr>
        </p:nvGraphicFramePr>
        <p:xfrm>
          <a:off x="683568" y="692696"/>
          <a:ext cx="7848872"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3"/>
          <p:cNvGraphicFramePr>
            <a:graphicFrameLocks/>
          </p:cNvGraphicFramePr>
          <p:nvPr>
            <p:extLst>
              <p:ext uri="{D42A27DB-BD31-4B8C-83A1-F6EECF244321}">
                <p14:modId xmlns:p14="http://schemas.microsoft.com/office/powerpoint/2010/main" val="173021073"/>
              </p:ext>
            </p:extLst>
          </p:nvPr>
        </p:nvGraphicFramePr>
        <p:xfrm>
          <a:off x="683568" y="2636912"/>
          <a:ext cx="7848872" cy="2797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Başlık 1"/>
          <p:cNvSpPr txBox="1">
            <a:spLocks/>
          </p:cNvSpPr>
          <p:nvPr/>
        </p:nvSpPr>
        <p:spPr>
          <a:xfrm>
            <a:off x="2627784" y="3933056"/>
            <a:ext cx="4032448" cy="1224136"/>
          </a:xfrm>
          <a:prstGeom prst="rect">
            <a:avLst/>
          </a:prstGeom>
        </p:spPr>
        <p:txBody>
          <a:bodyPr vert="horz" lIns="0" rIns="0" bIns="0" anchor="b">
            <a:normAutofit fontScale="3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tr-TR" b="1" dirty="0" smtClean="0"/>
          </a:p>
          <a:p>
            <a:pPr algn="ctr"/>
            <a:r>
              <a:rPr lang="tr-TR" b="1" dirty="0" smtClean="0"/>
              <a:t> </a:t>
            </a:r>
          </a:p>
          <a:p>
            <a:pPr algn="ctr"/>
            <a:r>
              <a:rPr lang="tr-TR" sz="8400" b="1" dirty="0" smtClean="0">
                <a:solidFill>
                  <a:schemeClr val="accent6">
                    <a:lumMod val="50000"/>
                  </a:schemeClr>
                </a:solidFill>
              </a:rPr>
              <a:t>KARMA EĞİTİM EN AZ 3 ORTAK</a:t>
            </a:r>
          </a:p>
          <a:p>
            <a:pPr algn="ctr"/>
            <a:endParaRPr lang="tr-TR" b="1" dirty="0"/>
          </a:p>
        </p:txBody>
      </p:sp>
    </p:spTree>
    <p:extLst>
      <p:ext uri="{BB962C8B-B14F-4D97-AF65-F5344CB8AC3E}">
        <p14:creationId xmlns:p14="http://schemas.microsoft.com/office/powerpoint/2010/main" val="2043975822"/>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5082" y="0"/>
            <a:ext cx="8229600" cy="1143000"/>
          </a:xfrm>
        </p:spPr>
        <p:txBody>
          <a:bodyPr>
            <a:normAutofit/>
          </a:bodyPr>
          <a:lstStyle/>
          <a:p>
            <a:r>
              <a:rPr lang="tr-TR" sz="4000" b="1" dirty="0">
                <a:solidFill>
                  <a:schemeClr val="accent2">
                    <a:lumMod val="75000"/>
                  </a:schemeClr>
                </a:solidFill>
                <a:effectLst>
                  <a:outerShdw blurRad="38100" dist="38100" dir="2700000" algn="tl">
                    <a:srgbClr val="000000">
                      <a:alpha val="43137"/>
                    </a:srgbClr>
                  </a:outerShdw>
                </a:effectLst>
                <a:latin typeface="+mn-lt"/>
              </a:rPr>
              <a:t>KA </a:t>
            </a:r>
            <a:r>
              <a:rPr lang="tr-TR" sz="4000" b="1" dirty="0" smtClean="0">
                <a:solidFill>
                  <a:schemeClr val="accent2">
                    <a:lumMod val="75000"/>
                  </a:schemeClr>
                </a:solidFill>
                <a:effectLst>
                  <a:outerShdw blurRad="38100" dist="38100" dir="2700000" algn="tl">
                    <a:srgbClr val="000000">
                      <a:alpha val="43137"/>
                    </a:srgbClr>
                  </a:outerShdw>
                </a:effectLst>
                <a:latin typeface="+mn-lt"/>
              </a:rPr>
              <a:t>1 Okul </a:t>
            </a:r>
            <a:r>
              <a:rPr lang="tr-TR" sz="4000" b="1" dirty="0" err="1" smtClean="0">
                <a:solidFill>
                  <a:schemeClr val="accent2">
                    <a:lumMod val="75000"/>
                  </a:schemeClr>
                </a:solidFill>
                <a:effectLst>
                  <a:outerShdw blurRad="38100" dist="38100" dir="2700000" algn="tl">
                    <a:srgbClr val="000000">
                      <a:alpha val="43137"/>
                    </a:srgbClr>
                  </a:outerShdw>
                </a:effectLst>
                <a:latin typeface="+mn-lt"/>
              </a:rPr>
              <a:t>Eğİtİm</a:t>
            </a:r>
            <a:r>
              <a:rPr lang="tr-TR" sz="4000" b="1" dirty="0" err="1">
                <a:solidFill>
                  <a:schemeClr val="accent2">
                    <a:lumMod val="75000"/>
                  </a:schemeClr>
                </a:solidFill>
                <a:effectLst>
                  <a:outerShdw blurRad="38100" dist="38100" dir="2700000" algn="tl">
                    <a:srgbClr val="000000">
                      <a:alpha val="43137"/>
                    </a:srgbClr>
                  </a:outerShdw>
                </a:effectLst>
                <a:latin typeface="+mn-lt"/>
              </a:rPr>
              <a:t>İ</a:t>
            </a:r>
            <a:r>
              <a:rPr lang="tr-TR" sz="4000" b="1" dirty="0" smtClean="0">
                <a:solidFill>
                  <a:schemeClr val="accent2">
                    <a:lumMod val="75000"/>
                  </a:schemeClr>
                </a:solidFill>
                <a:effectLst>
                  <a:outerShdw blurRad="38100" dist="38100" dir="2700000" algn="tl">
                    <a:srgbClr val="000000">
                      <a:alpha val="43137"/>
                    </a:srgbClr>
                  </a:outerShdw>
                </a:effectLst>
                <a:latin typeface="+mn-lt"/>
              </a:rPr>
              <a:t> </a:t>
            </a:r>
            <a:r>
              <a:rPr lang="tr-TR" sz="4000" b="1" dirty="0" err="1" smtClean="0">
                <a:solidFill>
                  <a:schemeClr val="accent2">
                    <a:lumMod val="75000"/>
                  </a:schemeClr>
                </a:solidFill>
                <a:effectLst>
                  <a:outerShdw blurRad="38100" dist="38100" dir="2700000" algn="tl">
                    <a:srgbClr val="000000">
                      <a:alpha val="43137"/>
                    </a:srgbClr>
                  </a:outerShdw>
                </a:effectLst>
                <a:latin typeface="+mn-lt"/>
              </a:rPr>
              <a:t>DetaylarI</a:t>
            </a:r>
            <a:endParaRPr lang="tr-TR" sz="40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467544" y="1124744"/>
            <a:ext cx="8229600" cy="3888432"/>
          </a:xfrm>
        </p:spPr>
        <p:txBody>
          <a:bodyPr>
            <a:normAutofit fontScale="92500" lnSpcReduction="20000"/>
          </a:bodyPr>
          <a:lstStyle/>
          <a:p>
            <a:r>
              <a:rPr lang="tr-TR" sz="2400" dirty="0">
                <a:solidFill>
                  <a:schemeClr val="accent2">
                    <a:lumMod val="75000"/>
                  </a:schemeClr>
                </a:solidFill>
              </a:rPr>
              <a:t>Proje Süresi : </a:t>
            </a:r>
            <a:r>
              <a:rPr lang="tr-TR" sz="2400" dirty="0"/>
              <a:t>1 veya 2 yıl </a:t>
            </a:r>
          </a:p>
          <a:p>
            <a:endParaRPr lang="tr-TR" sz="2400" dirty="0"/>
          </a:p>
          <a:p>
            <a:r>
              <a:rPr lang="tr-TR" sz="2400" dirty="0">
                <a:solidFill>
                  <a:schemeClr val="accent2">
                    <a:lumMod val="75000"/>
                  </a:schemeClr>
                </a:solidFill>
              </a:rPr>
              <a:t>Faaliyet Süreleri : </a:t>
            </a:r>
            <a:r>
              <a:rPr lang="tr-TR" sz="2400" dirty="0"/>
              <a:t>Seyahat süreleri hariç </a:t>
            </a:r>
            <a:r>
              <a:rPr lang="tr-TR" sz="2400" dirty="0" smtClean="0"/>
              <a:t> 2 </a:t>
            </a:r>
            <a:r>
              <a:rPr lang="tr-TR" sz="2400" dirty="0"/>
              <a:t>günden 2 aya kadar</a:t>
            </a:r>
          </a:p>
          <a:p>
            <a:endParaRPr lang="tr-TR" sz="2400" dirty="0">
              <a:solidFill>
                <a:schemeClr val="accent2">
                  <a:lumMod val="75000"/>
                </a:schemeClr>
              </a:solidFill>
            </a:endParaRPr>
          </a:p>
          <a:p>
            <a:r>
              <a:rPr lang="tr-TR" sz="2400" dirty="0">
                <a:solidFill>
                  <a:schemeClr val="accent2">
                    <a:lumMod val="75000"/>
                  </a:schemeClr>
                </a:solidFill>
              </a:rPr>
              <a:t>Projeye Sağlanan Hibe Destekleri </a:t>
            </a:r>
            <a:r>
              <a:rPr lang="tr-TR" sz="2400" dirty="0" smtClean="0">
                <a:solidFill>
                  <a:schemeClr val="accent2">
                    <a:lumMod val="75000"/>
                  </a:schemeClr>
                </a:solidFill>
              </a:rPr>
              <a:t>Nelerdir: </a:t>
            </a:r>
            <a:endParaRPr lang="tr-TR" sz="2400" dirty="0">
              <a:solidFill>
                <a:schemeClr val="accent2">
                  <a:lumMod val="75000"/>
                </a:schemeClr>
              </a:solidFill>
            </a:endParaRPr>
          </a:p>
          <a:p>
            <a:r>
              <a:rPr lang="tr-TR" sz="2400" dirty="0" smtClean="0"/>
              <a:t>Kurumsal </a:t>
            </a:r>
            <a:r>
              <a:rPr lang="tr-TR" sz="2400" dirty="0"/>
              <a:t>destek</a:t>
            </a:r>
          </a:p>
          <a:p>
            <a:r>
              <a:rPr lang="tr-TR" sz="2400" dirty="0" smtClean="0"/>
              <a:t>Seyahat </a:t>
            </a:r>
            <a:r>
              <a:rPr lang="tr-TR" sz="2400" dirty="0"/>
              <a:t>giderleri</a:t>
            </a:r>
          </a:p>
          <a:p>
            <a:r>
              <a:rPr lang="tr-TR" sz="2400" dirty="0" smtClean="0"/>
              <a:t>Bireysel destek</a:t>
            </a:r>
          </a:p>
          <a:p>
            <a:r>
              <a:rPr lang="tr-TR" sz="2400" dirty="0" smtClean="0"/>
              <a:t>Kurs </a:t>
            </a:r>
            <a:r>
              <a:rPr lang="tr-TR" sz="2400" dirty="0"/>
              <a:t>ücreti</a:t>
            </a:r>
          </a:p>
          <a:p>
            <a:r>
              <a:rPr lang="tr-TR" sz="2400" dirty="0" smtClean="0"/>
              <a:t>Özel </a:t>
            </a:r>
            <a:r>
              <a:rPr lang="tr-TR" sz="2400" dirty="0"/>
              <a:t>ihtiyaç desteği</a:t>
            </a:r>
          </a:p>
          <a:p>
            <a:endParaRPr lang="tr-TR" dirty="0"/>
          </a:p>
        </p:txBody>
      </p:sp>
    </p:spTree>
    <p:extLst>
      <p:ext uri="{BB962C8B-B14F-4D97-AF65-F5344CB8AC3E}">
        <p14:creationId xmlns:p14="http://schemas.microsoft.com/office/powerpoint/2010/main" val="369241641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750"/>
                                        <p:tgtEl>
                                          <p:spTgt spid="3">
                                            <p:txEl>
                                              <p:pRg st="4" end="4"/>
                                            </p:txEl>
                                          </p:spTgt>
                                        </p:tgtEl>
                                      </p:cBhvr>
                                    </p:animEffect>
                                    <p:anim calcmode="lin" valueType="num">
                                      <p:cBhvr>
                                        <p:cTn id="2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anim calcmode="lin" valueType="num">
                                      <p:cBhvr>
                                        <p:cTn id="2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750"/>
                                        <p:tgtEl>
                                          <p:spTgt spid="3">
                                            <p:txEl>
                                              <p:pRg st="6" end="6"/>
                                            </p:txEl>
                                          </p:spTgt>
                                        </p:tgtEl>
                                      </p:cBhvr>
                                    </p:animEffect>
                                    <p:anim calcmode="lin" valueType="num">
                                      <p:cBhvr>
                                        <p:cTn id="33"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750"/>
                                        <p:tgtEl>
                                          <p:spTgt spid="3">
                                            <p:txEl>
                                              <p:pRg st="7" end="7"/>
                                            </p:txEl>
                                          </p:spTgt>
                                        </p:tgtEl>
                                      </p:cBhvr>
                                    </p:animEffect>
                                    <p:anim calcmode="lin" valueType="num">
                                      <p:cBhvr>
                                        <p:cTn id="38"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750"/>
                                        <p:tgtEl>
                                          <p:spTgt spid="3">
                                            <p:txEl>
                                              <p:pRg st="8" end="8"/>
                                            </p:txEl>
                                          </p:spTgt>
                                        </p:tgtEl>
                                      </p:cBhvr>
                                    </p:animEffect>
                                    <p:anim calcmode="lin" valueType="num">
                                      <p:cBhvr>
                                        <p:cTn id="43"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750"/>
                                        <p:tgtEl>
                                          <p:spTgt spid="3">
                                            <p:txEl>
                                              <p:pRg st="9" end="9"/>
                                            </p:txEl>
                                          </p:spTgt>
                                        </p:tgtEl>
                                      </p:cBhvr>
                                    </p:animEffect>
                                    <p:anim calcmode="lin" valueType="num">
                                      <p:cBhvr>
                                        <p:cTn id="48"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3323" y="-315416"/>
            <a:ext cx="8229600" cy="1143000"/>
          </a:xfrm>
        </p:spPr>
        <p:txBody>
          <a:bodyPr>
            <a:normAutofit/>
          </a:bodyPr>
          <a:lstStyle/>
          <a:p>
            <a:r>
              <a:rPr lang="tr-TR" sz="4000" b="1" dirty="0" smtClean="0">
                <a:solidFill>
                  <a:schemeClr val="accent2">
                    <a:lumMod val="75000"/>
                  </a:schemeClr>
                </a:solidFill>
                <a:effectLst>
                  <a:outerShdw blurRad="38100" dist="38100" dir="2700000" algn="tl">
                    <a:srgbClr val="000000">
                      <a:alpha val="43137"/>
                    </a:srgbClr>
                  </a:outerShdw>
                </a:effectLst>
                <a:latin typeface="+mn-lt"/>
              </a:rPr>
              <a:t>KA 1 Başvuru </a:t>
            </a:r>
            <a:r>
              <a:rPr lang="tr-TR" sz="4000" b="1" dirty="0" err="1" smtClean="0">
                <a:solidFill>
                  <a:schemeClr val="accent2">
                    <a:lumMod val="75000"/>
                  </a:schemeClr>
                </a:solidFill>
                <a:effectLst>
                  <a:outerShdw blurRad="38100" dist="38100" dir="2700000" algn="tl">
                    <a:srgbClr val="000000">
                      <a:alpha val="43137"/>
                    </a:srgbClr>
                  </a:outerShdw>
                </a:effectLst>
                <a:latin typeface="+mn-lt"/>
              </a:rPr>
              <a:t>AşamasI</a:t>
            </a:r>
            <a:r>
              <a:rPr lang="tr-TR" sz="4000" b="1" dirty="0" smtClean="0">
                <a:solidFill>
                  <a:schemeClr val="accent2">
                    <a:lumMod val="75000"/>
                  </a:schemeClr>
                </a:solidFill>
                <a:effectLst>
                  <a:outerShdw blurRad="38100" dist="38100" dir="2700000" algn="tl">
                    <a:srgbClr val="000000">
                      <a:alpha val="43137"/>
                    </a:srgbClr>
                  </a:outerShdw>
                </a:effectLst>
                <a:latin typeface="+mn-lt"/>
              </a:rPr>
              <a:t> 1</a:t>
            </a:r>
            <a:endParaRPr lang="tr-TR" sz="40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43516" y="548680"/>
            <a:ext cx="8601166" cy="4389120"/>
          </a:xfrm>
        </p:spPr>
        <p:txBody>
          <a:bodyPr>
            <a:noAutofit/>
          </a:bodyPr>
          <a:lstStyle/>
          <a:p>
            <a:pPr algn="just">
              <a:buFont typeface="Wingdings" pitchFamily="2" charset="2"/>
              <a:buChar char="Ø"/>
            </a:pPr>
            <a:r>
              <a:rPr lang="tr-TR" sz="2000" b="1" dirty="0" smtClean="0"/>
              <a:t>Başvuran </a:t>
            </a:r>
            <a:r>
              <a:rPr lang="tr-TR" sz="2000" b="1" dirty="0"/>
              <a:t>okulun yerleşik bulunduğu ülkedeki Ulusal Ajansa  ve e-formlar üzerinden online </a:t>
            </a:r>
            <a:r>
              <a:rPr lang="tr-TR" sz="2000" b="1" dirty="0" smtClean="0"/>
              <a:t>yapılmaktadır.</a:t>
            </a:r>
          </a:p>
          <a:p>
            <a:pPr algn="just">
              <a:buFont typeface="Wingdings" pitchFamily="2" charset="2"/>
              <a:buChar char="Ø"/>
            </a:pPr>
            <a:r>
              <a:rPr lang="tr-TR" sz="2000" b="1" dirty="0" smtClean="0"/>
              <a:t>Turna </a:t>
            </a:r>
            <a:r>
              <a:rPr lang="tr-TR" sz="2000" b="1" dirty="0"/>
              <a:t>sistemine kurumsal başvuru yapılmalıdır. (Başvuru e-formlarına buradan </a:t>
            </a:r>
            <a:r>
              <a:rPr lang="tr-TR" sz="2000" b="1" dirty="0" smtClean="0"/>
              <a:t>ulaşılmaktadır)</a:t>
            </a:r>
          </a:p>
          <a:p>
            <a:pPr algn="just">
              <a:buFont typeface="Wingdings" pitchFamily="2" charset="2"/>
              <a:buChar char="Ø"/>
            </a:pPr>
            <a:r>
              <a:rPr lang="tr-TR" sz="2000" b="1" dirty="0" smtClean="0"/>
              <a:t>Okul </a:t>
            </a:r>
            <a:r>
              <a:rPr lang="tr-TR" sz="2000" b="1" dirty="0"/>
              <a:t>Eğitimi Personel Hareketliliği proje başvuruları için </a:t>
            </a:r>
            <a:r>
              <a:rPr lang="tr-TR" sz="2000" b="1" dirty="0" smtClean="0"/>
              <a:t>KA 101 </a:t>
            </a:r>
            <a:r>
              <a:rPr lang="tr-TR" sz="2000" b="1" dirty="0"/>
              <a:t>başvuru formu </a:t>
            </a:r>
            <a:r>
              <a:rPr lang="tr-TR" sz="2000" b="1" dirty="0" smtClean="0"/>
              <a:t>kullanılır.</a:t>
            </a:r>
          </a:p>
          <a:p>
            <a:pPr algn="just">
              <a:buFont typeface="Wingdings" pitchFamily="2" charset="2"/>
              <a:buChar char="Ø"/>
            </a:pPr>
            <a:r>
              <a:rPr lang="tr-TR" sz="2000" b="1" dirty="0" smtClean="0"/>
              <a:t>Avrupa </a:t>
            </a:r>
            <a:r>
              <a:rPr lang="tr-TR" sz="2000" b="1" dirty="0"/>
              <a:t>Komisyonu Kimlik Tanımlama Sistemine (ECAS)’a bireysel kayıt olunması gerekmektedir. </a:t>
            </a:r>
            <a:endParaRPr lang="tr-TR" sz="2000" dirty="0"/>
          </a:p>
          <a:p>
            <a:pPr algn="just">
              <a:buFont typeface="Wingdings" pitchFamily="2" charset="2"/>
              <a:buChar char="Ø"/>
            </a:pPr>
            <a:r>
              <a:rPr lang="tr-TR" sz="2000" b="1" dirty="0" smtClean="0"/>
              <a:t>Avrupa </a:t>
            </a:r>
            <a:r>
              <a:rPr lang="tr-TR" sz="2000" b="1" dirty="0"/>
              <a:t>k</a:t>
            </a:r>
            <a:r>
              <a:rPr lang="tr-TR" sz="2000" b="1" dirty="0" smtClean="0"/>
              <a:t>omisyonu </a:t>
            </a:r>
            <a:r>
              <a:rPr lang="tr-TR" sz="2000" b="1" dirty="0"/>
              <a:t>k</a:t>
            </a:r>
            <a:r>
              <a:rPr lang="tr-TR" sz="2000" b="1" dirty="0" smtClean="0"/>
              <a:t>atılımcı </a:t>
            </a:r>
            <a:r>
              <a:rPr lang="tr-TR" sz="2000" b="1" dirty="0" err="1"/>
              <a:t>p</a:t>
            </a:r>
            <a:r>
              <a:rPr lang="tr-TR" sz="2000" b="1" dirty="0" err="1" smtClean="0"/>
              <a:t>ortalının</a:t>
            </a:r>
            <a:r>
              <a:rPr lang="tr-TR" sz="2000" b="1" dirty="0" smtClean="0"/>
              <a:t> </a:t>
            </a:r>
            <a:r>
              <a:rPr lang="tr-TR" sz="2000" b="1" dirty="0"/>
              <a:t>t</a:t>
            </a:r>
            <a:r>
              <a:rPr lang="tr-TR" sz="2000" b="1" dirty="0" smtClean="0"/>
              <a:t>ek </a:t>
            </a:r>
            <a:r>
              <a:rPr lang="tr-TR" sz="2000" b="1" dirty="0"/>
              <a:t>k</a:t>
            </a:r>
            <a:r>
              <a:rPr lang="tr-TR" sz="2000" b="1" dirty="0" smtClean="0"/>
              <a:t>ayıt </a:t>
            </a:r>
            <a:r>
              <a:rPr lang="tr-TR" sz="2000" b="1" dirty="0"/>
              <a:t>s</a:t>
            </a:r>
            <a:r>
              <a:rPr lang="tr-TR" sz="2000" b="1" dirty="0" smtClean="0"/>
              <a:t>istemine </a:t>
            </a:r>
            <a:r>
              <a:rPr lang="tr-TR" sz="2000" b="1" dirty="0"/>
              <a:t>(</a:t>
            </a:r>
            <a:r>
              <a:rPr lang="tr-TR" sz="2000" b="1" dirty="0" err="1"/>
              <a:t>Unique</a:t>
            </a:r>
            <a:r>
              <a:rPr lang="tr-TR" sz="2000" b="1" dirty="0"/>
              <a:t> </a:t>
            </a:r>
            <a:r>
              <a:rPr lang="tr-TR" sz="2000" b="1" dirty="0" err="1"/>
              <a:t>Registration</a:t>
            </a:r>
            <a:r>
              <a:rPr lang="tr-TR" sz="2000" b="1" dirty="0"/>
              <a:t> </a:t>
            </a:r>
            <a:r>
              <a:rPr lang="tr-TR" sz="2000" b="1" dirty="0" err="1"/>
              <a:t>Facility</a:t>
            </a:r>
            <a:r>
              <a:rPr lang="tr-TR" sz="2000" b="1" dirty="0"/>
              <a:t>: URF) kayıt yaptırılmalı ve 9 (dokuz) haneli PIC numarası (Kullanıcı Tanımlama Kodu) almak zorundadır</a:t>
            </a:r>
            <a:r>
              <a:rPr lang="tr-TR" sz="2000" b="1" dirty="0" smtClean="0"/>
              <a:t>.</a:t>
            </a:r>
            <a:endParaRPr lang="tr-TR" sz="2000" b="1" dirty="0"/>
          </a:p>
        </p:txBody>
      </p:sp>
    </p:spTree>
    <p:extLst>
      <p:ext uri="{BB962C8B-B14F-4D97-AF65-F5344CB8AC3E}">
        <p14:creationId xmlns:p14="http://schemas.microsoft.com/office/powerpoint/2010/main" val="3867543360"/>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750"/>
                                        <p:tgtEl>
                                          <p:spTgt spid="3">
                                            <p:txEl>
                                              <p:pRg st="4" end="4"/>
                                            </p:txEl>
                                          </p:spTgt>
                                        </p:tgtEl>
                                      </p:cBhvr>
                                    </p:animEffect>
                                    <p:anim calcmode="lin" valueType="num">
                                      <p:cBhvr>
                                        <p:cTn id="3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4244" y="13438112"/>
            <a:ext cx="6885621" cy="487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ugur\Desktop\arg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9" y="5249551"/>
            <a:ext cx="1440159" cy="1430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045" y="451272"/>
            <a:ext cx="6732240" cy="2041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C:\Users\rkasapoglu\AppData\Local\Microsoft\Windows\Temporary Internet Files\Content.Outlook\9GONO3OS\ab_bakanligi_yazili.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6983" y="1412776"/>
            <a:ext cx="1639863" cy="1080119"/>
          </a:xfrm>
          <a:prstGeom prst="rect">
            <a:avLst/>
          </a:prstGeom>
          <a:noFill/>
          <a:ln>
            <a:noFill/>
          </a:ln>
        </p:spPr>
      </p:pic>
      <p:pic>
        <p:nvPicPr>
          <p:cNvPr id="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951" y="451272"/>
            <a:ext cx="1638895" cy="8174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ElifURKEL\Desktop\LOGOLAR\yeni_logo_17_me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5249551"/>
            <a:ext cx="1440159" cy="143074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81497" y="3068960"/>
            <a:ext cx="7862911" cy="1584176"/>
          </a:xfrm>
        </p:spPr>
        <p:txBody>
          <a:bodyPr>
            <a:noAutofit/>
          </a:bodyPr>
          <a:lstStyle/>
          <a:p>
            <a:pPr marL="0" indent="0">
              <a:buNone/>
            </a:pPr>
            <a:r>
              <a:rPr lang="tr-TR" sz="3200" dirty="0" smtClean="0">
                <a:solidFill>
                  <a:schemeClr val="tx2">
                    <a:lumMod val="50000"/>
                  </a:schemeClr>
                </a:solidFill>
                <a:effectLst>
                  <a:outerShdw blurRad="38100" dist="38100" dir="2700000" algn="tl">
                    <a:srgbClr val="000000">
                      <a:alpha val="43137"/>
                    </a:srgbClr>
                  </a:outerShdw>
                </a:effectLst>
                <a:cs typeface="Aharoni" panose="02010803020104030203" pitchFamily="2" charset="-79"/>
              </a:rPr>
              <a:t>Çanakkale İl Milli Eğitim Müdürlüğü</a:t>
            </a:r>
          </a:p>
          <a:p>
            <a:pPr marL="0" indent="0">
              <a:buNone/>
            </a:pPr>
            <a:r>
              <a:rPr lang="tr-TR" sz="3200" dirty="0" smtClean="0">
                <a:solidFill>
                  <a:schemeClr val="tx2">
                    <a:lumMod val="50000"/>
                  </a:schemeClr>
                </a:solidFill>
                <a:effectLst>
                  <a:outerShdw blurRad="38100" dist="38100" dir="2700000" algn="tl">
                    <a:srgbClr val="000000">
                      <a:alpha val="43137"/>
                    </a:srgbClr>
                  </a:outerShdw>
                </a:effectLst>
                <a:cs typeface="Aharoni" panose="02010803020104030203" pitchFamily="2" charset="-79"/>
              </a:rPr>
              <a:t>ARGE Birimi</a:t>
            </a:r>
          </a:p>
          <a:p>
            <a:pPr marL="0" indent="0">
              <a:buNone/>
            </a:pPr>
            <a:r>
              <a:rPr lang="tr-TR" sz="3200" dirty="0" smtClean="0">
                <a:solidFill>
                  <a:schemeClr val="tx2">
                    <a:lumMod val="50000"/>
                  </a:schemeClr>
                </a:solidFill>
                <a:effectLst>
                  <a:outerShdw blurRad="38100" dist="38100" dir="2700000" algn="tl">
                    <a:srgbClr val="000000">
                      <a:alpha val="43137"/>
                    </a:srgbClr>
                  </a:outerShdw>
                </a:effectLst>
                <a:cs typeface="Aharoni" panose="02010803020104030203" pitchFamily="2" charset="-79"/>
              </a:rPr>
              <a:t>21 Kasım 2017</a:t>
            </a:r>
          </a:p>
        </p:txBody>
      </p:sp>
    </p:spTree>
    <p:extLst>
      <p:ext uri="{BB962C8B-B14F-4D97-AF65-F5344CB8AC3E}">
        <p14:creationId xmlns:p14="http://schemas.microsoft.com/office/powerpoint/2010/main" val="149006452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9392"/>
            <a:ext cx="8229600" cy="1143000"/>
          </a:xfrm>
        </p:spPr>
        <p:txBody>
          <a:bodyPr>
            <a:normAutofit/>
          </a:bodyPr>
          <a:lstStyle/>
          <a:p>
            <a:r>
              <a:rPr lang="tr-TR" sz="4000" b="1" dirty="0" smtClean="0">
                <a:solidFill>
                  <a:schemeClr val="accent2">
                    <a:lumMod val="75000"/>
                  </a:schemeClr>
                </a:solidFill>
                <a:effectLst>
                  <a:outerShdw blurRad="38100" dist="38100" dir="2700000" algn="tl">
                    <a:srgbClr val="000000">
                      <a:alpha val="43137"/>
                    </a:srgbClr>
                  </a:outerShdw>
                </a:effectLst>
                <a:latin typeface="+mn-lt"/>
              </a:rPr>
              <a:t>KA 1 Başvuru </a:t>
            </a:r>
            <a:r>
              <a:rPr lang="tr-TR" sz="4000" b="1" dirty="0" err="1" smtClean="0">
                <a:solidFill>
                  <a:schemeClr val="accent2">
                    <a:lumMod val="75000"/>
                  </a:schemeClr>
                </a:solidFill>
                <a:effectLst>
                  <a:outerShdw blurRad="38100" dist="38100" dir="2700000" algn="tl">
                    <a:srgbClr val="000000">
                      <a:alpha val="43137"/>
                    </a:srgbClr>
                  </a:outerShdw>
                </a:effectLst>
                <a:latin typeface="+mn-lt"/>
              </a:rPr>
              <a:t>AşamasI</a:t>
            </a:r>
            <a:r>
              <a:rPr lang="tr-TR" sz="4000" b="1" dirty="0" smtClean="0">
                <a:solidFill>
                  <a:schemeClr val="accent2">
                    <a:lumMod val="75000"/>
                  </a:schemeClr>
                </a:solidFill>
                <a:effectLst>
                  <a:outerShdw blurRad="38100" dist="38100" dir="2700000" algn="tl">
                    <a:srgbClr val="000000">
                      <a:alpha val="43137"/>
                    </a:srgbClr>
                  </a:outerShdw>
                </a:effectLst>
                <a:latin typeface="+mn-lt"/>
              </a:rPr>
              <a:t> 2</a:t>
            </a:r>
            <a:endParaRPr lang="tr-TR" sz="40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61028" y="764704"/>
            <a:ext cx="8583653" cy="4389120"/>
          </a:xfrm>
        </p:spPr>
        <p:txBody>
          <a:bodyPr>
            <a:normAutofit/>
          </a:bodyPr>
          <a:lstStyle/>
          <a:p>
            <a:pPr algn="just">
              <a:buFont typeface="Wingdings" pitchFamily="2" charset="2"/>
              <a:buChar char="Ø"/>
            </a:pPr>
            <a:r>
              <a:rPr lang="tr-TR" sz="2200" b="1" dirty="0" smtClean="0"/>
              <a:t>Başarılı </a:t>
            </a:r>
            <a:r>
              <a:rPr lang="tr-TR" sz="2200" b="1" dirty="0"/>
              <a:t>bir kayıt işleminin sonunda kurumunuza bir PIC numarası verilecektir. PIC numarası alındıktan sonra aşağıdaki belgelerin URF sistemine yüklenmesi </a:t>
            </a:r>
            <a:r>
              <a:rPr lang="tr-TR" sz="2200" b="1" dirty="0" smtClean="0"/>
              <a:t>gerekmektedir</a:t>
            </a:r>
            <a:r>
              <a:rPr lang="tr-TR" sz="2200" b="1" dirty="0" smtClean="0">
                <a:solidFill>
                  <a:schemeClr val="accent6">
                    <a:lumMod val="50000"/>
                  </a:schemeClr>
                </a:solidFill>
              </a:rPr>
              <a:t>.</a:t>
            </a:r>
          </a:p>
          <a:p>
            <a:pPr algn="just">
              <a:buFont typeface="Wingdings" pitchFamily="2" charset="2"/>
              <a:buChar char="Ø"/>
            </a:pPr>
            <a:r>
              <a:rPr lang="tr-TR" sz="2200" b="1" dirty="0" smtClean="0"/>
              <a:t>Tüzel </a:t>
            </a:r>
            <a:r>
              <a:rPr lang="tr-TR" sz="2200" b="1" dirty="0"/>
              <a:t>k</a:t>
            </a:r>
            <a:r>
              <a:rPr lang="tr-TR" sz="2200" b="1" dirty="0" smtClean="0"/>
              <a:t>işilik </a:t>
            </a:r>
            <a:r>
              <a:rPr lang="tr-TR" sz="2200" b="1" dirty="0"/>
              <a:t>b</a:t>
            </a:r>
            <a:r>
              <a:rPr lang="tr-TR" sz="2200" b="1" dirty="0" smtClean="0"/>
              <a:t>elgesi </a:t>
            </a:r>
            <a:r>
              <a:rPr lang="tr-TR" sz="2200" b="1" dirty="0"/>
              <a:t>+Vergi kimlik numarasını kanıtlayıcı </a:t>
            </a:r>
            <a:r>
              <a:rPr lang="tr-TR" sz="2200" b="1" dirty="0" smtClean="0"/>
              <a:t>belge</a:t>
            </a:r>
          </a:p>
          <a:p>
            <a:pPr algn="just">
              <a:buFont typeface="Wingdings" pitchFamily="2" charset="2"/>
              <a:buChar char="Ø"/>
            </a:pPr>
            <a:r>
              <a:rPr lang="tr-TR" sz="2200" b="1" dirty="0" smtClean="0"/>
              <a:t>Finansal </a:t>
            </a:r>
            <a:r>
              <a:rPr lang="tr-TR" sz="2200" b="1" dirty="0"/>
              <a:t>Tanımlama </a:t>
            </a:r>
            <a:r>
              <a:rPr lang="tr-TR" sz="2200" b="1" dirty="0" smtClean="0"/>
              <a:t>Formu</a:t>
            </a:r>
          </a:p>
          <a:p>
            <a:pPr algn="just">
              <a:buFont typeface="Wingdings" pitchFamily="2" charset="2"/>
              <a:buChar char="Ø"/>
            </a:pPr>
            <a:r>
              <a:rPr lang="tr-TR" sz="2200" b="1" dirty="0" smtClean="0"/>
              <a:t>Bir </a:t>
            </a:r>
            <a:r>
              <a:rPr lang="tr-TR" sz="2200" b="1" dirty="0"/>
              <a:t>okul ya da konsorsiyum her başvuru dönemi için yalnızca bir defa başvurabilir</a:t>
            </a:r>
            <a:r>
              <a:rPr lang="tr-TR" sz="2200" b="1" dirty="0" smtClean="0"/>
              <a:t>.</a:t>
            </a:r>
          </a:p>
          <a:p>
            <a:pPr algn="just"/>
            <a:endParaRPr lang="tr-TR" sz="500" b="1" dirty="0"/>
          </a:p>
          <a:p>
            <a:pPr algn="just"/>
            <a:r>
              <a:rPr lang="tr-TR" sz="2200" b="1" dirty="0" smtClean="0">
                <a:solidFill>
                  <a:schemeClr val="accent2">
                    <a:lumMod val="75000"/>
                  </a:schemeClr>
                </a:solidFill>
              </a:rPr>
              <a:t>*</a:t>
            </a:r>
            <a:r>
              <a:rPr lang="tr-TR" sz="2200" b="1" u="sng" dirty="0" smtClean="0">
                <a:solidFill>
                  <a:schemeClr val="accent2">
                    <a:lumMod val="75000"/>
                  </a:schemeClr>
                </a:solidFill>
              </a:rPr>
              <a:t>Son </a:t>
            </a:r>
            <a:r>
              <a:rPr lang="tr-TR" sz="2200" b="1" u="sng" dirty="0">
                <a:solidFill>
                  <a:schemeClr val="accent2">
                    <a:lumMod val="75000"/>
                  </a:schemeClr>
                </a:solidFill>
              </a:rPr>
              <a:t>Başvuru </a:t>
            </a:r>
            <a:r>
              <a:rPr lang="tr-TR" sz="2200" b="1" u="sng" dirty="0" smtClean="0">
                <a:solidFill>
                  <a:schemeClr val="accent2">
                    <a:lumMod val="75000"/>
                  </a:schemeClr>
                </a:solidFill>
              </a:rPr>
              <a:t>Tarihi:</a:t>
            </a:r>
            <a:r>
              <a:rPr lang="tr-TR" sz="2200" b="1" dirty="0" smtClean="0">
                <a:solidFill>
                  <a:schemeClr val="accent2">
                    <a:lumMod val="75000"/>
                  </a:schemeClr>
                </a:solidFill>
              </a:rPr>
              <a:t> </a:t>
            </a:r>
            <a:r>
              <a:rPr lang="tr-TR" sz="2200" b="1" dirty="0" smtClean="0">
                <a:solidFill>
                  <a:srgbClr val="C00000"/>
                </a:solidFill>
              </a:rPr>
              <a:t>1 </a:t>
            </a:r>
            <a:r>
              <a:rPr lang="tr-TR" sz="2200" b="1" dirty="0">
                <a:solidFill>
                  <a:srgbClr val="C00000"/>
                </a:solidFill>
              </a:rPr>
              <a:t>Şubat </a:t>
            </a:r>
            <a:r>
              <a:rPr lang="tr-TR" sz="2200" b="1" dirty="0" smtClean="0">
                <a:solidFill>
                  <a:srgbClr val="C00000"/>
                </a:solidFill>
              </a:rPr>
              <a:t>2018 </a:t>
            </a:r>
            <a:r>
              <a:rPr lang="tr-TR" sz="2200" b="1" dirty="0"/>
              <a:t>tarihinde Brüksel saati ile 12:00 (Türkiye saati ile 13:00)</a:t>
            </a:r>
          </a:p>
          <a:p>
            <a:endParaRPr lang="tr-TR" dirty="0"/>
          </a:p>
          <a:p>
            <a:endParaRPr lang="tr-TR" dirty="0"/>
          </a:p>
        </p:txBody>
      </p:sp>
    </p:spTree>
    <p:extLst>
      <p:ext uri="{BB962C8B-B14F-4D97-AF65-F5344CB8AC3E}">
        <p14:creationId xmlns:p14="http://schemas.microsoft.com/office/powerpoint/2010/main" val="388080678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anim calcmode="lin" valueType="num">
                                      <p:cBhvr>
                                        <p:cTn id="3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88640"/>
            <a:ext cx="8762319" cy="1008112"/>
          </a:xfrm>
        </p:spPr>
        <p:txBody>
          <a:bodyPr>
            <a:noAutofit/>
          </a:bodyPr>
          <a:lstStyle/>
          <a:p>
            <a:r>
              <a:rPr lang="tr-TR" sz="3600" b="1" dirty="0" smtClean="0">
                <a:solidFill>
                  <a:schemeClr val="accent2">
                    <a:lumMod val="75000"/>
                  </a:schemeClr>
                </a:solidFill>
                <a:effectLst>
                  <a:outerShdw blurRad="38100" dist="38100" dir="2700000" algn="tl">
                    <a:srgbClr val="000000">
                      <a:alpha val="43137"/>
                    </a:srgbClr>
                  </a:outerShdw>
                </a:effectLst>
                <a:latin typeface="+mn-lt"/>
              </a:rPr>
              <a:t/>
            </a:r>
            <a:br>
              <a:rPr lang="tr-TR" sz="3600" b="1" dirty="0" smtClean="0">
                <a:solidFill>
                  <a:schemeClr val="accent2">
                    <a:lumMod val="75000"/>
                  </a:schemeClr>
                </a:solidFill>
                <a:effectLst>
                  <a:outerShdw blurRad="38100" dist="38100" dir="2700000" algn="tl">
                    <a:srgbClr val="000000">
                      <a:alpha val="43137"/>
                    </a:srgbClr>
                  </a:outerShdw>
                </a:effectLst>
                <a:latin typeface="+mn-lt"/>
              </a:rPr>
            </a:br>
            <a:r>
              <a:rPr lang="tr-TR" sz="3600" b="1" dirty="0">
                <a:solidFill>
                  <a:schemeClr val="accent2">
                    <a:lumMod val="75000"/>
                  </a:schemeClr>
                </a:solidFill>
                <a:effectLst>
                  <a:outerShdw blurRad="38100" dist="38100" dir="2700000" algn="tl">
                    <a:srgbClr val="000000">
                      <a:alpha val="43137"/>
                    </a:srgbClr>
                  </a:outerShdw>
                </a:effectLst>
                <a:latin typeface="+mn-lt"/>
              </a:rPr>
              <a:t>2018 KA1 Okul </a:t>
            </a:r>
            <a:r>
              <a:rPr lang="tr-TR" sz="3600" b="1" dirty="0" err="1">
                <a:solidFill>
                  <a:schemeClr val="accent2">
                    <a:lumMod val="75000"/>
                  </a:schemeClr>
                </a:solidFill>
                <a:effectLst>
                  <a:outerShdw blurRad="38100" dist="38100" dir="2700000" algn="tl">
                    <a:srgbClr val="000000">
                      <a:alpha val="43137"/>
                    </a:srgbClr>
                  </a:outerShdw>
                </a:effectLst>
                <a:latin typeface="+mn-lt"/>
              </a:rPr>
              <a:t>Eğİtİmİ</a:t>
            </a:r>
            <a:r>
              <a:rPr lang="tr-TR" sz="3600" b="1" dirty="0">
                <a:solidFill>
                  <a:schemeClr val="accent2">
                    <a:lumMod val="75000"/>
                  </a:schemeClr>
                </a:solidFill>
                <a:effectLst>
                  <a:outerShdw blurRad="38100" dist="38100" dir="2700000" algn="tl">
                    <a:srgbClr val="000000">
                      <a:alpha val="43137"/>
                    </a:srgbClr>
                  </a:outerShdw>
                </a:effectLst>
                <a:latin typeface="+mn-lt"/>
              </a:rPr>
              <a:t> Personel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Hareketlİlİğİ</a:t>
            </a:r>
            <a:r>
              <a:rPr lang="tr-TR" sz="3600" b="1" dirty="0" smtClean="0">
                <a:solidFill>
                  <a:schemeClr val="accent2">
                    <a:lumMod val="75000"/>
                  </a:schemeClr>
                </a:solidFill>
                <a:effectLst>
                  <a:outerShdw blurRad="38100" dist="38100" dir="2700000" algn="tl">
                    <a:srgbClr val="000000">
                      <a:alpha val="43137"/>
                    </a:srgbClr>
                  </a:outerShdw>
                </a:effectLst>
                <a:latin typeface="+mn-lt"/>
              </a:rPr>
              <a:t> Proje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Öncelİklerİ</a:t>
            </a:r>
            <a:r>
              <a:rPr lang="tr-TR" sz="3600" b="1" dirty="0" smtClean="0">
                <a:solidFill>
                  <a:schemeClr val="accent2">
                    <a:lumMod val="75000"/>
                  </a:schemeClr>
                </a:solidFill>
                <a:effectLst>
                  <a:outerShdw blurRad="38100" dist="38100" dir="2700000" algn="tl">
                    <a:srgbClr val="000000">
                      <a:alpha val="43137"/>
                    </a:srgbClr>
                  </a:outerShdw>
                </a:effectLst>
                <a:latin typeface="+mn-lt"/>
              </a:rPr>
              <a:t> 1</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61029" y="1628800"/>
            <a:ext cx="8199403" cy="3168352"/>
          </a:xfrm>
        </p:spPr>
        <p:txBody>
          <a:bodyPr>
            <a:noAutofit/>
          </a:bodyPr>
          <a:lstStyle/>
          <a:p>
            <a:pPr algn="just">
              <a:buFont typeface="Wingdings" pitchFamily="2" charset="2"/>
              <a:buChar char="Ø"/>
            </a:pPr>
            <a:r>
              <a:rPr lang="tr-TR" sz="2200" b="1" dirty="0" smtClean="0"/>
              <a:t>Çalışanların eğitim, öğretim</a:t>
            </a:r>
            <a:r>
              <a:rPr lang="tr-TR" sz="2200" b="1" dirty="0"/>
              <a:t>, gençlik </a:t>
            </a:r>
            <a:r>
              <a:rPr lang="tr-TR" sz="2200" b="1" dirty="0" smtClean="0"/>
              <a:t>çalışmalarını profesyonel </a:t>
            </a:r>
            <a:r>
              <a:rPr lang="tr-TR" sz="2200" b="1" dirty="0"/>
              <a:t>kimlikleriyle </a:t>
            </a:r>
            <a:r>
              <a:rPr lang="tr-TR" sz="2200" b="1" dirty="0" smtClean="0"/>
              <a:t>ilişkilendirmek,</a:t>
            </a:r>
            <a:endParaRPr lang="tr-TR" sz="2200" dirty="0"/>
          </a:p>
          <a:p>
            <a:pPr algn="just">
              <a:buFont typeface="Wingdings" pitchFamily="2" charset="2"/>
              <a:buChar char="Ø"/>
            </a:pPr>
            <a:r>
              <a:rPr lang="tr-TR" sz="2200" b="1" dirty="0" smtClean="0"/>
              <a:t>Uluslararası gençlik, eğitim </a:t>
            </a:r>
            <a:r>
              <a:rPr lang="tr-TR" sz="2200" b="1" dirty="0"/>
              <a:t>ve öğretimdeki </a:t>
            </a:r>
            <a:r>
              <a:rPr lang="tr-TR" sz="2200" b="1" dirty="0" smtClean="0"/>
              <a:t>uygulamaların daha kapsamlı anlaşılmasını sağlamak</a:t>
            </a:r>
            <a:r>
              <a:rPr lang="tr-TR" sz="2200" b="1" dirty="0" smtClean="0">
                <a:solidFill>
                  <a:schemeClr val="accent6">
                    <a:lumMod val="50000"/>
                  </a:schemeClr>
                </a:solidFill>
              </a:rPr>
              <a:t>,</a:t>
            </a:r>
            <a:endParaRPr lang="tr-TR" sz="2200" dirty="0">
              <a:solidFill>
                <a:schemeClr val="accent6">
                  <a:lumMod val="50000"/>
                </a:schemeClr>
              </a:solidFill>
            </a:endParaRPr>
          </a:p>
          <a:p>
            <a:pPr algn="just">
              <a:buFont typeface="Wingdings" pitchFamily="2" charset="2"/>
              <a:buChar char="Ø"/>
            </a:pPr>
            <a:r>
              <a:rPr lang="tr-TR" sz="2200" b="1" dirty="0" smtClean="0"/>
              <a:t>Çalışanların, Öğretmenlerin eğitim organizasyonlarında </a:t>
            </a:r>
            <a:r>
              <a:rPr lang="tr-TR" sz="2200" b="1" dirty="0"/>
              <a:t>modernleşme ve </a:t>
            </a:r>
            <a:r>
              <a:rPr lang="tr-TR" sz="2200" b="1" dirty="0" smtClean="0"/>
              <a:t>uluslararası anlaşmaları  </a:t>
            </a:r>
            <a:r>
              <a:rPr lang="tr-TR" sz="2200" b="1" dirty="0"/>
              <a:t>bakımından değişikliklere teşvik </a:t>
            </a:r>
            <a:r>
              <a:rPr lang="tr-TR" sz="2200" b="1" dirty="0" smtClean="0"/>
              <a:t>etmek</a:t>
            </a:r>
            <a:r>
              <a:rPr lang="tr-TR" sz="2200" b="1" dirty="0" smtClean="0">
                <a:solidFill>
                  <a:schemeClr val="accent6">
                    <a:lumMod val="50000"/>
                  </a:schemeClr>
                </a:solidFill>
              </a:rPr>
              <a:t>,</a:t>
            </a:r>
          </a:p>
          <a:p>
            <a:pPr algn="just">
              <a:buFont typeface="Wingdings" pitchFamily="2" charset="2"/>
              <a:buChar char="Ø"/>
            </a:pPr>
            <a:r>
              <a:rPr lang="tr-TR" sz="2200" b="1" dirty="0" smtClean="0"/>
              <a:t>Mesleki eğitim ve işgücü piyasası </a:t>
            </a:r>
            <a:r>
              <a:rPr lang="tr-TR" sz="2200" b="1" dirty="0"/>
              <a:t>arasındaki </a:t>
            </a:r>
            <a:r>
              <a:rPr lang="tr-TR" sz="2200" b="1" dirty="0" smtClean="0"/>
              <a:t>bağlantıyı geliştirmek</a:t>
            </a:r>
            <a:endParaRPr lang="tr-TR" sz="2200" b="1" dirty="0"/>
          </a:p>
        </p:txBody>
      </p:sp>
    </p:spTree>
    <p:extLst>
      <p:ext uri="{BB962C8B-B14F-4D97-AF65-F5344CB8AC3E}">
        <p14:creationId xmlns:p14="http://schemas.microsoft.com/office/powerpoint/2010/main" val="97000823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116632"/>
            <a:ext cx="8229600" cy="1143000"/>
          </a:xfrm>
        </p:spPr>
        <p:txBody>
          <a:bodyPr>
            <a:noAutofit/>
          </a:bodyPr>
          <a:lstStyle/>
          <a:p>
            <a:r>
              <a:rPr lang="tr-TR" sz="3200" b="1" dirty="0" smtClean="0">
                <a:solidFill>
                  <a:schemeClr val="accent2">
                    <a:lumMod val="75000"/>
                  </a:schemeClr>
                </a:solidFill>
                <a:effectLst>
                  <a:outerShdw blurRad="38100" dist="38100" dir="2700000" algn="tl">
                    <a:srgbClr val="000000">
                      <a:alpha val="43137"/>
                    </a:srgbClr>
                  </a:outerShdw>
                </a:effectLst>
                <a:latin typeface="+mn-lt"/>
              </a:rPr>
              <a:t>2018 KA1 Okul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Eğİtİmİ</a:t>
            </a:r>
            <a:r>
              <a:rPr lang="tr-TR" sz="3200" b="1" dirty="0" smtClean="0">
                <a:solidFill>
                  <a:schemeClr val="accent2">
                    <a:lumMod val="75000"/>
                  </a:schemeClr>
                </a:solidFill>
                <a:effectLst>
                  <a:outerShdw blurRad="38100" dist="38100" dir="2700000" algn="tl">
                    <a:srgbClr val="000000">
                      <a:alpha val="43137"/>
                    </a:srgbClr>
                  </a:outerShdw>
                </a:effectLst>
                <a:latin typeface="+mn-lt"/>
              </a:rPr>
              <a:t> Personel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Hareketlİlİğİ</a:t>
            </a:r>
            <a:r>
              <a:rPr lang="tr-TR" sz="3200" b="1" dirty="0" smtClean="0">
                <a:solidFill>
                  <a:schemeClr val="accent2">
                    <a:lumMod val="75000"/>
                  </a:schemeClr>
                </a:solidFill>
                <a:effectLst>
                  <a:outerShdw blurRad="38100" dist="38100" dir="2700000" algn="tl">
                    <a:srgbClr val="000000">
                      <a:alpha val="43137"/>
                    </a:srgbClr>
                  </a:outerShdw>
                </a:effectLst>
                <a:latin typeface="+mn-lt"/>
              </a:rPr>
              <a:t> Proje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Öncelİklerİ</a:t>
            </a:r>
            <a:r>
              <a:rPr lang="tr-TR" sz="3200" b="1" dirty="0" smtClean="0">
                <a:solidFill>
                  <a:schemeClr val="accent2">
                    <a:lumMod val="75000"/>
                  </a:schemeClr>
                </a:solidFill>
                <a:effectLst>
                  <a:outerShdw blurRad="38100" dist="38100" dir="2700000" algn="tl">
                    <a:srgbClr val="000000">
                      <a:alpha val="43137"/>
                    </a:srgbClr>
                  </a:outerShdw>
                </a:effectLst>
                <a:latin typeface="+mn-lt"/>
              </a:rPr>
              <a:t> 2</a:t>
            </a:r>
            <a:endParaRPr lang="tr-TR" sz="32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61029" y="1268760"/>
            <a:ext cx="8559444" cy="4389120"/>
          </a:xfrm>
        </p:spPr>
        <p:txBody>
          <a:bodyPr>
            <a:normAutofit/>
          </a:bodyPr>
          <a:lstStyle/>
          <a:p>
            <a:pPr algn="just">
              <a:buFont typeface="Wingdings" pitchFamily="2" charset="2"/>
              <a:buChar char="Ø"/>
            </a:pPr>
            <a:r>
              <a:rPr lang="tr-TR" sz="2400" b="1" dirty="0" smtClean="0"/>
              <a:t>Öğrenciler</a:t>
            </a:r>
            <a:r>
              <a:rPr lang="tr-TR" sz="2400" b="1" dirty="0"/>
              <a:t>, stajyerler, çıraklar, </a:t>
            </a:r>
            <a:r>
              <a:rPr lang="tr-TR" sz="2400" b="1" dirty="0" smtClean="0"/>
              <a:t>öğrenciler, gençler </a:t>
            </a:r>
            <a:r>
              <a:rPr lang="tr-TR" sz="2400" b="1" dirty="0"/>
              <a:t>ve gönüllüler lehine aktivitelerin ve çalışmaların </a:t>
            </a:r>
            <a:r>
              <a:rPr lang="tr-TR" sz="2400" b="1" dirty="0" smtClean="0"/>
              <a:t>kalitesini iyileştirmek</a:t>
            </a:r>
            <a:r>
              <a:rPr lang="tr-TR" sz="2400" b="1" dirty="0" smtClean="0">
                <a:solidFill>
                  <a:schemeClr val="accent6">
                    <a:lumMod val="50000"/>
                  </a:schemeClr>
                </a:solidFill>
              </a:rPr>
              <a:t>,</a:t>
            </a:r>
            <a:endParaRPr lang="tr-TR" sz="2400" dirty="0">
              <a:solidFill>
                <a:schemeClr val="accent6">
                  <a:lumMod val="50000"/>
                </a:schemeClr>
              </a:solidFill>
            </a:endParaRPr>
          </a:p>
          <a:p>
            <a:pPr algn="just">
              <a:buFont typeface="Wingdings" pitchFamily="2" charset="2"/>
              <a:buChar char="Ø"/>
            </a:pPr>
            <a:r>
              <a:rPr lang="tr-TR" sz="2400" b="1" dirty="0" smtClean="0"/>
              <a:t>Sosyal</a:t>
            </a:r>
            <a:r>
              <a:rPr lang="tr-TR" sz="2400" b="1" dirty="0"/>
              <a:t>, dilsel ve kültürel çeşitliliğe duyarlılığı </a:t>
            </a:r>
            <a:r>
              <a:rPr lang="tr-TR" sz="2400" b="1" dirty="0" smtClean="0"/>
              <a:t>geliştirmek</a:t>
            </a:r>
          </a:p>
          <a:p>
            <a:pPr algn="just">
              <a:buFont typeface="Wingdings" pitchFamily="2" charset="2"/>
              <a:buChar char="Ø"/>
            </a:pPr>
            <a:r>
              <a:rPr lang="tr-TR" sz="2400" b="1" dirty="0" smtClean="0"/>
              <a:t>Öğrenenler </a:t>
            </a:r>
            <a:r>
              <a:rPr lang="tr-TR" sz="2400" b="1" dirty="0"/>
              <a:t>için hareketlilik aktivitelerine teşviki ve desteği </a:t>
            </a:r>
            <a:r>
              <a:rPr lang="tr-TR" sz="2400" b="1" dirty="0" smtClean="0"/>
              <a:t>artırmak,</a:t>
            </a:r>
          </a:p>
          <a:p>
            <a:pPr algn="just">
              <a:buFont typeface="Wingdings" pitchFamily="2" charset="2"/>
              <a:buChar char="Ø"/>
            </a:pPr>
            <a:r>
              <a:rPr lang="tr-TR" sz="2400" b="1" dirty="0" smtClean="0"/>
              <a:t>Kariyer gelişimi için fırsatları artırmak, </a:t>
            </a:r>
          </a:p>
          <a:p>
            <a:pPr algn="just">
              <a:buFont typeface="Wingdings" pitchFamily="2" charset="2"/>
              <a:buChar char="Ø"/>
            </a:pPr>
            <a:r>
              <a:rPr lang="tr-TR" sz="2400" b="1" dirty="0" smtClean="0"/>
              <a:t>Yabancı </a:t>
            </a:r>
            <a:r>
              <a:rPr lang="tr-TR" sz="2400" b="1" dirty="0"/>
              <a:t>dil becerilerini </a:t>
            </a:r>
            <a:r>
              <a:rPr lang="tr-TR" sz="2400" b="1" dirty="0" smtClean="0"/>
              <a:t>geliştirmek,</a:t>
            </a:r>
            <a:endParaRPr lang="tr-TR" sz="2400" dirty="0"/>
          </a:p>
          <a:p>
            <a:pPr algn="just">
              <a:buFont typeface="Wingdings" pitchFamily="2" charset="2"/>
              <a:buChar char="Ø"/>
            </a:pPr>
            <a:r>
              <a:rPr lang="tr-TR" sz="2400" b="1" dirty="0" smtClean="0"/>
              <a:t>Öğretmenlerin </a:t>
            </a:r>
            <a:r>
              <a:rPr lang="tr-TR" sz="2400" b="1" dirty="0"/>
              <a:t>günlük çalışmalarındaki motivasyonu ve </a:t>
            </a:r>
            <a:r>
              <a:rPr lang="tr-TR" sz="2400" b="1" dirty="0" smtClean="0"/>
              <a:t>memnuniyetini </a:t>
            </a:r>
            <a:r>
              <a:rPr lang="tr-TR" sz="2400" b="1" dirty="0"/>
              <a:t>artırmak. </a:t>
            </a:r>
          </a:p>
          <a:p>
            <a:endParaRPr lang="tr-TR" sz="2800" b="1" dirty="0"/>
          </a:p>
          <a:p>
            <a:endParaRPr lang="tr-TR" dirty="0"/>
          </a:p>
        </p:txBody>
      </p:sp>
    </p:spTree>
    <p:extLst>
      <p:ext uri="{BB962C8B-B14F-4D97-AF65-F5344CB8AC3E}">
        <p14:creationId xmlns:p14="http://schemas.microsoft.com/office/powerpoint/2010/main" val="81921888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750"/>
                                        <p:tgtEl>
                                          <p:spTgt spid="3">
                                            <p:txEl>
                                              <p:pRg st="4" end="4"/>
                                            </p:txEl>
                                          </p:spTgt>
                                        </p:tgtEl>
                                      </p:cBhvr>
                                    </p:animEffect>
                                    <p:anim calcmode="lin" valueType="num">
                                      <p:cBhvr>
                                        <p:cTn id="3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650336"/>
          </a:xfrm>
        </p:spPr>
        <p:txBody>
          <a:bodyPr>
            <a:noAutofit/>
          </a:bodyPr>
          <a:lstStyle/>
          <a:p>
            <a:r>
              <a:rPr lang="tr-TR" sz="3600" b="1" dirty="0" smtClean="0">
                <a:solidFill>
                  <a:schemeClr val="accent2">
                    <a:lumMod val="75000"/>
                  </a:schemeClr>
                </a:solidFill>
                <a:effectLst>
                  <a:outerShdw blurRad="38100" dist="38100" dir="2700000" algn="tl">
                    <a:srgbClr val="000000">
                      <a:alpha val="43137"/>
                    </a:srgbClr>
                  </a:outerShdw>
                </a:effectLst>
                <a:latin typeface="+mn-lt"/>
              </a:rPr>
              <a:t>Proje Kurgusu Oluşturmak ve Ortak Bulmak</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29097" y="1181662"/>
            <a:ext cx="4929800" cy="4389120"/>
          </a:xfrm>
        </p:spPr>
        <p:txBody>
          <a:bodyPr>
            <a:normAutofit/>
          </a:bodyPr>
          <a:lstStyle/>
          <a:p>
            <a:pPr lvl="0"/>
            <a:r>
              <a:rPr lang="tr-TR" sz="2400" b="1" dirty="0" smtClean="0">
                <a:solidFill>
                  <a:schemeClr val="accent2">
                    <a:lumMod val="75000"/>
                  </a:schemeClr>
                </a:solidFill>
                <a:effectLst>
                  <a:outerShdw blurRad="38100" dist="38100" dir="2700000" algn="tl">
                    <a:srgbClr val="000000">
                      <a:alpha val="43137"/>
                    </a:srgbClr>
                  </a:outerShdw>
                </a:effectLst>
              </a:rPr>
              <a:t>*</a:t>
            </a:r>
            <a:r>
              <a:rPr lang="tr-TR" sz="2400" b="1" u="sng" dirty="0" smtClean="0"/>
              <a:t>http</a:t>
            </a:r>
            <a:r>
              <a:rPr lang="tr-TR" sz="2400" b="1" u="sng" dirty="0"/>
              <a:t>://</a:t>
            </a:r>
            <a:r>
              <a:rPr lang="tr-TR" sz="2400" b="1" u="sng" dirty="0" smtClean="0"/>
              <a:t>www.schooleducationgateway.eu/en/pub/index.htm</a:t>
            </a:r>
            <a:endParaRPr lang="tr-TR" sz="2400" b="1" dirty="0"/>
          </a:p>
          <a:p>
            <a:pPr lvl="0"/>
            <a:r>
              <a:rPr lang="tr-TR" sz="2400" b="1" dirty="0" smtClean="0">
                <a:solidFill>
                  <a:schemeClr val="accent2">
                    <a:lumMod val="75000"/>
                  </a:schemeClr>
                </a:solidFill>
                <a:effectLst>
                  <a:outerShdw blurRad="38100" dist="38100" dir="2700000" algn="tl">
                    <a:srgbClr val="000000">
                      <a:alpha val="43137"/>
                    </a:srgbClr>
                  </a:outerShdw>
                </a:effectLst>
              </a:rPr>
              <a:t>*</a:t>
            </a:r>
            <a:r>
              <a:rPr lang="tr-TR" sz="2400" b="1" u="sng" dirty="0" smtClean="0"/>
              <a:t>http</a:t>
            </a:r>
            <a:r>
              <a:rPr lang="tr-TR" sz="2400" b="1" u="sng" dirty="0"/>
              <a:t>://</a:t>
            </a:r>
            <a:r>
              <a:rPr lang="tr-TR" sz="2400" b="1" u="sng" dirty="0" smtClean="0"/>
              <a:t>www.etwinning.net/tr/pub/index.htm</a:t>
            </a:r>
            <a:endParaRPr lang="tr-TR" sz="2400" b="1" dirty="0"/>
          </a:p>
          <a:p>
            <a:pPr lvl="0"/>
            <a:r>
              <a:rPr lang="tr-TR" sz="2400" b="1" dirty="0" smtClean="0">
                <a:solidFill>
                  <a:schemeClr val="accent2">
                    <a:lumMod val="75000"/>
                  </a:schemeClr>
                </a:solidFill>
                <a:effectLst>
                  <a:outerShdw blurRad="38100" dist="38100" dir="2700000" algn="tl">
                    <a:srgbClr val="000000">
                      <a:alpha val="43137"/>
                    </a:srgbClr>
                  </a:outerShdw>
                </a:effectLst>
              </a:rPr>
              <a:t>*</a:t>
            </a:r>
            <a:r>
              <a:rPr lang="tr-TR" sz="2400" u="sng" dirty="0"/>
              <a:t>https://www.salto-youth.net</a:t>
            </a:r>
            <a:r>
              <a:rPr lang="tr-TR" sz="2400" u="sng" dirty="0" smtClean="0"/>
              <a:t>/</a:t>
            </a:r>
          </a:p>
          <a:p>
            <a:pPr lvl="0"/>
            <a:r>
              <a:rPr lang="tr-TR" sz="2400" b="1" dirty="0" smtClean="0">
                <a:solidFill>
                  <a:schemeClr val="accent2">
                    <a:lumMod val="75000"/>
                  </a:schemeClr>
                </a:solidFill>
                <a:effectLst>
                  <a:outerShdw blurRad="38100" dist="38100" dir="2700000" algn="tl">
                    <a:srgbClr val="000000">
                      <a:alpha val="43137"/>
                    </a:srgbClr>
                  </a:outerShdw>
                </a:effectLst>
              </a:rPr>
              <a:t>*</a:t>
            </a:r>
            <a:r>
              <a:rPr lang="tr-TR" sz="2400" b="1" u="sng" dirty="0" smtClean="0"/>
              <a:t>http</a:t>
            </a:r>
            <a:r>
              <a:rPr lang="tr-TR" sz="2400" b="1" u="sng" dirty="0"/>
              <a:t>://ec.europa.eu/epale/en/partner-search</a:t>
            </a:r>
            <a:endParaRPr lang="tr-TR" sz="2400" b="1" dirty="0"/>
          </a:p>
          <a:p>
            <a:endParaRPr lang="tr-TR" b="1" dirty="0">
              <a:effectLst>
                <a:outerShdw blurRad="38100" dist="38100" dir="2700000" algn="tl">
                  <a:srgbClr val="000000">
                    <a:alpha val="43137"/>
                  </a:srgbClr>
                </a:outerShdw>
              </a:effectLst>
            </a:endParaRPr>
          </a:p>
        </p:txBody>
      </p:sp>
      <p:pic>
        <p:nvPicPr>
          <p:cNvPr id="6" name="Picture 3" descr="erasm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692696"/>
            <a:ext cx="3701651" cy="4138004"/>
          </a:xfrm>
          <a:prstGeom prst="rect">
            <a:avLst/>
          </a:prstGeom>
          <a:ln>
            <a:noFill/>
          </a:ln>
          <a:effectLst>
            <a:softEdge rad="112500"/>
          </a:effectLst>
        </p:spPr>
      </p:pic>
    </p:spTree>
    <p:extLst>
      <p:ext uri="{BB962C8B-B14F-4D97-AF65-F5344CB8AC3E}">
        <p14:creationId xmlns:p14="http://schemas.microsoft.com/office/powerpoint/2010/main" val="212187812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anim calcmode="lin" valueType="num">
                                      <p:cBhvr>
                                        <p:cTn id="8" dur="1750" fill="hold"/>
                                        <p:tgtEl>
                                          <p:spTgt spid="6"/>
                                        </p:tgtEl>
                                        <p:attrNameLst>
                                          <p:attrName>ppt_x</p:attrName>
                                        </p:attrNameLst>
                                      </p:cBhvr>
                                      <p:tavLst>
                                        <p:tav tm="0">
                                          <p:val>
                                            <p:strVal val="#ppt_x"/>
                                          </p:val>
                                        </p:tav>
                                        <p:tav tm="100000">
                                          <p:val>
                                            <p:strVal val="#ppt_x"/>
                                          </p:val>
                                        </p:tav>
                                      </p:tavLst>
                                    </p:anim>
                                    <p:anim calcmode="lin" valueType="num">
                                      <p:cBhvr>
                                        <p:cTn id="9" dur="1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750"/>
                                        <p:tgtEl>
                                          <p:spTgt spid="3">
                                            <p:txEl>
                                              <p:pRg st="0" end="0"/>
                                            </p:txEl>
                                          </p:spTgt>
                                        </p:tgtEl>
                                      </p:cBhvr>
                                    </p:animEffect>
                                    <p:anim calcmode="lin" valueType="num">
                                      <p:cBhvr>
                                        <p:cTn id="20"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750"/>
                                        <p:tgtEl>
                                          <p:spTgt spid="3">
                                            <p:txEl>
                                              <p:pRg st="1" end="1"/>
                                            </p:txEl>
                                          </p:spTgt>
                                        </p:tgtEl>
                                      </p:cBhvr>
                                    </p:animEffect>
                                    <p:anim calcmode="lin" valueType="num">
                                      <p:cBhvr>
                                        <p:cTn id="27"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750"/>
                                        <p:tgtEl>
                                          <p:spTgt spid="3">
                                            <p:txEl>
                                              <p:pRg st="2" end="2"/>
                                            </p:txEl>
                                          </p:spTgt>
                                        </p:tgtEl>
                                      </p:cBhvr>
                                    </p:animEffect>
                                    <p:anim calcmode="lin" valueType="num">
                                      <p:cBhvr>
                                        <p:cTn id="3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750"/>
                                        <p:tgtEl>
                                          <p:spTgt spid="3">
                                            <p:txEl>
                                              <p:pRg st="3" end="3"/>
                                            </p:txEl>
                                          </p:spTgt>
                                        </p:tgtEl>
                                      </p:cBhvr>
                                    </p:animEffect>
                                    <p:anim calcmode="lin" valueType="num">
                                      <p:cBhvr>
                                        <p:cTn id="41"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5"/>
            <a:ext cx="8712968" cy="722344"/>
          </a:xfrm>
        </p:spPr>
        <p:txBody>
          <a:bodyPr>
            <a:noAutofit/>
          </a:bodyPr>
          <a:lstStyle/>
          <a:p>
            <a:r>
              <a:rPr lang="tr-TR" sz="3800" b="1" dirty="0" smtClean="0">
                <a:solidFill>
                  <a:schemeClr val="accent2">
                    <a:lumMod val="75000"/>
                  </a:schemeClr>
                </a:solidFill>
                <a:effectLst>
                  <a:outerShdw blurRad="38100" dist="38100" dir="2700000" algn="tl">
                    <a:srgbClr val="000000">
                      <a:alpha val="43137"/>
                    </a:srgbClr>
                  </a:outerShdw>
                </a:effectLst>
                <a:latin typeface="+mn-lt"/>
              </a:rPr>
              <a:t>Başvuru </a:t>
            </a:r>
            <a:r>
              <a:rPr lang="tr-TR" sz="3800" b="1" dirty="0" err="1" smtClean="0">
                <a:solidFill>
                  <a:schemeClr val="accent2">
                    <a:lumMod val="75000"/>
                  </a:schemeClr>
                </a:solidFill>
                <a:effectLst>
                  <a:outerShdw blurRad="38100" dist="38100" dir="2700000" algn="tl">
                    <a:srgbClr val="000000">
                      <a:alpha val="43137"/>
                    </a:srgbClr>
                  </a:outerShdw>
                </a:effectLst>
                <a:latin typeface="+mn-lt"/>
              </a:rPr>
              <a:t>Değerlendİrme</a:t>
            </a:r>
            <a:r>
              <a:rPr lang="tr-TR" sz="3800" b="1" dirty="0" smtClean="0">
                <a:solidFill>
                  <a:schemeClr val="accent2">
                    <a:lumMod val="75000"/>
                  </a:schemeClr>
                </a:solidFill>
                <a:effectLst>
                  <a:outerShdw blurRad="38100" dist="38100" dir="2700000" algn="tl">
                    <a:srgbClr val="000000">
                      <a:alpha val="43137"/>
                    </a:srgbClr>
                  </a:outerShdw>
                </a:effectLst>
                <a:latin typeface="+mn-lt"/>
              </a:rPr>
              <a:t> </a:t>
            </a:r>
            <a:r>
              <a:rPr lang="tr-TR" sz="3800" b="1" dirty="0" err="1" smtClean="0">
                <a:solidFill>
                  <a:schemeClr val="accent2">
                    <a:lumMod val="75000"/>
                  </a:schemeClr>
                </a:solidFill>
                <a:effectLst>
                  <a:outerShdw blurRad="38100" dist="38100" dir="2700000" algn="tl">
                    <a:srgbClr val="000000">
                      <a:alpha val="43137"/>
                    </a:srgbClr>
                  </a:outerShdw>
                </a:effectLst>
                <a:latin typeface="+mn-lt"/>
              </a:rPr>
              <a:t>Ölçütlerİ</a:t>
            </a:r>
            <a:endParaRPr lang="tr-TR" sz="38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23528" y="1700808"/>
            <a:ext cx="8568952" cy="4032448"/>
          </a:xfrm>
        </p:spPr>
        <p:txBody>
          <a:bodyPr>
            <a:normAutofit/>
          </a:bodyPr>
          <a:lstStyle/>
          <a:p>
            <a:pPr algn="just"/>
            <a:r>
              <a:rPr lang="tr-TR" sz="2500" dirty="0">
                <a:solidFill>
                  <a:schemeClr val="accent2">
                    <a:lumMod val="75000"/>
                  </a:schemeClr>
                </a:solidFill>
              </a:rPr>
              <a:t>*</a:t>
            </a:r>
            <a:r>
              <a:rPr lang="tr-TR" sz="2500" b="1" dirty="0" smtClean="0"/>
              <a:t>Projenin </a:t>
            </a:r>
            <a:r>
              <a:rPr lang="tr-TR" sz="2500" b="1" dirty="0"/>
              <a:t>uygunluğu (</a:t>
            </a:r>
            <a:r>
              <a:rPr lang="tr-TR" sz="2500" b="1" dirty="0">
                <a:solidFill>
                  <a:srgbClr val="C00000"/>
                </a:solidFill>
              </a:rPr>
              <a:t>azami 30 puan</a:t>
            </a:r>
            <a:r>
              <a:rPr lang="tr-TR" sz="2500" b="1" dirty="0"/>
              <a:t>)</a:t>
            </a:r>
          </a:p>
          <a:p>
            <a:pPr algn="just"/>
            <a:r>
              <a:rPr lang="tr-TR" sz="2500" dirty="0">
                <a:solidFill>
                  <a:schemeClr val="accent2">
                    <a:lumMod val="75000"/>
                  </a:schemeClr>
                </a:solidFill>
              </a:rPr>
              <a:t>*</a:t>
            </a:r>
            <a:r>
              <a:rPr lang="tr-TR" sz="2500" b="1" dirty="0" smtClean="0"/>
              <a:t>Proje </a:t>
            </a:r>
            <a:r>
              <a:rPr lang="tr-TR" sz="2500" b="1" dirty="0"/>
              <a:t>tasarımının ve uygulanmasının kalitesi (</a:t>
            </a:r>
            <a:r>
              <a:rPr lang="tr-TR" sz="2500" b="1" dirty="0">
                <a:solidFill>
                  <a:srgbClr val="C00000"/>
                </a:solidFill>
              </a:rPr>
              <a:t>azami 40 puan</a:t>
            </a:r>
            <a:r>
              <a:rPr lang="tr-TR" sz="2500" b="1" dirty="0"/>
              <a:t>)</a:t>
            </a:r>
          </a:p>
          <a:p>
            <a:pPr algn="just"/>
            <a:r>
              <a:rPr lang="tr-TR" sz="2500" dirty="0">
                <a:solidFill>
                  <a:schemeClr val="accent2">
                    <a:lumMod val="75000"/>
                  </a:schemeClr>
                </a:solidFill>
              </a:rPr>
              <a:t>*</a:t>
            </a:r>
            <a:r>
              <a:rPr lang="tr-TR" sz="2500" b="1" dirty="0" smtClean="0"/>
              <a:t>Etki </a:t>
            </a:r>
            <a:r>
              <a:rPr lang="tr-TR" sz="2500" b="1" dirty="0"/>
              <a:t>ve yaygınlaştırma (</a:t>
            </a:r>
            <a:r>
              <a:rPr lang="tr-TR" sz="2500" b="1" dirty="0">
                <a:solidFill>
                  <a:srgbClr val="C00000"/>
                </a:solidFill>
              </a:rPr>
              <a:t>azami 30 </a:t>
            </a:r>
            <a:r>
              <a:rPr lang="tr-TR" sz="2500" b="1" dirty="0" smtClean="0">
                <a:solidFill>
                  <a:srgbClr val="C00000"/>
                </a:solidFill>
              </a:rPr>
              <a:t>puan</a:t>
            </a:r>
            <a:r>
              <a:rPr lang="tr-TR" sz="2500" b="1" dirty="0" smtClean="0"/>
              <a:t>)</a:t>
            </a:r>
          </a:p>
          <a:p>
            <a:pPr algn="just"/>
            <a:r>
              <a:rPr lang="tr-TR" sz="2500" b="1" dirty="0" smtClean="0">
                <a:solidFill>
                  <a:schemeClr val="accent2">
                    <a:lumMod val="75000"/>
                  </a:schemeClr>
                </a:solidFill>
              </a:rPr>
              <a:t>*</a:t>
            </a:r>
            <a:r>
              <a:rPr lang="tr-TR" sz="2500" b="1" dirty="0" smtClean="0"/>
              <a:t>Bir </a:t>
            </a:r>
            <a:r>
              <a:rPr lang="tr-TR" sz="2500" b="1" dirty="0"/>
              <a:t>başvurunun hibe tahsisi açısından dikkate alınabilmesi için en az </a:t>
            </a:r>
            <a:r>
              <a:rPr lang="tr-TR" sz="2500" b="1" dirty="0">
                <a:solidFill>
                  <a:srgbClr val="C00000"/>
                </a:solidFill>
              </a:rPr>
              <a:t>60 puan </a:t>
            </a:r>
            <a:r>
              <a:rPr lang="tr-TR" sz="2500" b="1" dirty="0"/>
              <a:t>ve aynı zamanda yukarıdaki ölçütlerden her birinin en az </a:t>
            </a:r>
            <a:r>
              <a:rPr lang="tr-TR" sz="2500" b="1" dirty="0">
                <a:solidFill>
                  <a:srgbClr val="C00000"/>
                </a:solidFill>
              </a:rPr>
              <a:t>%50</a:t>
            </a:r>
            <a:r>
              <a:rPr lang="tr-TR" sz="2500" b="1" dirty="0">
                <a:solidFill>
                  <a:schemeClr val="accent6">
                    <a:lumMod val="50000"/>
                  </a:schemeClr>
                </a:solidFill>
              </a:rPr>
              <a:t>’</a:t>
            </a:r>
            <a:r>
              <a:rPr lang="tr-TR" sz="2500" b="1" dirty="0"/>
              <a:t>si kadar puan almalıdır.</a:t>
            </a:r>
          </a:p>
          <a:p>
            <a:pPr algn="just"/>
            <a:endParaRPr lang="tr-TR"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24560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9305" y="188640"/>
            <a:ext cx="8229600" cy="913476"/>
          </a:xfrm>
        </p:spPr>
        <p:txBody>
          <a:bodyPr>
            <a:normAutofit/>
          </a:bodyPr>
          <a:lstStyle/>
          <a:p>
            <a:r>
              <a:rPr lang="tr-TR" sz="3600" b="1" dirty="0" smtClean="0">
                <a:solidFill>
                  <a:schemeClr val="accent2">
                    <a:lumMod val="75000"/>
                  </a:schemeClr>
                </a:solidFill>
                <a:effectLst>
                  <a:outerShdw blurRad="38100" dist="38100" dir="2700000" algn="tl">
                    <a:srgbClr val="000000">
                      <a:alpha val="43137"/>
                    </a:srgbClr>
                  </a:outerShdw>
                </a:effectLst>
                <a:latin typeface="+mn-lt"/>
              </a:rPr>
              <a:t>2017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yIlI</a:t>
            </a:r>
            <a:r>
              <a:rPr lang="tr-TR" sz="3600" b="1" dirty="0" smtClean="0">
                <a:solidFill>
                  <a:schemeClr val="accent2">
                    <a:lumMod val="75000"/>
                  </a:schemeClr>
                </a:solidFill>
                <a:effectLst>
                  <a:outerShdw blurRad="38100" dist="38100" dir="2700000" algn="tl">
                    <a:srgbClr val="000000">
                      <a:alpha val="43137"/>
                    </a:srgbClr>
                  </a:outerShdw>
                </a:effectLst>
                <a:latin typeface="+mn-lt"/>
              </a:rPr>
              <a:t> </a:t>
            </a:r>
            <a:r>
              <a:rPr lang="tr-TR" sz="3600" b="1" dirty="0">
                <a:solidFill>
                  <a:schemeClr val="accent2">
                    <a:lumMod val="75000"/>
                  </a:schemeClr>
                </a:solidFill>
                <a:effectLst>
                  <a:outerShdw blurRad="38100" dist="38100" dir="2700000" algn="tl">
                    <a:srgbClr val="000000">
                      <a:alpha val="43137"/>
                    </a:srgbClr>
                  </a:outerShdw>
                </a:effectLst>
                <a:latin typeface="+mn-lt"/>
              </a:rPr>
              <a:t>Çanakkale’de </a:t>
            </a:r>
            <a:r>
              <a:rPr lang="tr-TR" sz="3600" b="1" dirty="0" smtClean="0">
                <a:solidFill>
                  <a:schemeClr val="accent2">
                    <a:lumMod val="75000"/>
                  </a:schemeClr>
                </a:solidFill>
                <a:effectLst>
                  <a:outerShdw blurRad="38100" dist="38100" dir="2700000" algn="tl">
                    <a:srgbClr val="000000">
                      <a:alpha val="43137"/>
                    </a:srgbClr>
                  </a:outerShdw>
                </a:effectLst>
                <a:latin typeface="+mn-lt"/>
              </a:rPr>
              <a:t>(KA1)</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5" name="Rectangle 1"/>
          <p:cNvSpPr>
            <a:spLocks noChangeArrowheads="1"/>
          </p:cNvSpPr>
          <p:nvPr/>
        </p:nvSpPr>
        <p:spPr bwMode="auto">
          <a:xfrm>
            <a:off x="179512" y="2420888"/>
            <a:ext cx="866517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20000"/>
              </a:spcBef>
              <a:spcAft>
                <a:spcPct val="0"/>
              </a:spcAft>
              <a:buClr>
                <a:schemeClr val="accent3"/>
              </a:buClr>
              <a:buSzPct val="95000"/>
            </a:pPr>
            <a:r>
              <a:rPr lang="tr-TR" altLang="tr-TR" sz="2800" b="1" dirty="0" smtClean="0"/>
              <a:t>Türkiye </a:t>
            </a:r>
            <a:r>
              <a:rPr lang="tr-TR" altLang="tr-TR" sz="2800" b="1" dirty="0"/>
              <a:t>Ulusal Ajansı’na sunulan </a:t>
            </a:r>
            <a:r>
              <a:rPr lang="tr-TR" sz="2800" dirty="0">
                <a:solidFill>
                  <a:schemeClr val="accent2">
                    <a:lumMod val="75000"/>
                  </a:schemeClr>
                </a:solidFill>
              </a:rPr>
              <a:t>3500</a:t>
            </a:r>
            <a:r>
              <a:rPr lang="tr-TR" altLang="tr-TR" sz="2800" b="1" dirty="0" smtClean="0"/>
              <a:t> </a:t>
            </a:r>
            <a:r>
              <a:rPr lang="tr-TR" altLang="tr-TR" sz="2800" b="1" dirty="0"/>
              <a:t>proje teklifinden uygunluk kriterlerini taşıyanlar içerik değerlendirmesine</a:t>
            </a:r>
            <a:r>
              <a:rPr lang="tr-TR" altLang="tr-TR" sz="2800" b="1" dirty="0">
                <a:solidFill>
                  <a:schemeClr val="accent6">
                    <a:lumMod val="50000"/>
                  </a:schemeClr>
                </a:solidFill>
              </a:rPr>
              <a:t> </a:t>
            </a:r>
            <a:r>
              <a:rPr lang="tr-TR" altLang="tr-TR" sz="2800" b="1" dirty="0" smtClean="0"/>
              <a:t>alınmış, </a:t>
            </a:r>
            <a:r>
              <a:rPr lang="tr-TR" sz="2800" dirty="0">
                <a:solidFill>
                  <a:schemeClr val="accent2">
                    <a:lumMod val="75000"/>
                  </a:schemeClr>
                </a:solidFill>
              </a:rPr>
              <a:t>113</a:t>
            </a:r>
            <a:r>
              <a:rPr lang="tr-TR" altLang="tr-TR" sz="2800" b="1" dirty="0" smtClean="0"/>
              <a:t> </a:t>
            </a:r>
            <a:r>
              <a:rPr lang="tr-TR" altLang="tr-TR" sz="2800" b="1" dirty="0"/>
              <a:t>proje teklifi hibe desteği almaya hak kazanmış,</a:t>
            </a:r>
            <a:r>
              <a:rPr lang="tr-TR" altLang="tr-TR" sz="2800" b="1" dirty="0">
                <a:solidFill>
                  <a:schemeClr val="accent6">
                    <a:lumMod val="50000"/>
                  </a:schemeClr>
                </a:solidFill>
              </a:rPr>
              <a:t> </a:t>
            </a:r>
            <a:r>
              <a:rPr lang="tr-TR" sz="2800" dirty="0">
                <a:solidFill>
                  <a:schemeClr val="accent2">
                    <a:lumMod val="75000"/>
                  </a:schemeClr>
                </a:solidFill>
              </a:rPr>
              <a:t>85</a:t>
            </a:r>
            <a:r>
              <a:rPr lang="tr-TR" altLang="tr-TR" sz="2800" b="1" dirty="0" smtClean="0"/>
              <a:t> </a:t>
            </a:r>
            <a:r>
              <a:rPr lang="tr-TR" altLang="tr-TR" sz="2800" b="1" dirty="0"/>
              <a:t>proje teklifi yedek olarak belirlenmiştir</a:t>
            </a:r>
            <a:r>
              <a:rPr lang="tr-TR" altLang="tr-TR" sz="2800" b="1" dirty="0" smtClean="0">
                <a:effectLst>
                  <a:outerShdw blurRad="38100" dist="38100" dir="2700000" algn="tl">
                    <a:srgbClr val="000000">
                      <a:alpha val="43137"/>
                    </a:srgbClr>
                  </a:outerShdw>
                </a:effectLst>
              </a:rPr>
              <a:t>.</a:t>
            </a:r>
            <a:endParaRPr lang="tr-TR" altLang="tr-TR" sz="2800" b="1" dirty="0">
              <a:effectLst>
                <a:outerShdw blurRad="38100" dist="38100" dir="2700000" algn="tl">
                  <a:srgbClr val="000000">
                    <a:alpha val="43137"/>
                  </a:srgbClr>
                </a:outerShdw>
              </a:effectLst>
            </a:endParaRPr>
          </a:p>
        </p:txBody>
      </p:sp>
      <p:sp>
        <p:nvSpPr>
          <p:cNvPr id="8" name="Metin kutusu 7"/>
          <p:cNvSpPr txBox="1"/>
          <p:nvPr/>
        </p:nvSpPr>
        <p:spPr>
          <a:xfrm>
            <a:off x="410399" y="1260049"/>
            <a:ext cx="6491544" cy="584775"/>
          </a:xfrm>
          <a:prstGeom prst="rect">
            <a:avLst/>
          </a:prstGeom>
          <a:noFill/>
        </p:spPr>
        <p:txBody>
          <a:bodyPr wrap="square" rtlCol="0">
            <a:spAutoFit/>
          </a:bodyPr>
          <a:lstStyle/>
          <a:p>
            <a:r>
              <a:rPr lang="tr-TR" sz="3200" b="1" dirty="0" smtClean="0">
                <a:solidFill>
                  <a:srgbClr val="C00000"/>
                </a:solidFill>
              </a:rPr>
              <a:t>Okul Eğitimi Personel Hareketliliği</a:t>
            </a:r>
            <a:endParaRPr lang="tr-TR" sz="3200" b="1" dirty="0">
              <a:solidFill>
                <a:srgbClr val="C00000"/>
              </a:solidFill>
            </a:endParaRPr>
          </a:p>
        </p:txBody>
      </p:sp>
    </p:spTree>
    <p:extLst>
      <p:ext uri="{BB962C8B-B14F-4D97-AF65-F5344CB8AC3E}">
        <p14:creationId xmlns:p14="http://schemas.microsoft.com/office/powerpoint/2010/main" val="383279840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anim calcmode="lin" valueType="num">
                                      <p:cBhvr>
                                        <p:cTn id="15" dur="1750" fill="hold"/>
                                        <p:tgtEl>
                                          <p:spTgt spid="8"/>
                                        </p:tgtEl>
                                        <p:attrNameLst>
                                          <p:attrName>ppt_x</p:attrName>
                                        </p:attrNameLst>
                                      </p:cBhvr>
                                      <p:tavLst>
                                        <p:tav tm="0">
                                          <p:val>
                                            <p:strVal val="#ppt_x"/>
                                          </p:val>
                                        </p:tav>
                                        <p:tav tm="100000">
                                          <p:val>
                                            <p:strVal val="#ppt_x"/>
                                          </p:val>
                                        </p:tav>
                                      </p:tavLst>
                                    </p:anim>
                                    <p:anim calcmode="lin" valueType="num">
                                      <p:cBhvr>
                                        <p:cTn id="16" dur="175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750"/>
                                        <p:tgtEl>
                                          <p:spTgt spid="5"/>
                                        </p:tgtEl>
                                      </p:cBhvr>
                                    </p:animEffect>
                                    <p:anim calcmode="lin" valueType="num">
                                      <p:cBhvr>
                                        <p:cTn id="20" dur="1750" fill="hold"/>
                                        <p:tgtEl>
                                          <p:spTgt spid="5"/>
                                        </p:tgtEl>
                                        <p:attrNameLst>
                                          <p:attrName>ppt_x</p:attrName>
                                        </p:attrNameLst>
                                      </p:cBhvr>
                                      <p:tavLst>
                                        <p:tav tm="0">
                                          <p:val>
                                            <p:strVal val="#ppt_x"/>
                                          </p:val>
                                        </p:tav>
                                        <p:tav tm="100000">
                                          <p:val>
                                            <p:strVal val="#ppt_x"/>
                                          </p:val>
                                        </p:tav>
                                      </p:tavLst>
                                    </p:anim>
                                    <p:anim calcmode="lin" valueType="num">
                                      <p:cBhvr>
                                        <p:cTn id="21"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p:cNvSpPr txBox="1">
            <a:spLocks noGrp="1"/>
          </p:cNvSpPr>
          <p:nvPr>
            <p:ph type="title"/>
          </p:nvPr>
        </p:nvSpPr>
        <p:spPr>
          <a:xfrm>
            <a:off x="258935" y="620688"/>
            <a:ext cx="8856912" cy="553998"/>
          </a:xfrm>
          <a:prstGeom prst="rect">
            <a:avLst/>
          </a:prstGeom>
          <a:noFill/>
        </p:spPr>
        <p:txBody>
          <a:bodyPr wrap="none" rtlCol="0">
            <a:spAutoFit/>
          </a:bodyPr>
          <a:lstStyle/>
          <a:p>
            <a:r>
              <a:rPr lang="tr-TR" sz="3000" b="1" dirty="0" smtClean="0">
                <a:solidFill>
                  <a:schemeClr val="accent2">
                    <a:lumMod val="75000"/>
                  </a:schemeClr>
                </a:solidFill>
                <a:effectLst>
                  <a:outerShdw blurRad="38100" dist="38100" dir="2700000" algn="tl">
                    <a:srgbClr val="000000">
                      <a:alpha val="43137"/>
                    </a:srgbClr>
                  </a:outerShdw>
                </a:effectLst>
                <a:latin typeface="+mn-lt"/>
              </a:rPr>
              <a:t>Okul </a:t>
            </a:r>
            <a:r>
              <a:rPr lang="tr-TR" sz="3000" b="1" dirty="0" err="1" smtClean="0">
                <a:solidFill>
                  <a:schemeClr val="accent2">
                    <a:lumMod val="75000"/>
                  </a:schemeClr>
                </a:solidFill>
                <a:effectLst>
                  <a:outerShdw blurRad="38100" dist="38100" dir="2700000" algn="tl">
                    <a:srgbClr val="000000">
                      <a:alpha val="43137"/>
                    </a:srgbClr>
                  </a:outerShdw>
                </a:effectLst>
                <a:latin typeface="+mn-lt"/>
              </a:rPr>
              <a:t>Eğİtİmİ</a:t>
            </a:r>
            <a:r>
              <a:rPr lang="tr-TR" sz="3000" b="1" dirty="0" smtClean="0">
                <a:solidFill>
                  <a:schemeClr val="accent2">
                    <a:lumMod val="75000"/>
                  </a:schemeClr>
                </a:solidFill>
                <a:effectLst>
                  <a:outerShdw blurRad="38100" dist="38100" dir="2700000" algn="tl">
                    <a:srgbClr val="000000">
                      <a:alpha val="43137"/>
                    </a:srgbClr>
                  </a:outerShdw>
                </a:effectLst>
                <a:latin typeface="+mn-lt"/>
              </a:rPr>
              <a:t> Personel </a:t>
            </a:r>
            <a:r>
              <a:rPr lang="tr-TR" sz="3000" b="1" dirty="0" err="1" smtClean="0">
                <a:solidFill>
                  <a:schemeClr val="accent2">
                    <a:lumMod val="75000"/>
                  </a:schemeClr>
                </a:solidFill>
                <a:effectLst>
                  <a:outerShdw blurRad="38100" dist="38100" dir="2700000" algn="tl">
                    <a:srgbClr val="000000">
                      <a:alpha val="43137"/>
                    </a:srgbClr>
                  </a:outerShdw>
                </a:effectLst>
                <a:latin typeface="+mn-lt"/>
              </a:rPr>
              <a:t>Hareketlİlİğİ</a:t>
            </a:r>
            <a:r>
              <a:rPr lang="tr-TR" sz="3000" b="1" dirty="0" smtClean="0">
                <a:solidFill>
                  <a:schemeClr val="accent2">
                    <a:lumMod val="75000"/>
                  </a:schemeClr>
                </a:solidFill>
                <a:effectLst>
                  <a:outerShdw blurRad="38100" dist="38100" dir="2700000" algn="tl">
                    <a:srgbClr val="000000">
                      <a:alpha val="43137"/>
                    </a:srgbClr>
                  </a:outerShdw>
                </a:effectLst>
                <a:latin typeface="+mn-lt"/>
              </a:rPr>
              <a:t> </a:t>
            </a:r>
            <a:r>
              <a:rPr lang="tr-TR" sz="3000" b="1" dirty="0" err="1" smtClean="0">
                <a:solidFill>
                  <a:schemeClr val="accent2">
                    <a:lumMod val="75000"/>
                  </a:schemeClr>
                </a:solidFill>
                <a:effectLst>
                  <a:outerShdw blurRad="38100" dist="38100" dir="2700000" algn="tl">
                    <a:srgbClr val="000000">
                      <a:alpha val="43137"/>
                    </a:srgbClr>
                  </a:outerShdw>
                </a:effectLst>
                <a:latin typeface="+mn-lt"/>
              </a:rPr>
              <a:t>SonuçlarI</a:t>
            </a:r>
            <a:endParaRPr lang="tr-TR" sz="3000" b="1" dirty="0">
              <a:solidFill>
                <a:schemeClr val="accent2">
                  <a:lumMod val="75000"/>
                </a:schemeClr>
              </a:solidFill>
              <a:effectLst>
                <a:outerShdw blurRad="38100" dist="38100" dir="2700000" algn="tl">
                  <a:srgbClr val="000000">
                    <a:alpha val="43137"/>
                  </a:srgbClr>
                </a:outerShdw>
              </a:effectLst>
              <a:latin typeface="+mn-l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3601165"/>
              </p:ext>
            </p:extLst>
          </p:nvPr>
        </p:nvGraphicFramePr>
        <p:xfrm>
          <a:off x="251520" y="1844824"/>
          <a:ext cx="8616233" cy="1997964"/>
        </p:xfrm>
        <a:graphic>
          <a:graphicData uri="http://schemas.openxmlformats.org/drawingml/2006/table">
            <a:tbl>
              <a:tblPr firstRow="1" firstCol="1" bandRow="1">
                <a:tableStyleId>{8A107856-5554-42FB-B03E-39F5DBC370BA}</a:tableStyleId>
              </a:tblPr>
              <a:tblGrid>
                <a:gridCol w="2871455"/>
                <a:gridCol w="2872389"/>
                <a:gridCol w="2872389"/>
              </a:tblGrid>
              <a:tr h="993195">
                <a:tc>
                  <a:txBody>
                    <a:bodyPr/>
                    <a:lstStyle/>
                    <a:p>
                      <a:pPr algn="ctr">
                        <a:lnSpc>
                          <a:spcPct val="115000"/>
                        </a:lnSpc>
                        <a:spcAft>
                          <a:spcPts val="0"/>
                        </a:spcAft>
                      </a:pPr>
                      <a:r>
                        <a:rPr lang="tr-TR" sz="2000" b="1" dirty="0">
                          <a:solidFill>
                            <a:srgbClr val="C00000"/>
                          </a:solidFill>
                          <a:effectLst>
                            <a:outerShdw blurRad="38100" dist="38100" dir="2700000" algn="tl">
                              <a:srgbClr val="000000">
                                <a:alpha val="43137"/>
                              </a:srgbClr>
                            </a:outerShdw>
                          </a:effectLst>
                        </a:rPr>
                        <a:t>Başvuran Kurum/Kuruluş Adı</a:t>
                      </a:r>
                      <a:endParaRPr lang="tr-TR"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dirty="0">
                          <a:solidFill>
                            <a:srgbClr val="C00000"/>
                          </a:solidFill>
                          <a:effectLst>
                            <a:outerShdw blurRad="38100" dist="38100" dir="2700000" algn="tl">
                              <a:srgbClr val="000000">
                                <a:alpha val="43137"/>
                              </a:srgbClr>
                            </a:outerShdw>
                          </a:effectLst>
                        </a:rPr>
                        <a:t>Proje Adı</a:t>
                      </a:r>
                      <a:endParaRPr lang="tr-TR"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dirty="0">
                          <a:solidFill>
                            <a:srgbClr val="C00000"/>
                          </a:solidFill>
                          <a:effectLst>
                            <a:outerShdw blurRad="38100" dist="38100" dir="2700000" algn="tl">
                              <a:srgbClr val="000000">
                                <a:alpha val="43137"/>
                              </a:srgbClr>
                            </a:outerShdw>
                          </a:effectLst>
                        </a:rPr>
                        <a:t>Kabul Edilen</a:t>
                      </a:r>
                    </a:p>
                    <a:p>
                      <a:pPr algn="ctr">
                        <a:lnSpc>
                          <a:spcPct val="115000"/>
                        </a:lnSpc>
                        <a:spcAft>
                          <a:spcPts val="0"/>
                        </a:spcAft>
                      </a:pPr>
                      <a:r>
                        <a:rPr lang="tr-TR" sz="2000" b="1" dirty="0">
                          <a:solidFill>
                            <a:srgbClr val="C00000"/>
                          </a:solidFill>
                          <a:effectLst>
                            <a:outerShdw blurRad="38100" dist="38100" dir="2700000" algn="tl">
                              <a:srgbClr val="000000">
                                <a:alpha val="43137"/>
                              </a:srgbClr>
                            </a:outerShdw>
                          </a:effectLst>
                        </a:rPr>
                        <a:t>Azami Hibe</a:t>
                      </a:r>
                    </a:p>
                    <a:p>
                      <a:pPr algn="ctr">
                        <a:lnSpc>
                          <a:spcPct val="115000"/>
                        </a:lnSpc>
                        <a:spcAft>
                          <a:spcPts val="0"/>
                        </a:spcAft>
                      </a:pPr>
                      <a:r>
                        <a:rPr lang="tr-TR" sz="2000" b="1" dirty="0">
                          <a:solidFill>
                            <a:srgbClr val="C00000"/>
                          </a:solidFill>
                          <a:effectLst>
                            <a:outerShdw blurRad="38100" dist="38100" dir="2700000" algn="tl">
                              <a:srgbClr val="000000">
                                <a:alpha val="43137"/>
                              </a:srgbClr>
                            </a:outerShdw>
                          </a:effectLst>
                        </a:rPr>
                        <a:t>(Avro)</a:t>
                      </a:r>
                      <a:endParaRPr lang="tr-TR"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946404">
                <a:tc>
                  <a:txBody>
                    <a:bodyPr/>
                    <a:lstStyle/>
                    <a:p>
                      <a:pPr algn="ctr">
                        <a:lnSpc>
                          <a:spcPct val="115000"/>
                        </a:lnSpc>
                        <a:spcAft>
                          <a:spcPts val="0"/>
                        </a:spcAft>
                      </a:pPr>
                      <a:r>
                        <a:rPr lang="tr-TR" sz="2000" b="1" dirty="0" smtClean="0">
                          <a:effectLst/>
                        </a:rPr>
                        <a:t>Kumkale İlkokulu</a:t>
                      </a:r>
                      <a:endParaRPr lang="tr-TR" sz="2000" b="1" dirty="0">
                        <a:solidFill>
                          <a:schemeClr val="accent3">
                            <a:lumMod val="20000"/>
                            <a:lumOff val="80000"/>
                          </a:schemeClr>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b="1" dirty="0" err="1" smtClean="0">
                          <a:effectLst/>
                        </a:rPr>
                        <a:t>Reggio</a:t>
                      </a:r>
                      <a:r>
                        <a:rPr lang="tr-TR" sz="2000" b="1" baseline="0" dirty="0" smtClean="0">
                          <a:effectLst/>
                        </a:rPr>
                        <a:t> </a:t>
                      </a:r>
                      <a:r>
                        <a:rPr lang="tr-TR" sz="2000" b="1" baseline="0" dirty="0" err="1" smtClean="0">
                          <a:effectLst/>
                        </a:rPr>
                        <a:t>Emilia</a:t>
                      </a:r>
                      <a:r>
                        <a:rPr lang="tr-TR" sz="2000" b="1" baseline="0" dirty="0" smtClean="0">
                          <a:effectLst/>
                        </a:rPr>
                        <a:t> Yaklaşımı ile Modern Eğitim</a:t>
                      </a:r>
                      <a:endParaRPr lang="tr-TR"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tr-TR" sz="2000" b="1" dirty="0" smtClean="0">
                        <a:effectLst/>
                      </a:endParaRPr>
                    </a:p>
                    <a:p>
                      <a:pPr algn="ctr">
                        <a:lnSpc>
                          <a:spcPct val="115000"/>
                        </a:lnSpc>
                        <a:spcAft>
                          <a:spcPts val="0"/>
                        </a:spcAft>
                      </a:pPr>
                      <a:r>
                        <a:rPr lang="tr-TR" sz="2000" b="1" dirty="0" smtClean="0">
                          <a:effectLst/>
                        </a:rPr>
                        <a:t>10.004,00</a:t>
                      </a:r>
                      <a:endParaRPr lang="tr-TR" sz="20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34751950"/>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anim calcmode="lin" valueType="num">
                                      <p:cBhvr>
                                        <p:cTn id="13" dur="1750" fill="hold"/>
                                        <p:tgtEl>
                                          <p:spTgt spid="4"/>
                                        </p:tgtEl>
                                        <p:attrNameLst>
                                          <p:attrName>ppt_x</p:attrName>
                                        </p:attrNameLst>
                                      </p:cBhvr>
                                      <p:tavLst>
                                        <p:tav tm="0">
                                          <p:val>
                                            <p:strVal val="#ppt_x"/>
                                          </p:val>
                                        </p:tav>
                                        <p:tav tm="100000">
                                          <p:val>
                                            <p:strVal val="#ppt_x"/>
                                          </p:val>
                                        </p:tav>
                                      </p:tavLst>
                                    </p:anim>
                                    <p:anim calcmode="lin" valueType="num">
                                      <p:cBhvr>
                                        <p:cTn id="14"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65760"/>
            <a:ext cx="8136904" cy="548640"/>
          </a:xfrm>
        </p:spPr>
        <p:txBody>
          <a:bodyPr/>
          <a:lstStyle/>
          <a:p>
            <a:pPr algn="ctr"/>
            <a:r>
              <a:rPr lang="tr-TR" sz="3200" b="1" dirty="0" smtClean="0">
                <a:solidFill>
                  <a:schemeClr val="accent2">
                    <a:lumMod val="75000"/>
                  </a:schemeClr>
                </a:solidFill>
                <a:effectLst>
                  <a:outerShdw blurRad="38100" dist="38100" dir="2700000" algn="tl">
                    <a:srgbClr val="000000">
                      <a:alpha val="43137"/>
                    </a:srgbClr>
                  </a:outerShdw>
                </a:effectLst>
                <a:latin typeface="+mn-lt"/>
              </a:rPr>
              <a:t>YETİŞKİN EĞİTİMİ PERSONELİNE YÖNELİK</a:t>
            </a:r>
            <a:br>
              <a:rPr lang="tr-TR" sz="3200" b="1" dirty="0" smtClean="0">
                <a:solidFill>
                  <a:schemeClr val="accent2">
                    <a:lumMod val="75000"/>
                  </a:schemeClr>
                </a:solidFill>
                <a:effectLst>
                  <a:outerShdw blurRad="38100" dist="38100" dir="2700000" algn="tl">
                    <a:srgbClr val="000000">
                      <a:alpha val="43137"/>
                    </a:srgbClr>
                  </a:outerShdw>
                </a:effectLst>
                <a:latin typeface="+mn-lt"/>
              </a:rPr>
            </a:br>
            <a:r>
              <a:rPr lang="tr-TR" sz="3200" b="1" dirty="0" smtClean="0">
                <a:solidFill>
                  <a:schemeClr val="accent2">
                    <a:lumMod val="75000"/>
                  </a:schemeClr>
                </a:solidFill>
                <a:effectLst>
                  <a:outerShdw blurRad="38100" dist="38100" dir="2700000" algn="tl">
                    <a:srgbClr val="000000">
                      <a:alpha val="43137"/>
                    </a:srgbClr>
                  </a:outerShdw>
                </a:effectLst>
                <a:latin typeface="+mn-lt"/>
              </a:rPr>
              <a:t>HAREKETLİLİK</a:t>
            </a:r>
            <a:endParaRPr lang="tr-TR" sz="32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95536" y="1124744"/>
            <a:ext cx="8208912" cy="3555733"/>
          </a:xfrm>
        </p:spPr>
        <p:txBody>
          <a:bodyPr>
            <a:noAutofit/>
          </a:bodyPr>
          <a:lstStyle/>
          <a:p>
            <a:pPr marL="180000" algn="just"/>
            <a:r>
              <a:rPr lang="tr-TR" sz="2200" dirty="0"/>
              <a:t>Yetişkin eğitimi kuruluşlarının personeline yurtdışında bir öğrenme deneyimi sunan hareketlilik projelerinde aşağıdaki faaliyetlerden bir veya daha fazlası gerçekleştirilebilir:</a:t>
            </a:r>
          </a:p>
          <a:p>
            <a:pPr marL="180000" algn="just"/>
            <a:r>
              <a:rPr lang="tr-TR" sz="2200" dirty="0">
                <a:solidFill>
                  <a:schemeClr val="accent2">
                    <a:lumMod val="75000"/>
                  </a:schemeClr>
                </a:solidFill>
              </a:rPr>
              <a:t>Personel hareketliliği:</a:t>
            </a:r>
          </a:p>
          <a:p>
            <a:pPr marL="180000" algn="just"/>
            <a:r>
              <a:rPr lang="tr-TR" sz="2200" dirty="0">
                <a:solidFill>
                  <a:schemeClr val="accent2">
                    <a:lumMod val="75000"/>
                  </a:schemeClr>
                </a:solidFill>
              </a:rPr>
              <a:t>Eğitim/öğretim görevlendirmesi</a:t>
            </a:r>
            <a:r>
              <a:rPr lang="tr-TR" sz="2200" dirty="0"/>
              <a:t>: Bu faaliyet, bir yetişkin </a:t>
            </a:r>
            <a:r>
              <a:rPr lang="tr-TR" sz="2200" dirty="0" err="1"/>
              <a:t>egitim</a:t>
            </a:r>
            <a:r>
              <a:rPr lang="tr-TR" sz="2200" dirty="0"/>
              <a:t> kuruluşunun personeline yurtdışındaki bir ortak kuruluşta eğitim veya öğretim sunma fırsatı sağlar.</a:t>
            </a:r>
          </a:p>
          <a:p>
            <a:pPr marL="180000" algn="just"/>
            <a:r>
              <a:rPr lang="tr-TR" sz="2200" dirty="0">
                <a:solidFill>
                  <a:schemeClr val="accent2">
                    <a:lumMod val="75000"/>
                  </a:schemeClr>
                </a:solidFill>
              </a:rPr>
              <a:t>Personel eğitimi</a:t>
            </a:r>
            <a:r>
              <a:rPr lang="tr-TR" sz="2200" dirty="0"/>
              <a:t>: Bu faaliyet, yetişkin eğitimi personelinin profesyonel gelişimi için şu yollarla destek sağlar:</a:t>
            </a:r>
          </a:p>
          <a:p>
            <a:pPr marL="180000" algn="just"/>
            <a:r>
              <a:rPr lang="tr-TR" sz="2200" dirty="0"/>
              <a:t>a) yurtdışında yapılandırılmış bir kurs veya eğitim faaliyetine katılım,</a:t>
            </a:r>
          </a:p>
          <a:p>
            <a:pPr marL="180000"/>
            <a:r>
              <a:rPr lang="tr-TR" sz="2200" dirty="0"/>
              <a:t>b) yurtdışında yetişkin eğitimi alanında aktif bir kuruluşta işbaşı eğimi/gözlem süreci geçirme</a:t>
            </a:r>
          </a:p>
        </p:txBody>
      </p:sp>
    </p:spTree>
    <p:extLst>
      <p:ext uri="{BB962C8B-B14F-4D97-AF65-F5344CB8AC3E}">
        <p14:creationId xmlns:p14="http://schemas.microsoft.com/office/powerpoint/2010/main" val="141513614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750"/>
                                        <p:tgtEl>
                                          <p:spTgt spid="3">
                                            <p:txEl>
                                              <p:pRg st="4" end="4"/>
                                            </p:txEl>
                                          </p:spTgt>
                                        </p:tgtEl>
                                      </p:cBhvr>
                                    </p:animEffect>
                                    <p:anim calcmode="lin" valueType="num">
                                      <p:cBhvr>
                                        <p:cTn id="3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7520940" cy="548640"/>
          </a:xfrm>
        </p:spPr>
        <p:txBody>
          <a:bodyPr/>
          <a:lstStyle/>
          <a:p>
            <a:pPr lvl="0" algn="ctr">
              <a:spcBef>
                <a:spcPts val="0"/>
              </a:spcBef>
            </a:pPr>
            <a:r>
              <a:rPr lang="tr-TR" sz="3600" b="1" cap="none" dirty="0" smtClean="0">
                <a:solidFill>
                  <a:srgbClr val="434342"/>
                </a:solidFill>
                <a:ea typeface="+mn-ea"/>
                <a:cs typeface="+mn-cs"/>
              </a:rPr>
              <a:t> </a:t>
            </a:r>
            <a:r>
              <a:rPr lang="tr-TR" sz="3600" b="1" cap="none" dirty="0" smtClean="0">
                <a:solidFill>
                  <a:srgbClr val="F96A1B">
                    <a:lumMod val="75000"/>
                  </a:srgbClr>
                </a:solidFill>
                <a:effectLst>
                  <a:outerShdw blurRad="38100" dist="38100" dir="2700000" algn="tl">
                    <a:srgbClr val="000000">
                      <a:alpha val="43137"/>
                    </a:srgbClr>
                  </a:outerShdw>
                </a:effectLst>
                <a:latin typeface="Franklin Gothic Book"/>
                <a:ea typeface="+mn-ea"/>
                <a:cs typeface="+mn-cs"/>
              </a:rPr>
              <a:t>YETİŞKİN EĞİTİMİ PERSONELİNE YÖNELİK HAREKETLİLİK İÇİN UYGUN KURULUŞLAR HANGİLERİDİR?</a:t>
            </a:r>
            <a:r>
              <a:rPr lang="tr-TR" sz="3600" b="1" cap="none" dirty="0">
                <a:solidFill>
                  <a:srgbClr val="F96A1B">
                    <a:lumMod val="75000"/>
                  </a:srgbClr>
                </a:solidFill>
                <a:effectLst>
                  <a:outerShdw blurRad="38100" dist="38100" dir="2700000" algn="tl">
                    <a:srgbClr val="000000">
                      <a:alpha val="43137"/>
                    </a:srgbClr>
                  </a:outerShdw>
                </a:effectLst>
                <a:latin typeface="Franklin Gothic Book"/>
                <a:ea typeface="+mn-ea"/>
                <a:cs typeface="+mn-cs"/>
              </a:rPr>
              <a:t/>
            </a:r>
            <a:br>
              <a:rPr lang="tr-TR" sz="3600" b="1" cap="none" dirty="0">
                <a:solidFill>
                  <a:srgbClr val="F96A1B">
                    <a:lumMod val="75000"/>
                  </a:srgbClr>
                </a:solidFill>
                <a:effectLst>
                  <a:outerShdw blurRad="38100" dist="38100" dir="2700000" algn="tl">
                    <a:srgbClr val="000000">
                      <a:alpha val="43137"/>
                    </a:srgbClr>
                  </a:outerShdw>
                </a:effectLst>
                <a:latin typeface="Franklin Gothic Book"/>
                <a:ea typeface="+mn-ea"/>
                <a:cs typeface="+mn-cs"/>
              </a:rPr>
            </a:br>
            <a:endParaRPr lang="tr-TR" dirty="0"/>
          </a:p>
        </p:txBody>
      </p:sp>
      <p:sp>
        <p:nvSpPr>
          <p:cNvPr id="3" name="İçerik Yer Tutucusu 2"/>
          <p:cNvSpPr>
            <a:spLocks noGrp="1"/>
          </p:cNvSpPr>
          <p:nvPr>
            <p:ph idx="1"/>
          </p:nvPr>
        </p:nvSpPr>
        <p:spPr>
          <a:xfrm>
            <a:off x="755576" y="1700808"/>
            <a:ext cx="7444308" cy="2976444"/>
          </a:xfrm>
        </p:spPr>
        <p:txBody>
          <a:bodyPr>
            <a:normAutofit fontScale="92500"/>
          </a:bodyPr>
          <a:lstStyle/>
          <a:p>
            <a:endParaRPr lang="tr-TR" sz="2200" dirty="0" smtClean="0"/>
          </a:p>
          <a:p>
            <a:r>
              <a:rPr lang="tr-TR" sz="2200" dirty="0" smtClean="0"/>
              <a:t>Yetişkin </a:t>
            </a:r>
            <a:r>
              <a:rPr lang="tr-TR" sz="2200" dirty="0"/>
              <a:t>eğitimi alanında faaliyet yürüten herhangi bir kamu veya </a:t>
            </a:r>
            <a:r>
              <a:rPr lang="tr-TR" sz="2200" dirty="0" smtClean="0"/>
              <a:t>özel kurum/kuruluş </a:t>
            </a:r>
            <a:r>
              <a:rPr lang="tr-TR" sz="2200" dirty="0"/>
              <a:t>(Yetişkin Eğitim Kuruluşu olarak tanımlanmaktadır)</a:t>
            </a:r>
          </a:p>
          <a:p>
            <a:pPr>
              <a:buFont typeface="Wingdings" pitchFamily="2" charset="2"/>
              <a:buChar char="Ø"/>
            </a:pPr>
            <a:r>
              <a:rPr lang="tr-TR" sz="2200" dirty="0" smtClean="0"/>
              <a:t>İşgücü </a:t>
            </a:r>
            <a:r>
              <a:rPr lang="tr-TR" sz="2200" dirty="0"/>
              <a:t>piyasasında veya eğitim, öğretim ve gençlik alanlarında faaliyet yürüten herhangi bir kamu veya </a:t>
            </a:r>
            <a:r>
              <a:rPr lang="tr-TR" sz="2200" dirty="0" smtClean="0"/>
              <a:t>özel kurum/kuruluş</a:t>
            </a:r>
            <a:endParaRPr lang="tr-TR" sz="2200" dirty="0"/>
          </a:p>
          <a:p>
            <a:pPr>
              <a:buFont typeface="Wingdings" pitchFamily="2" charset="2"/>
              <a:buChar char="Ø"/>
            </a:pPr>
            <a:r>
              <a:rPr lang="tr-TR" sz="2200" dirty="0" smtClean="0"/>
              <a:t>Bir </a:t>
            </a:r>
            <a:r>
              <a:rPr lang="tr-TR" sz="2200" dirty="0"/>
              <a:t>Ulusal Yetişkin </a:t>
            </a:r>
            <a:r>
              <a:rPr lang="tr-TR" sz="2200"/>
              <a:t>Eğitim </a:t>
            </a:r>
            <a:r>
              <a:rPr lang="tr-TR" sz="2200" smtClean="0"/>
              <a:t>Konsorsiyumunun </a:t>
            </a:r>
            <a:r>
              <a:rPr lang="tr-TR" sz="2200" dirty="0"/>
              <a:t>koordinatör kuruluşu</a:t>
            </a:r>
          </a:p>
          <a:p>
            <a:endParaRPr lang="tr-TR" sz="2200" dirty="0"/>
          </a:p>
        </p:txBody>
      </p:sp>
    </p:spTree>
    <p:extLst>
      <p:ext uri="{BB962C8B-B14F-4D97-AF65-F5344CB8AC3E}">
        <p14:creationId xmlns:p14="http://schemas.microsoft.com/office/powerpoint/2010/main" val="4167610176"/>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chemeClr val="accent2">
                    <a:lumMod val="75000"/>
                  </a:schemeClr>
                </a:solidFill>
                <a:effectLst>
                  <a:outerShdw blurRad="38100" dist="38100" dir="2700000" algn="tl">
                    <a:srgbClr val="000000">
                      <a:alpha val="43137"/>
                    </a:srgbClr>
                  </a:outerShdw>
                </a:effectLst>
                <a:latin typeface="+mn-lt"/>
              </a:rPr>
              <a:t>KA 1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yetİşkİn</a:t>
            </a:r>
            <a:r>
              <a:rPr lang="tr-TR" sz="3200" b="1" dirty="0" smtClean="0">
                <a:solidFill>
                  <a:schemeClr val="accent2">
                    <a:lumMod val="75000"/>
                  </a:schemeClr>
                </a:solidFill>
                <a:effectLst>
                  <a:outerShdw blurRad="38100" dist="38100" dir="2700000" algn="tl">
                    <a:srgbClr val="000000">
                      <a:alpha val="43137"/>
                    </a:srgbClr>
                  </a:outerShdw>
                </a:effectLst>
                <a:latin typeface="+mn-lt"/>
              </a:rPr>
              <a:t>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eğİtİmİ</a:t>
            </a:r>
            <a:r>
              <a:rPr lang="tr-TR" sz="3200" b="1" dirty="0" smtClean="0">
                <a:solidFill>
                  <a:schemeClr val="accent2">
                    <a:lumMod val="75000"/>
                  </a:schemeClr>
                </a:solidFill>
                <a:effectLst>
                  <a:outerShdw blurRad="38100" dist="38100" dir="2700000" algn="tl">
                    <a:srgbClr val="000000">
                      <a:alpha val="43137"/>
                    </a:srgbClr>
                  </a:outerShdw>
                </a:effectLst>
                <a:latin typeface="+mn-lt"/>
              </a:rPr>
              <a:t>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personelİne</a:t>
            </a:r>
            <a:r>
              <a:rPr lang="tr-TR" sz="3200" b="1" dirty="0" smtClean="0">
                <a:solidFill>
                  <a:schemeClr val="accent2">
                    <a:lumMod val="75000"/>
                  </a:schemeClr>
                </a:solidFill>
                <a:effectLst>
                  <a:outerShdw blurRad="38100" dist="38100" dir="2700000" algn="tl">
                    <a:srgbClr val="000000">
                      <a:alpha val="43137"/>
                    </a:srgbClr>
                  </a:outerShdw>
                </a:effectLst>
                <a:latin typeface="+mn-lt"/>
              </a:rPr>
              <a:t> </a:t>
            </a:r>
            <a:r>
              <a:rPr lang="tr-TR" sz="3200" b="1" dirty="0" err="1" smtClean="0">
                <a:solidFill>
                  <a:schemeClr val="accent2">
                    <a:lumMod val="75000"/>
                  </a:schemeClr>
                </a:solidFill>
                <a:effectLst>
                  <a:outerShdw blurRad="38100" dist="38100" dir="2700000" algn="tl">
                    <a:srgbClr val="000000">
                      <a:alpha val="43137"/>
                    </a:srgbClr>
                  </a:outerShdw>
                </a:effectLst>
                <a:latin typeface="+mn-lt"/>
              </a:rPr>
              <a:t>yönelİk</a:t>
            </a:r>
            <a:r>
              <a:rPr lang="tr-TR" sz="3200" b="1" dirty="0" smtClean="0">
                <a:solidFill>
                  <a:schemeClr val="accent2">
                    <a:lumMod val="75000"/>
                  </a:schemeClr>
                </a:solidFill>
                <a:effectLst>
                  <a:outerShdw blurRad="38100" dist="38100" dir="2700000" algn="tl">
                    <a:srgbClr val="000000">
                      <a:alpha val="43137"/>
                    </a:srgbClr>
                  </a:outerShdw>
                </a:effectLst>
                <a:latin typeface="+mn-lt"/>
              </a:rPr>
              <a:t> Detaylar</a:t>
            </a:r>
            <a:endParaRPr lang="tr-TR" sz="3200" dirty="0">
              <a:latin typeface="+mn-lt"/>
            </a:endParaRPr>
          </a:p>
        </p:txBody>
      </p:sp>
      <p:sp>
        <p:nvSpPr>
          <p:cNvPr id="3" name="İçerik Yer Tutucusu 2"/>
          <p:cNvSpPr>
            <a:spLocks noGrp="1"/>
          </p:cNvSpPr>
          <p:nvPr>
            <p:ph idx="1"/>
          </p:nvPr>
        </p:nvSpPr>
        <p:spPr/>
        <p:txBody>
          <a:bodyPr>
            <a:normAutofit lnSpcReduction="10000"/>
          </a:bodyPr>
          <a:lstStyle/>
          <a:p>
            <a:r>
              <a:rPr lang="tr-TR" sz="1800" dirty="0">
                <a:solidFill>
                  <a:schemeClr val="accent2">
                    <a:lumMod val="75000"/>
                  </a:schemeClr>
                </a:solidFill>
              </a:rPr>
              <a:t>Proje Süresi : </a:t>
            </a:r>
            <a:r>
              <a:rPr lang="tr-TR" sz="1800" dirty="0"/>
              <a:t>1 veya 2 yıl </a:t>
            </a:r>
          </a:p>
          <a:p>
            <a:endParaRPr lang="tr-TR" sz="1800" dirty="0"/>
          </a:p>
          <a:p>
            <a:r>
              <a:rPr lang="tr-TR" sz="1800" dirty="0">
                <a:solidFill>
                  <a:schemeClr val="accent2">
                    <a:lumMod val="75000"/>
                  </a:schemeClr>
                </a:solidFill>
              </a:rPr>
              <a:t>Faaliyet Süreleri : </a:t>
            </a:r>
            <a:r>
              <a:rPr lang="tr-TR" sz="1800" dirty="0"/>
              <a:t>Seyahat süreleri hariç 2 günden 2 aya kadar</a:t>
            </a:r>
          </a:p>
          <a:p>
            <a:endParaRPr lang="tr-TR" sz="1800" dirty="0">
              <a:solidFill>
                <a:schemeClr val="accent2">
                  <a:lumMod val="75000"/>
                </a:schemeClr>
              </a:solidFill>
            </a:endParaRPr>
          </a:p>
          <a:p>
            <a:r>
              <a:rPr lang="tr-TR" sz="1800" dirty="0">
                <a:solidFill>
                  <a:schemeClr val="accent2">
                    <a:lumMod val="75000"/>
                  </a:schemeClr>
                </a:solidFill>
              </a:rPr>
              <a:t>Projeye Sağlanan Hibe Destekleri Nelerdir: </a:t>
            </a:r>
            <a:endParaRPr lang="tr-TR" sz="1800" dirty="0" smtClean="0">
              <a:solidFill>
                <a:schemeClr val="accent2">
                  <a:lumMod val="75000"/>
                </a:schemeClr>
              </a:solidFill>
            </a:endParaRPr>
          </a:p>
          <a:p>
            <a:pPr>
              <a:buFont typeface="Arial" pitchFamily="34" charset="0"/>
              <a:buChar char="•"/>
            </a:pPr>
            <a:r>
              <a:rPr lang="tr-TR" sz="1800" dirty="0" smtClean="0"/>
              <a:t>Kurumsal destek</a:t>
            </a:r>
          </a:p>
          <a:p>
            <a:pPr>
              <a:buFont typeface="Arial" pitchFamily="34" charset="0"/>
              <a:buChar char="•"/>
            </a:pPr>
            <a:r>
              <a:rPr lang="tr-TR" sz="1800" dirty="0" smtClean="0"/>
              <a:t>Seyahat giderleri</a:t>
            </a:r>
          </a:p>
          <a:p>
            <a:pPr>
              <a:buFont typeface="Arial" pitchFamily="34" charset="0"/>
              <a:buChar char="•"/>
            </a:pPr>
            <a:r>
              <a:rPr lang="tr-TR" sz="1800" dirty="0" smtClean="0"/>
              <a:t>Bireysel destek</a:t>
            </a:r>
          </a:p>
          <a:p>
            <a:pPr>
              <a:buFont typeface="Arial" pitchFamily="34" charset="0"/>
              <a:buChar char="•"/>
            </a:pPr>
            <a:r>
              <a:rPr lang="tr-TR" sz="1800" dirty="0" smtClean="0"/>
              <a:t>Kurs ücreti</a:t>
            </a:r>
          </a:p>
          <a:p>
            <a:pPr>
              <a:buFont typeface="Arial" pitchFamily="34" charset="0"/>
              <a:buChar char="•"/>
            </a:pPr>
            <a:r>
              <a:rPr lang="tr-TR" sz="1800" dirty="0" smtClean="0"/>
              <a:t>Özel </a:t>
            </a:r>
            <a:r>
              <a:rPr lang="tr-TR" sz="1800" dirty="0"/>
              <a:t>ihtiyaç desteği</a:t>
            </a:r>
          </a:p>
          <a:p>
            <a:endParaRPr lang="tr-TR" dirty="0"/>
          </a:p>
        </p:txBody>
      </p:sp>
    </p:spTree>
    <p:extLst>
      <p:ext uri="{BB962C8B-B14F-4D97-AF65-F5344CB8AC3E}">
        <p14:creationId xmlns:p14="http://schemas.microsoft.com/office/powerpoint/2010/main" val="399649836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750"/>
                                        <p:tgtEl>
                                          <p:spTgt spid="3">
                                            <p:txEl>
                                              <p:pRg st="4" end="4"/>
                                            </p:txEl>
                                          </p:spTgt>
                                        </p:tgtEl>
                                      </p:cBhvr>
                                    </p:animEffect>
                                    <p:anim calcmode="lin" valueType="num">
                                      <p:cBhvr>
                                        <p:cTn id="2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anim calcmode="lin" valueType="num">
                                      <p:cBhvr>
                                        <p:cTn id="2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750"/>
                                        <p:tgtEl>
                                          <p:spTgt spid="3">
                                            <p:txEl>
                                              <p:pRg st="6" end="6"/>
                                            </p:txEl>
                                          </p:spTgt>
                                        </p:tgtEl>
                                      </p:cBhvr>
                                    </p:animEffect>
                                    <p:anim calcmode="lin" valueType="num">
                                      <p:cBhvr>
                                        <p:cTn id="33"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750"/>
                                        <p:tgtEl>
                                          <p:spTgt spid="3">
                                            <p:txEl>
                                              <p:pRg st="7" end="7"/>
                                            </p:txEl>
                                          </p:spTgt>
                                        </p:tgtEl>
                                      </p:cBhvr>
                                    </p:animEffect>
                                    <p:anim calcmode="lin" valueType="num">
                                      <p:cBhvr>
                                        <p:cTn id="38"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750"/>
                                        <p:tgtEl>
                                          <p:spTgt spid="3">
                                            <p:txEl>
                                              <p:pRg st="8" end="8"/>
                                            </p:txEl>
                                          </p:spTgt>
                                        </p:tgtEl>
                                      </p:cBhvr>
                                    </p:animEffect>
                                    <p:anim calcmode="lin" valueType="num">
                                      <p:cBhvr>
                                        <p:cTn id="43"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750"/>
                                        <p:tgtEl>
                                          <p:spTgt spid="3">
                                            <p:txEl>
                                              <p:pRg st="9" end="9"/>
                                            </p:txEl>
                                          </p:spTgt>
                                        </p:tgtEl>
                                      </p:cBhvr>
                                    </p:animEffect>
                                    <p:anim calcmode="lin" valueType="num">
                                      <p:cBhvr>
                                        <p:cTn id="48"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33029" y="2780928"/>
            <a:ext cx="8046170" cy="2448272"/>
          </a:xfrm>
        </p:spPr>
        <p:txBody>
          <a:bodyPr>
            <a:normAutofit/>
          </a:bodyPr>
          <a:lstStyle/>
          <a:p>
            <a:pPr marL="342900" indent="-342900" algn="just">
              <a:buFont typeface="Wingdings" pitchFamily="2" charset="2"/>
              <a:buChar char="Ø"/>
            </a:pPr>
            <a:r>
              <a:rPr lang="tr-TR" sz="2000" dirty="0" err="1">
                <a:solidFill>
                  <a:schemeClr val="tx2">
                    <a:lumMod val="50000"/>
                  </a:schemeClr>
                </a:solidFill>
              </a:rPr>
              <a:t>Erasmus</a:t>
            </a:r>
            <a:r>
              <a:rPr lang="tr-TR" sz="2000" dirty="0">
                <a:solidFill>
                  <a:schemeClr val="tx2">
                    <a:lumMod val="50000"/>
                  </a:schemeClr>
                </a:solidFill>
              </a:rPr>
              <a:t>+, AB'nin 2014-2020 dönemi için eğitim, öğretim, gençlik ve spor alanlarındaki programıdır.</a:t>
            </a:r>
          </a:p>
          <a:p>
            <a:pPr marL="342900" indent="-342900" algn="just">
              <a:buFont typeface="Wingdings" pitchFamily="2" charset="2"/>
              <a:buChar char="Ø"/>
            </a:pPr>
            <a:r>
              <a:rPr lang="tr-TR" sz="2000" dirty="0">
                <a:solidFill>
                  <a:schemeClr val="tx2">
                    <a:lumMod val="50000"/>
                  </a:schemeClr>
                </a:solidFill>
              </a:rPr>
              <a:t>Eski yıllarda özellikle okullara tahsis edilen </a:t>
            </a:r>
            <a:r>
              <a:rPr lang="tr-TR" sz="2000" dirty="0" err="1">
                <a:solidFill>
                  <a:schemeClr val="tx2">
                    <a:lumMod val="50000"/>
                  </a:schemeClr>
                </a:solidFill>
              </a:rPr>
              <a:t>Comenius</a:t>
            </a:r>
            <a:r>
              <a:rPr lang="tr-TR" sz="2000" dirty="0">
                <a:solidFill>
                  <a:schemeClr val="tx2">
                    <a:lumMod val="50000"/>
                  </a:schemeClr>
                </a:solidFill>
              </a:rPr>
              <a:t>, </a:t>
            </a:r>
            <a:r>
              <a:rPr lang="tr-TR" sz="2000" dirty="0" err="1">
                <a:solidFill>
                  <a:schemeClr val="tx2">
                    <a:lumMod val="50000"/>
                  </a:schemeClr>
                </a:solidFill>
              </a:rPr>
              <a:t>Grundtvig</a:t>
            </a:r>
            <a:r>
              <a:rPr lang="tr-TR" sz="2000" dirty="0">
                <a:solidFill>
                  <a:schemeClr val="tx2">
                    <a:lumMod val="50000"/>
                  </a:schemeClr>
                </a:solidFill>
              </a:rPr>
              <a:t>, Leonardo programlarının tümü 2014 yılı itibariyle </a:t>
            </a:r>
            <a:r>
              <a:rPr lang="tr-TR" sz="2000" dirty="0" err="1">
                <a:solidFill>
                  <a:schemeClr val="tx2">
                    <a:lumMod val="50000"/>
                  </a:schemeClr>
                </a:solidFill>
              </a:rPr>
              <a:t>Erasmus</a:t>
            </a:r>
            <a:r>
              <a:rPr lang="tr-TR" sz="2000" dirty="0">
                <a:solidFill>
                  <a:schemeClr val="tx2">
                    <a:lumMod val="50000"/>
                  </a:schemeClr>
                </a:solidFill>
              </a:rPr>
              <a:t>+ altında birleştirildi.</a:t>
            </a:r>
          </a:p>
          <a:p>
            <a:pPr marL="342900" indent="-342900" algn="just">
              <a:buFont typeface="Wingdings" pitchFamily="2" charset="2"/>
              <a:buChar char="Ø"/>
            </a:pPr>
            <a:r>
              <a:rPr lang="tr-TR" sz="2000" dirty="0">
                <a:solidFill>
                  <a:schemeClr val="tx2">
                    <a:lumMod val="50000"/>
                  </a:schemeClr>
                </a:solidFill>
              </a:rPr>
              <a:t>7 yıllık bütçe dönemi: 14.7 milyar Avrodur</a:t>
            </a:r>
            <a:r>
              <a:rPr lang="tr-TR" sz="2000" dirty="0" smtClean="0">
                <a:solidFill>
                  <a:schemeClr val="tx2">
                    <a:lumMod val="50000"/>
                  </a:schemeClr>
                </a:solidFill>
              </a:rPr>
              <a:t>.</a:t>
            </a:r>
            <a:endParaRPr lang="tr-TR" sz="2000" dirty="0">
              <a:solidFill>
                <a:schemeClr val="tx2">
                  <a:lumMod val="50000"/>
                </a:schemeClr>
              </a:solidFill>
            </a:endParaRPr>
          </a:p>
        </p:txBody>
      </p:sp>
      <p:pic>
        <p:nvPicPr>
          <p:cNvPr id="1026" name="Picture 2" descr="Image result for erasm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6632"/>
            <a:ext cx="8377138" cy="34563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927251"/>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1981" y="1196752"/>
            <a:ext cx="8100459" cy="3613297"/>
          </a:xfrm>
          <a:prstGeom prst="rect">
            <a:avLst/>
          </a:prstGeom>
        </p:spPr>
        <p:txBody>
          <a:bodyPr wrap="square">
            <a:spAutoFit/>
          </a:bodyPr>
          <a:lstStyle/>
          <a:p>
            <a:pPr algn="just" fontAlgn="base">
              <a:spcBef>
                <a:spcPct val="20000"/>
              </a:spcBef>
              <a:spcAft>
                <a:spcPct val="0"/>
              </a:spcAft>
              <a:buClr>
                <a:schemeClr val="accent3"/>
              </a:buClr>
              <a:buSzPct val="95000"/>
            </a:pPr>
            <a:r>
              <a:rPr lang="tr-TR" sz="2200" b="1" dirty="0" smtClean="0">
                <a:solidFill>
                  <a:schemeClr val="accent2">
                    <a:lumMod val="75000"/>
                  </a:schemeClr>
                </a:solidFill>
              </a:rPr>
              <a:t>Amaç: </a:t>
            </a:r>
            <a:r>
              <a:rPr lang="tr-TR" sz="2200" b="1" dirty="0" smtClean="0"/>
              <a:t>Mesleki eğitim öğrenci ve personelinin yeterliliklerinin geliştirilmesi ve bu kişilere yurt dışında mesleki gelişim fırsatları sunulması hedeflenmektedir.</a:t>
            </a:r>
            <a:r>
              <a:rPr lang="tr-TR" sz="2200" b="1" dirty="0"/>
              <a:t> </a:t>
            </a:r>
            <a:endParaRPr lang="tr-TR" sz="2200" b="1" dirty="0" smtClean="0"/>
          </a:p>
          <a:p>
            <a:pPr algn="just" fontAlgn="base">
              <a:spcBef>
                <a:spcPct val="20000"/>
              </a:spcBef>
              <a:spcAft>
                <a:spcPct val="0"/>
              </a:spcAft>
              <a:buClr>
                <a:schemeClr val="accent3"/>
              </a:buClr>
              <a:buSzPct val="95000"/>
            </a:pPr>
            <a:r>
              <a:rPr lang="tr-TR" sz="2200" b="1" dirty="0" smtClean="0">
                <a:solidFill>
                  <a:schemeClr val="accent2">
                    <a:lumMod val="75000"/>
                  </a:schemeClr>
                </a:solidFill>
              </a:rPr>
              <a:t>Öğrenici </a:t>
            </a:r>
            <a:r>
              <a:rPr lang="tr-TR" sz="2200" b="1" dirty="0">
                <a:solidFill>
                  <a:schemeClr val="accent2">
                    <a:lumMod val="75000"/>
                  </a:schemeClr>
                </a:solidFill>
              </a:rPr>
              <a:t>Hareketliliği: </a:t>
            </a:r>
            <a:r>
              <a:rPr lang="tr-TR" sz="2200" b="1" dirty="0"/>
              <a:t>Meslek lisesi öğrencileri ve çırakların yurtdışında bir işletmede veya çalışma temelli eğitim programı olan bir meslek okulunda staj yapmaları</a:t>
            </a:r>
            <a:r>
              <a:rPr lang="tr-TR" sz="2200" b="1" dirty="0" smtClean="0"/>
              <a:t>;</a:t>
            </a:r>
          </a:p>
          <a:p>
            <a:pPr algn="just" fontAlgn="base">
              <a:spcBef>
                <a:spcPct val="20000"/>
              </a:spcBef>
              <a:spcAft>
                <a:spcPct val="0"/>
              </a:spcAft>
              <a:buClr>
                <a:schemeClr val="accent3"/>
              </a:buClr>
              <a:buSzPct val="95000"/>
            </a:pPr>
            <a:r>
              <a:rPr lang="tr-TR" sz="2200" b="1" dirty="0" smtClean="0">
                <a:solidFill>
                  <a:schemeClr val="accent2">
                    <a:lumMod val="75000"/>
                  </a:schemeClr>
                </a:solidFill>
              </a:rPr>
              <a:t>Personel </a:t>
            </a:r>
            <a:r>
              <a:rPr lang="tr-TR" sz="2200" b="1" dirty="0">
                <a:solidFill>
                  <a:schemeClr val="accent2">
                    <a:lumMod val="75000"/>
                  </a:schemeClr>
                </a:solidFill>
              </a:rPr>
              <a:t>Hareketliliği: </a:t>
            </a:r>
            <a:r>
              <a:rPr lang="tr-TR" sz="2200" b="1" dirty="0"/>
              <a:t>Mesleki eğitimden sorumlu personelin bir işletme veya eğitim kurumunda çalışması, proje ortağı bir kurumda öğretmenlik yapması veya bir  eğitim ve öğretim kurumunda iş süreçlerini yerinde görmesi gibi temel faaliyetleri içermektedir</a:t>
            </a:r>
            <a:r>
              <a:rPr lang="tr-TR" sz="2200" b="1" dirty="0">
                <a:effectLst>
                  <a:outerShdw blurRad="38100" dist="38100" dir="2700000" algn="tl">
                    <a:srgbClr val="000000">
                      <a:alpha val="43137"/>
                    </a:srgbClr>
                  </a:outerShdw>
                </a:effectLst>
              </a:rPr>
              <a:t>.</a:t>
            </a:r>
          </a:p>
        </p:txBody>
      </p:sp>
      <p:sp>
        <p:nvSpPr>
          <p:cNvPr id="7" name="Başlık 1"/>
          <p:cNvSpPr>
            <a:spLocks noGrp="1"/>
          </p:cNvSpPr>
          <p:nvPr>
            <p:ph type="title"/>
          </p:nvPr>
        </p:nvSpPr>
        <p:spPr>
          <a:xfrm>
            <a:off x="192562" y="188640"/>
            <a:ext cx="8579296" cy="722344"/>
          </a:xfrm>
        </p:spPr>
        <p:txBody>
          <a:bodyPr>
            <a:noAutofit/>
          </a:bodyPr>
          <a:lstStyle/>
          <a:p>
            <a:pPr algn="ctr"/>
            <a:r>
              <a:rPr lang="tr-TR" sz="3400" b="1" dirty="0" err="1" smtClean="0">
                <a:solidFill>
                  <a:schemeClr val="accent2">
                    <a:lumMod val="75000"/>
                  </a:schemeClr>
                </a:solidFill>
                <a:effectLst>
                  <a:outerShdw blurRad="38100" dist="38100" dir="2700000" algn="tl">
                    <a:srgbClr val="000000">
                      <a:alpha val="43137"/>
                    </a:srgbClr>
                  </a:outerShdw>
                </a:effectLst>
                <a:latin typeface="+mn-lt"/>
              </a:rPr>
              <a:t>Meslekİ</a:t>
            </a:r>
            <a:r>
              <a:rPr lang="tr-TR" sz="3400" b="1" dirty="0" smtClean="0">
                <a:solidFill>
                  <a:schemeClr val="accent2">
                    <a:lumMod val="75000"/>
                  </a:schemeClr>
                </a:solidFill>
                <a:effectLst>
                  <a:outerShdw blurRad="38100" dist="38100" dir="2700000" algn="tl">
                    <a:srgbClr val="000000">
                      <a:alpha val="43137"/>
                    </a:srgbClr>
                  </a:outerShdw>
                </a:effectLst>
                <a:latin typeface="+mn-lt"/>
              </a:rPr>
              <a:t> </a:t>
            </a:r>
            <a:r>
              <a:rPr lang="tr-TR" sz="3400" b="1" dirty="0" err="1" smtClean="0">
                <a:solidFill>
                  <a:schemeClr val="accent2">
                    <a:lumMod val="75000"/>
                  </a:schemeClr>
                </a:solidFill>
                <a:effectLst>
                  <a:outerShdw blurRad="38100" dist="38100" dir="2700000" algn="tl">
                    <a:srgbClr val="000000">
                      <a:alpha val="43137"/>
                    </a:srgbClr>
                  </a:outerShdw>
                </a:effectLst>
                <a:latin typeface="+mn-lt"/>
              </a:rPr>
              <a:t>eğİtİm</a:t>
            </a:r>
            <a:r>
              <a:rPr lang="tr-TR" sz="3400" b="1" dirty="0" smtClean="0">
                <a:solidFill>
                  <a:schemeClr val="accent2">
                    <a:lumMod val="75000"/>
                  </a:schemeClr>
                </a:solidFill>
                <a:effectLst>
                  <a:outerShdw blurRad="38100" dist="38100" dir="2700000" algn="tl">
                    <a:srgbClr val="000000">
                      <a:alpha val="43137"/>
                    </a:srgbClr>
                  </a:outerShdw>
                </a:effectLst>
                <a:latin typeface="+mn-lt"/>
              </a:rPr>
              <a:t> </a:t>
            </a:r>
            <a:r>
              <a:rPr lang="tr-TR" sz="3400" b="1" dirty="0" err="1" smtClean="0">
                <a:solidFill>
                  <a:schemeClr val="accent2">
                    <a:lumMod val="75000"/>
                  </a:schemeClr>
                </a:solidFill>
                <a:effectLst>
                  <a:outerShdw blurRad="38100" dist="38100" dir="2700000" algn="tl">
                    <a:srgbClr val="000000">
                      <a:alpha val="43137"/>
                    </a:srgbClr>
                  </a:outerShdw>
                </a:effectLst>
                <a:latin typeface="+mn-lt"/>
              </a:rPr>
              <a:t>Öğrenİcİ</a:t>
            </a:r>
            <a:r>
              <a:rPr lang="tr-TR" sz="3400" b="1" dirty="0" smtClean="0">
                <a:solidFill>
                  <a:schemeClr val="accent2">
                    <a:lumMod val="75000"/>
                  </a:schemeClr>
                </a:solidFill>
                <a:effectLst>
                  <a:outerShdw blurRad="38100" dist="38100" dir="2700000" algn="tl">
                    <a:srgbClr val="000000">
                      <a:alpha val="43137"/>
                    </a:srgbClr>
                  </a:outerShdw>
                </a:effectLst>
                <a:latin typeface="+mn-lt"/>
              </a:rPr>
              <a:t> ve Personel </a:t>
            </a:r>
            <a:r>
              <a:rPr lang="tr-TR" sz="3400" b="1" dirty="0" err="1" smtClean="0">
                <a:solidFill>
                  <a:schemeClr val="accent2">
                    <a:lumMod val="75000"/>
                  </a:schemeClr>
                </a:solidFill>
                <a:effectLst>
                  <a:outerShdw blurRad="38100" dist="38100" dir="2700000" algn="tl">
                    <a:srgbClr val="000000">
                      <a:alpha val="43137"/>
                    </a:srgbClr>
                  </a:outerShdw>
                </a:effectLst>
                <a:latin typeface="+mn-lt"/>
              </a:rPr>
              <a:t>Hareketlİlİğİ</a:t>
            </a:r>
            <a:endParaRPr lang="tr-TR" sz="3400" b="1" dirty="0">
              <a:solidFill>
                <a:schemeClr val="accent2">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40985322"/>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750"/>
                                        <p:tgtEl>
                                          <p:spTgt spid="2">
                                            <p:txEl>
                                              <p:pRg st="0" end="0"/>
                                            </p:txEl>
                                          </p:spTgt>
                                        </p:tgtEl>
                                      </p:cBhvr>
                                    </p:animEffect>
                                    <p:anim calcmode="lin" valueType="num">
                                      <p:cBhvr>
                                        <p:cTn id="13"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750"/>
                                        <p:tgtEl>
                                          <p:spTgt spid="2">
                                            <p:txEl>
                                              <p:pRg st="1" end="1"/>
                                            </p:txEl>
                                          </p:spTgt>
                                        </p:tgtEl>
                                      </p:cBhvr>
                                    </p:animEffect>
                                    <p:anim calcmode="lin" valueType="num">
                                      <p:cBhvr>
                                        <p:cTn id="18" dur="1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750"/>
                                        <p:tgtEl>
                                          <p:spTgt spid="2">
                                            <p:txEl>
                                              <p:pRg st="2" end="2"/>
                                            </p:txEl>
                                          </p:spTgt>
                                        </p:tgtEl>
                                      </p:cBhvr>
                                    </p:animEffect>
                                    <p:anim calcmode="lin" valueType="num">
                                      <p:cBhvr>
                                        <p:cTn id="23" dur="1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104" y="1484784"/>
            <a:ext cx="8748464" cy="3309880"/>
          </a:xfrm>
          <a:prstGeom prst="rect">
            <a:avLst/>
          </a:prstGeom>
        </p:spPr>
        <p:txBody>
          <a:bodyPr wrap="square">
            <a:spAutoFit/>
          </a:bodyPr>
          <a:lstStyle/>
          <a:p>
            <a:pPr marL="342900" indent="-342900" algn="just" fontAlgn="base">
              <a:lnSpc>
                <a:spcPct val="115000"/>
              </a:lnSpc>
              <a:spcBef>
                <a:spcPct val="20000"/>
              </a:spcBef>
              <a:spcAft>
                <a:spcPct val="0"/>
              </a:spcAft>
              <a:buSzPct val="95000"/>
              <a:buFont typeface="Wingdings" pitchFamily="2" charset="2"/>
              <a:buChar char="Ø"/>
            </a:pPr>
            <a:r>
              <a:rPr lang="tr-TR" sz="2000" b="1" dirty="0" smtClean="0"/>
              <a:t>Bu faaliyetin </a:t>
            </a:r>
            <a:r>
              <a:rPr lang="tr-TR" sz="2000" b="1" dirty="0"/>
              <a:t>yararlanıcıları mesleki eğitim kurumlarının öğrenci, çırak ve personelidir. Yeni mezunlar da katılabilir ve yurtdışı eğitim faaliyetlerini mezuniyetlerinden bir yıl içinde gerçekleştirmelidir. </a:t>
            </a:r>
          </a:p>
          <a:p>
            <a:pPr marL="342900" indent="-342900" algn="just" fontAlgn="base">
              <a:lnSpc>
                <a:spcPct val="115000"/>
              </a:lnSpc>
              <a:spcBef>
                <a:spcPct val="20000"/>
              </a:spcBef>
              <a:spcAft>
                <a:spcPct val="0"/>
              </a:spcAft>
              <a:buSzPct val="95000"/>
              <a:buFont typeface="Wingdings" pitchFamily="2" charset="2"/>
              <a:buChar char="Ø"/>
            </a:pPr>
            <a:r>
              <a:rPr lang="tr-TR" sz="2000" b="1" dirty="0" smtClean="0"/>
              <a:t>Mesleki </a:t>
            </a:r>
            <a:r>
              <a:rPr lang="tr-TR" sz="2000" b="1" dirty="0"/>
              <a:t>eğitim alanında faaliyet gösteren bir kuruluşta çalışan ve mesleki eğitimden sorumlu kişiler. (öğretmenler, eğitmenler, uluslararası hareketlilik görevlileri, yönetim ve rehberlik görevli olan personel) Bunlara ek olarak yurtdışı faaliyetin öğretmenlik veya eğitmenlik şeklinde olması durumunda; Hareketlilik faaliyeti işletme, kamu sektörü ve/veya sivil toplum kuruluşlarında görev yapan kişilere de </a:t>
            </a:r>
            <a:r>
              <a:rPr lang="tr-TR" sz="2000" b="1" dirty="0" smtClean="0"/>
              <a:t>açıktır.</a:t>
            </a:r>
            <a:endParaRPr lang="tr-TR" sz="2000" b="1" dirty="0"/>
          </a:p>
        </p:txBody>
      </p:sp>
      <p:sp>
        <p:nvSpPr>
          <p:cNvPr id="3" name="Dikdörtgen 2"/>
          <p:cNvSpPr/>
          <p:nvPr/>
        </p:nvSpPr>
        <p:spPr>
          <a:xfrm>
            <a:off x="795707" y="50095"/>
            <a:ext cx="7547259" cy="1200329"/>
          </a:xfrm>
          <a:prstGeom prst="rect">
            <a:avLst/>
          </a:prstGeom>
          <a:noFill/>
        </p:spPr>
        <p:txBody>
          <a:bodyPr wrap="none" lIns="91440" tIns="45720" rIns="91440" bIns="45720">
            <a:spAutoFit/>
          </a:bodyPr>
          <a:lstStyle/>
          <a:p>
            <a:pPr algn="ctr"/>
            <a:r>
              <a:rPr lang="tr-TR" sz="3600" b="1" dirty="0" smtClean="0">
                <a:solidFill>
                  <a:schemeClr val="tx2"/>
                </a:solidFill>
                <a:latin typeface="+mj-lt"/>
                <a:ea typeface="+mj-ea"/>
                <a:cs typeface="+mj-cs"/>
              </a:rPr>
              <a:t> </a:t>
            </a:r>
            <a:r>
              <a:rPr lang="tr-TR" sz="3600" b="1" dirty="0" smtClean="0">
                <a:solidFill>
                  <a:schemeClr val="accent2">
                    <a:lumMod val="75000"/>
                  </a:schemeClr>
                </a:solidFill>
                <a:effectLst>
                  <a:outerShdw blurRad="38100" dist="38100" dir="2700000" algn="tl">
                    <a:srgbClr val="000000">
                      <a:alpha val="43137"/>
                    </a:srgbClr>
                  </a:outerShdw>
                </a:effectLst>
                <a:ea typeface="+mj-ea"/>
                <a:cs typeface="+mj-cs"/>
              </a:rPr>
              <a:t>MESLEKİ EĞİTİM HAREKETLİLİĞİ İÇİN</a:t>
            </a:r>
          </a:p>
          <a:p>
            <a:pPr algn="ctr"/>
            <a:r>
              <a:rPr lang="tr-TR" sz="3600" b="1" dirty="0" smtClean="0">
                <a:solidFill>
                  <a:schemeClr val="accent2">
                    <a:lumMod val="75000"/>
                  </a:schemeClr>
                </a:solidFill>
                <a:effectLst>
                  <a:outerShdw blurRad="38100" dist="38100" dir="2700000" algn="tl">
                    <a:srgbClr val="000000">
                      <a:alpha val="43137"/>
                    </a:srgbClr>
                  </a:outerShdw>
                </a:effectLst>
                <a:ea typeface="+mj-ea"/>
                <a:cs typeface="+mj-cs"/>
              </a:rPr>
              <a:t>UYGUN KATILIMCILAR KİMLERDİR?</a:t>
            </a:r>
            <a:endParaRPr lang="tr-TR" sz="3600" b="1" dirty="0">
              <a:solidFill>
                <a:schemeClr val="accent2">
                  <a:lumMod val="75000"/>
                </a:schemeClr>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144945628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50"/>
                                        <p:tgtEl>
                                          <p:spTgt spid="2"/>
                                        </p:tgtEl>
                                      </p:cBhvr>
                                    </p:animEffect>
                                    <p:anim calcmode="lin" valueType="num">
                                      <p:cBhvr>
                                        <p:cTn id="13" dur="1750" fill="hold"/>
                                        <p:tgtEl>
                                          <p:spTgt spid="2"/>
                                        </p:tgtEl>
                                        <p:attrNameLst>
                                          <p:attrName>ppt_x</p:attrName>
                                        </p:attrNameLst>
                                      </p:cBhvr>
                                      <p:tavLst>
                                        <p:tav tm="0">
                                          <p:val>
                                            <p:strVal val="#ppt_x"/>
                                          </p:val>
                                        </p:tav>
                                        <p:tav tm="100000">
                                          <p:val>
                                            <p:strVal val="#ppt_x"/>
                                          </p:val>
                                        </p:tav>
                                      </p:tavLst>
                                    </p:anim>
                                    <p:anim calcmode="lin" valueType="num">
                                      <p:cBhvr>
                                        <p:cTn id="14"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Autofit/>
          </a:bodyPr>
          <a:lstStyle/>
          <a:p>
            <a:pPr algn="ctr"/>
            <a:r>
              <a:rPr lang="tr-TR" sz="3600" b="1" dirty="0" err="1" smtClean="0">
                <a:solidFill>
                  <a:schemeClr val="accent2">
                    <a:lumMod val="75000"/>
                  </a:schemeClr>
                </a:solidFill>
                <a:effectLst>
                  <a:outerShdw blurRad="38100" dist="38100" dir="2700000" algn="tl">
                    <a:srgbClr val="000000">
                      <a:alpha val="43137"/>
                    </a:srgbClr>
                  </a:outerShdw>
                </a:effectLst>
                <a:latin typeface="+mn-lt"/>
              </a:rPr>
              <a:t>Meslekİ</a:t>
            </a:r>
            <a:r>
              <a:rPr lang="tr-TR" sz="3600" b="1" dirty="0" smtClean="0">
                <a:solidFill>
                  <a:schemeClr val="accent2">
                    <a:lumMod val="75000"/>
                  </a:schemeClr>
                </a:solidFill>
                <a:effectLst>
                  <a:outerShdw blurRad="38100" dist="38100" dir="2700000" algn="tl">
                    <a:srgbClr val="000000">
                      <a:alpha val="43137"/>
                    </a:srgbClr>
                  </a:outerShdw>
                </a:effectLst>
                <a:latin typeface="+mn-lt"/>
              </a:rPr>
              <a:t>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Eğİtİm</a:t>
            </a:r>
            <a:r>
              <a:rPr lang="tr-TR" sz="3600" b="1" dirty="0" smtClean="0">
                <a:solidFill>
                  <a:schemeClr val="accent2">
                    <a:lumMod val="75000"/>
                  </a:schemeClr>
                </a:solidFill>
                <a:effectLst>
                  <a:outerShdw blurRad="38100" dist="38100" dir="2700000" algn="tl">
                    <a:srgbClr val="000000">
                      <a:alpha val="43137"/>
                    </a:srgbClr>
                  </a:outerShdw>
                </a:effectLst>
                <a:latin typeface="+mn-lt"/>
              </a:rPr>
              <a:t>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Hareketlİlİğİ</a:t>
            </a:r>
            <a:r>
              <a:rPr lang="tr-TR" sz="3600" b="1" dirty="0" smtClean="0">
                <a:solidFill>
                  <a:schemeClr val="accent2">
                    <a:lumMod val="75000"/>
                  </a:schemeClr>
                </a:solidFill>
                <a:effectLst>
                  <a:outerShdw blurRad="38100" dist="38100" dir="2700000" algn="tl">
                    <a:srgbClr val="000000">
                      <a:alpha val="43137"/>
                    </a:srgbClr>
                  </a:outerShdw>
                </a:effectLst>
                <a:latin typeface="+mn-lt"/>
              </a:rPr>
              <a:t>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İçİn</a:t>
            </a:r>
            <a:r>
              <a:rPr lang="tr-TR" sz="3600" b="1" dirty="0">
                <a:solidFill>
                  <a:schemeClr val="accent2">
                    <a:lumMod val="75000"/>
                  </a:schemeClr>
                </a:solidFill>
                <a:effectLst>
                  <a:outerShdw blurRad="38100" dist="38100" dir="2700000" algn="tl">
                    <a:srgbClr val="000000">
                      <a:alpha val="43137"/>
                    </a:srgbClr>
                  </a:outerShdw>
                </a:effectLst>
                <a:latin typeface="+mn-lt"/>
              </a:rPr>
              <a:t/>
            </a:r>
            <a:br>
              <a:rPr lang="tr-TR" sz="3600" b="1" dirty="0">
                <a:solidFill>
                  <a:schemeClr val="accent2">
                    <a:lumMod val="75000"/>
                  </a:schemeClr>
                </a:solidFill>
                <a:effectLst>
                  <a:outerShdw blurRad="38100" dist="38100" dir="2700000" algn="tl">
                    <a:srgbClr val="000000">
                      <a:alpha val="43137"/>
                    </a:srgbClr>
                  </a:outerShdw>
                </a:effectLst>
                <a:latin typeface="+mn-lt"/>
              </a:rPr>
            </a:br>
            <a:r>
              <a:rPr lang="tr-TR" sz="3600" b="1" dirty="0">
                <a:solidFill>
                  <a:schemeClr val="accent2">
                    <a:lumMod val="75000"/>
                  </a:schemeClr>
                </a:solidFill>
                <a:effectLst>
                  <a:outerShdw blurRad="38100" dist="38100" dir="2700000" algn="tl">
                    <a:srgbClr val="000000">
                      <a:alpha val="43137"/>
                    </a:srgbClr>
                  </a:outerShdw>
                </a:effectLst>
                <a:latin typeface="+mn-lt"/>
              </a:rPr>
              <a:t>Uygun Kuruluşlar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Hangİlerİdİr</a:t>
            </a:r>
            <a:r>
              <a:rPr lang="tr-TR" sz="3600" b="1" dirty="0" smtClean="0">
                <a:solidFill>
                  <a:schemeClr val="accent2">
                    <a:lumMod val="75000"/>
                  </a:schemeClr>
                </a:solidFill>
                <a:effectLst>
                  <a:outerShdw blurRad="38100" dist="38100" dir="2700000" algn="tl">
                    <a:srgbClr val="000000">
                      <a:alpha val="43137"/>
                    </a:srgbClr>
                  </a:outerShdw>
                </a:effectLst>
                <a:latin typeface="+mn-lt"/>
              </a:rPr>
              <a:t>? </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467544" y="1686753"/>
            <a:ext cx="8229600" cy="4389120"/>
          </a:xfrm>
        </p:spPr>
        <p:txBody>
          <a:bodyPr/>
          <a:lstStyle/>
          <a:p>
            <a:pPr marL="457200" indent="-457200">
              <a:lnSpc>
                <a:spcPct val="115000"/>
              </a:lnSpc>
              <a:spcAft>
                <a:spcPts val="1000"/>
              </a:spcAft>
              <a:buFont typeface="Wingdings" pitchFamily="2" charset="2"/>
              <a:buChar char="Ø"/>
            </a:pPr>
            <a:r>
              <a:rPr lang="tr-TR" sz="2800" b="1" dirty="0" smtClean="0"/>
              <a:t>Mesleki </a:t>
            </a:r>
            <a:r>
              <a:rPr lang="tr-TR" sz="2800" b="1" dirty="0"/>
              <a:t>eğitim kurum ve </a:t>
            </a:r>
            <a:r>
              <a:rPr lang="tr-TR" sz="2800" b="1" dirty="0" smtClean="0"/>
              <a:t>kuruluşları,</a:t>
            </a:r>
          </a:p>
          <a:p>
            <a:pPr marL="457200" indent="-457200">
              <a:lnSpc>
                <a:spcPct val="115000"/>
              </a:lnSpc>
              <a:spcAft>
                <a:spcPts val="1000"/>
              </a:spcAft>
              <a:buFont typeface="Wingdings" pitchFamily="2" charset="2"/>
              <a:buChar char="Ø"/>
            </a:pPr>
            <a:r>
              <a:rPr lang="tr-TR" sz="2800" b="1" dirty="0" smtClean="0"/>
              <a:t>Ulusal </a:t>
            </a:r>
            <a:r>
              <a:rPr lang="tr-TR" sz="2800" b="1" dirty="0"/>
              <a:t>mesleki eğitim konsorsiyum </a:t>
            </a:r>
            <a:r>
              <a:rPr lang="tr-TR" sz="2800" b="1" dirty="0" smtClean="0"/>
              <a:t>koordinatörleri,</a:t>
            </a:r>
            <a:endParaRPr lang="tr-TR" sz="2800" dirty="0"/>
          </a:p>
          <a:p>
            <a:pPr marL="457200" indent="-457200">
              <a:lnSpc>
                <a:spcPct val="115000"/>
              </a:lnSpc>
              <a:spcAft>
                <a:spcPts val="1000"/>
              </a:spcAft>
              <a:buFont typeface="Wingdings" pitchFamily="2" charset="2"/>
              <a:buChar char="Ø"/>
            </a:pPr>
            <a:r>
              <a:rPr lang="tr-TR" sz="2800" b="1" dirty="0" smtClean="0"/>
              <a:t>Bireyler </a:t>
            </a:r>
            <a:r>
              <a:rPr lang="tr-TR" sz="2800" b="1" dirty="0"/>
              <a:t>hareketlilik projelerine katılmak </a:t>
            </a:r>
            <a:r>
              <a:rPr lang="tr-TR" sz="2800" b="1" dirty="0" smtClean="0"/>
              <a:t>için  doğrudan </a:t>
            </a:r>
            <a:r>
              <a:rPr lang="tr-TR" sz="2800" b="1" dirty="0"/>
              <a:t>hibe başvurusu yapamazlar</a:t>
            </a:r>
            <a:r>
              <a:rPr lang="tr-TR" sz="3200" b="1" dirty="0">
                <a:ea typeface="Calibri"/>
                <a:cs typeface="Times New Roman"/>
              </a:rPr>
              <a:t>.</a:t>
            </a:r>
          </a:p>
          <a:p>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072647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0480" y="260648"/>
            <a:ext cx="8229600" cy="926976"/>
          </a:xfrm>
        </p:spPr>
        <p:txBody>
          <a:bodyPr>
            <a:normAutofit/>
          </a:bodyPr>
          <a:lstStyle/>
          <a:p>
            <a:r>
              <a:rPr lang="tr-TR" sz="4400" b="1" dirty="0" smtClean="0">
                <a:solidFill>
                  <a:schemeClr val="accent2">
                    <a:lumMod val="75000"/>
                  </a:schemeClr>
                </a:solidFill>
                <a:latin typeface="+mn-lt"/>
              </a:rPr>
              <a:t>2017 </a:t>
            </a:r>
            <a:r>
              <a:rPr lang="tr-TR" sz="4400" b="1" dirty="0" err="1" smtClean="0">
                <a:solidFill>
                  <a:schemeClr val="accent2">
                    <a:lumMod val="75000"/>
                  </a:schemeClr>
                </a:solidFill>
                <a:latin typeface="+mn-lt"/>
              </a:rPr>
              <a:t>yIlI</a:t>
            </a:r>
            <a:r>
              <a:rPr lang="tr-TR" sz="4400" b="1" dirty="0" smtClean="0">
                <a:solidFill>
                  <a:schemeClr val="accent2">
                    <a:lumMod val="75000"/>
                  </a:schemeClr>
                </a:solidFill>
                <a:latin typeface="+mn-lt"/>
              </a:rPr>
              <a:t> Çanakkale’de (KA1)</a:t>
            </a:r>
            <a:endParaRPr lang="tr-TR" sz="4400" b="1" dirty="0">
              <a:solidFill>
                <a:schemeClr val="accent2">
                  <a:lumMod val="75000"/>
                </a:schemeClr>
              </a:solidFill>
              <a:latin typeface="+mn-lt"/>
            </a:endParaRPr>
          </a:p>
        </p:txBody>
      </p:sp>
      <p:sp>
        <p:nvSpPr>
          <p:cNvPr id="5" name="Rectangle 1"/>
          <p:cNvSpPr>
            <a:spLocks noChangeArrowheads="1"/>
          </p:cNvSpPr>
          <p:nvPr/>
        </p:nvSpPr>
        <p:spPr bwMode="auto">
          <a:xfrm>
            <a:off x="203177" y="2348299"/>
            <a:ext cx="865793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tr-TR" sz="2800" b="1" dirty="0" smtClean="0"/>
              <a:t>Türkiye genelinde </a:t>
            </a:r>
            <a:r>
              <a:rPr lang="tr-TR" sz="2800" b="1" dirty="0"/>
              <a:t>s</a:t>
            </a:r>
            <a:r>
              <a:rPr lang="tr-TR" sz="2800" b="1" dirty="0" smtClean="0"/>
              <a:t>unulan </a:t>
            </a:r>
            <a:r>
              <a:rPr lang="tr-TR" sz="2800" b="1" dirty="0">
                <a:solidFill>
                  <a:srgbClr val="C00000"/>
                </a:solidFill>
              </a:rPr>
              <a:t>1944</a:t>
            </a:r>
            <a:r>
              <a:rPr lang="tr-TR" sz="2800" b="1" dirty="0" smtClean="0"/>
              <a:t> </a:t>
            </a:r>
            <a:r>
              <a:rPr lang="tr-TR" sz="2800" b="1" dirty="0"/>
              <a:t>proje teklifinden uygunluk kriterlerini taşıyanlar içerik değerlendirmesine alınmış </a:t>
            </a:r>
            <a:r>
              <a:rPr lang="tr-TR" sz="2800" b="1" dirty="0">
                <a:solidFill>
                  <a:srgbClr val="C00000"/>
                </a:solidFill>
              </a:rPr>
              <a:t>526</a:t>
            </a:r>
            <a:r>
              <a:rPr lang="tr-TR" sz="2800" b="1" dirty="0" smtClean="0"/>
              <a:t> </a:t>
            </a:r>
            <a:r>
              <a:rPr lang="tr-TR" sz="2800" b="1" dirty="0"/>
              <a:t>proje teklifi </a:t>
            </a:r>
            <a:r>
              <a:rPr lang="tr-TR" sz="2800" b="1" dirty="0" smtClean="0"/>
              <a:t>hibe </a:t>
            </a:r>
            <a:r>
              <a:rPr lang="tr-TR" sz="2800" b="1" dirty="0"/>
              <a:t>desteği almaya hak kazanmış, </a:t>
            </a:r>
            <a:r>
              <a:rPr lang="tr-TR" sz="2800" b="1" dirty="0">
                <a:solidFill>
                  <a:srgbClr val="C00000"/>
                </a:solidFill>
              </a:rPr>
              <a:t>213</a:t>
            </a:r>
            <a:r>
              <a:rPr lang="tr-TR" sz="2800" b="1" dirty="0"/>
              <a:t> proje teklifi </a:t>
            </a:r>
            <a:r>
              <a:rPr lang="tr-TR" sz="2800" b="1" dirty="0" smtClean="0"/>
              <a:t>yedek </a:t>
            </a:r>
            <a:r>
              <a:rPr lang="tr-TR" sz="2800" b="1" dirty="0"/>
              <a:t>olarak belirlenmiştir.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latin typeface="Arial" pitchFamily="34" charset="0"/>
              <a:cs typeface="Arial" pitchFamily="34" charset="0"/>
            </a:endParaRPr>
          </a:p>
        </p:txBody>
      </p:sp>
      <p:sp>
        <p:nvSpPr>
          <p:cNvPr id="9" name="Metin kutusu 8"/>
          <p:cNvSpPr txBox="1"/>
          <p:nvPr/>
        </p:nvSpPr>
        <p:spPr>
          <a:xfrm>
            <a:off x="179514" y="1412776"/>
            <a:ext cx="8475205" cy="584775"/>
          </a:xfrm>
          <a:prstGeom prst="rect">
            <a:avLst/>
          </a:prstGeom>
          <a:noFill/>
        </p:spPr>
        <p:txBody>
          <a:bodyPr wrap="none" rtlCol="0">
            <a:spAutoFit/>
          </a:bodyPr>
          <a:lstStyle/>
          <a:p>
            <a:r>
              <a:rPr lang="tr-TR" sz="3200" b="1" dirty="0" smtClean="0">
                <a:solidFill>
                  <a:schemeClr val="accent2">
                    <a:lumMod val="75000"/>
                  </a:schemeClr>
                </a:solidFill>
              </a:rPr>
              <a:t>Mesleki Eğitim Öğrenici ve Personel Hareketliliği</a:t>
            </a:r>
            <a:endParaRPr lang="tr-TR" sz="3200" b="1" dirty="0">
              <a:solidFill>
                <a:schemeClr val="accent2">
                  <a:lumMod val="75000"/>
                </a:schemeClr>
              </a:solidFill>
            </a:endParaRPr>
          </a:p>
        </p:txBody>
      </p:sp>
    </p:spTree>
    <p:extLst>
      <p:ext uri="{BB962C8B-B14F-4D97-AF65-F5344CB8AC3E}">
        <p14:creationId xmlns:p14="http://schemas.microsoft.com/office/powerpoint/2010/main" val="397467906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750"/>
                                        <p:tgtEl>
                                          <p:spTgt spid="9"/>
                                        </p:tgtEl>
                                      </p:cBhvr>
                                    </p:animEffect>
                                    <p:anim calcmode="lin" valueType="num">
                                      <p:cBhvr>
                                        <p:cTn id="15" dur="1750" fill="hold"/>
                                        <p:tgtEl>
                                          <p:spTgt spid="9"/>
                                        </p:tgtEl>
                                        <p:attrNameLst>
                                          <p:attrName>ppt_x</p:attrName>
                                        </p:attrNameLst>
                                      </p:cBhvr>
                                      <p:tavLst>
                                        <p:tav tm="0">
                                          <p:val>
                                            <p:strVal val="#ppt_x"/>
                                          </p:val>
                                        </p:tav>
                                        <p:tav tm="100000">
                                          <p:val>
                                            <p:strVal val="#ppt_x"/>
                                          </p:val>
                                        </p:tav>
                                      </p:tavLst>
                                    </p:anim>
                                    <p:anim calcmode="lin" valueType="num">
                                      <p:cBhvr>
                                        <p:cTn id="16" dur="175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750"/>
                                        <p:tgtEl>
                                          <p:spTgt spid="5"/>
                                        </p:tgtEl>
                                      </p:cBhvr>
                                    </p:animEffect>
                                    <p:anim calcmode="lin" valueType="num">
                                      <p:cBhvr>
                                        <p:cTn id="20" dur="1750" fill="hold"/>
                                        <p:tgtEl>
                                          <p:spTgt spid="5"/>
                                        </p:tgtEl>
                                        <p:attrNameLst>
                                          <p:attrName>ppt_x</p:attrName>
                                        </p:attrNameLst>
                                      </p:cBhvr>
                                      <p:tavLst>
                                        <p:tav tm="0">
                                          <p:val>
                                            <p:strVal val="#ppt_x"/>
                                          </p:val>
                                        </p:tav>
                                        <p:tav tm="100000">
                                          <p:val>
                                            <p:strVal val="#ppt_x"/>
                                          </p:val>
                                        </p:tav>
                                      </p:tavLst>
                                    </p:anim>
                                    <p:anim calcmode="lin" valueType="num">
                                      <p:cBhvr>
                                        <p:cTn id="21"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İçerik Yer Tutucusu 5"/>
          <p:cNvGraphicFramePr>
            <a:graphicFrameLocks/>
          </p:cNvGraphicFramePr>
          <p:nvPr>
            <p:extLst>
              <p:ext uri="{D42A27DB-BD31-4B8C-83A1-F6EECF244321}">
                <p14:modId xmlns:p14="http://schemas.microsoft.com/office/powerpoint/2010/main" val="4102882165"/>
              </p:ext>
            </p:extLst>
          </p:nvPr>
        </p:nvGraphicFramePr>
        <p:xfrm>
          <a:off x="179512" y="1124744"/>
          <a:ext cx="8712968" cy="5555676"/>
        </p:xfrm>
        <a:graphic>
          <a:graphicData uri="http://schemas.openxmlformats.org/drawingml/2006/table">
            <a:tbl>
              <a:tblPr firstRow="1" firstCol="1" bandRow="1">
                <a:tableStyleId>{8A107856-5554-42FB-B03E-39F5DBC370BA}</a:tableStyleId>
              </a:tblPr>
              <a:tblGrid>
                <a:gridCol w="4608511"/>
                <a:gridCol w="2171746"/>
                <a:gridCol w="1190986"/>
                <a:gridCol w="741725"/>
              </a:tblGrid>
              <a:tr h="511662">
                <a:tc>
                  <a:txBody>
                    <a:bodyPr/>
                    <a:lstStyle/>
                    <a:p>
                      <a:pPr algn="ctr">
                        <a:lnSpc>
                          <a:spcPct val="115000"/>
                        </a:lnSpc>
                        <a:spcAft>
                          <a:spcPts val="0"/>
                        </a:spcAft>
                      </a:pPr>
                      <a:r>
                        <a:rPr lang="tr-TR" sz="1800" u="sng" dirty="0">
                          <a:solidFill>
                            <a:schemeClr val="tx1"/>
                          </a:solidFill>
                          <a:effectLst/>
                        </a:rPr>
                        <a:t>Proje Adı</a:t>
                      </a:r>
                      <a:endParaRPr lang="tr-TR" sz="1800" b="1" u="sng" dirty="0">
                        <a:solidFill>
                          <a:schemeClr val="tx1"/>
                        </a:solidFill>
                        <a:effectLst/>
                        <a:latin typeface="Calibri"/>
                        <a:ea typeface="Calibri"/>
                        <a:cs typeface="Times New Roman"/>
                      </a:endParaRPr>
                    </a:p>
                  </a:txBody>
                  <a:tcPr marL="27327" marR="27327" marT="0" marB="0"/>
                </a:tc>
                <a:tc>
                  <a:txBody>
                    <a:bodyPr/>
                    <a:lstStyle/>
                    <a:p>
                      <a:pPr algn="ctr">
                        <a:lnSpc>
                          <a:spcPct val="115000"/>
                        </a:lnSpc>
                        <a:spcAft>
                          <a:spcPts val="0"/>
                        </a:spcAft>
                      </a:pPr>
                      <a:r>
                        <a:rPr lang="tr-TR" sz="1800" u="sng" dirty="0">
                          <a:solidFill>
                            <a:schemeClr val="tx1"/>
                          </a:solidFill>
                          <a:effectLst/>
                        </a:rPr>
                        <a:t>Okul Adı</a:t>
                      </a:r>
                      <a:endParaRPr lang="tr-TR" sz="1800" b="1" u="sng" dirty="0">
                        <a:solidFill>
                          <a:schemeClr val="tx1"/>
                        </a:solidFill>
                        <a:effectLst/>
                        <a:latin typeface="Calibri"/>
                        <a:ea typeface="Calibri"/>
                        <a:cs typeface="Times New Roman"/>
                      </a:endParaRPr>
                    </a:p>
                  </a:txBody>
                  <a:tcPr marL="27327" marR="27327" marT="0" marB="0"/>
                </a:tc>
                <a:tc>
                  <a:txBody>
                    <a:bodyPr/>
                    <a:lstStyle/>
                    <a:p>
                      <a:pPr algn="ctr">
                        <a:lnSpc>
                          <a:spcPct val="115000"/>
                        </a:lnSpc>
                        <a:spcAft>
                          <a:spcPts val="0"/>
                        </a:spcAft>
                      </a:pPr>
                      <a:r>
                        <a:rPr lang="tr-TR" sz="1800" u="sng" dirty="0">
                          <a:solidFill>
                            <a:schemeClr val="tx1"/>
                          </a:solidFill>
                          <a:effectLst/>
                        </a:rPr>
                        <a:t>Bütçe</a:t>
                      </a:r>
                      <a:endParaRPr lang="tr-TR" sz="1800" b="1" u="sng" dirty="0">
                        <a:solidFill>
                          <a:schemeClr val="tx1"/>
                        </a:solidFill>
                        <a:effectLst/>
                        <a:latin typeface="Calibri"/>
                        <a:ea typeface="Calibri"/>
                        <a:cs typeface="Times New Roman"/>
                      </a:endParaRPr>
                    </a:p>
                  </a:txBody>
                  <a:tcPr marL="27327" marR="27327" marT="0" marB="0"/>
                </a:tc>
                <a:tc>
                  <a:txBody>
                    <a:bodyPr/>
                    <a:lstStyle/>
                    <a:p>
                      <a:pPr algn="ctr">
                        <a:lnSpc>
                          <a:spcPct val="115000"/>
                        </a:lnSpc>
                        <a:spcAft>
                          <a:spcPts val="0"/>
                        </a:spcAft>
                      </a:pPr>
                      <a:r>
                        <a:rPr lang="tr-TR" sz="1800" u="sng" dirty="0">
                          <a:solidFill>
                            <a:schemeClr val="tx1"/>
                          </a:solidFill>
                          <a:effectLst/>
                        </a:rPr>
                        <a:t>Liste</a:t>
                      </a:r>
                      <a:endParaRPr lang="tr-TR" sz="1800" b="1" u="sng" dirty="0">
                        <a:solidFill>
                          <a:schemeClr val="tx1"/>
                        </a:solidFill>
                        <a:effectLst/>
                        <a:latin typeface="Calibri"/>
                        <a:ea typeface="Calibri"/>
                        <a:cs typeface="Times New Roman"/>
                      </a:endParaRPr>
                    </a:p>
                  </a:txBody>
                  <a:tcPr marL="27327" marR="27327" marT="0" marB="0"/>
                </a:tc>
              </a:tr>
              <a:tr h="712474">
                <a:tc>
                  <a:txBody>
                    <a:bodyPr/>
                    <a:lstStyle/>
                    <a:p>
                      <a:pPr algn="ctr">
                        <a:lnSpc>
                          <a:spcPct val="115000"/>
                        </a:lnSpc>
                        <a:spcAft>
                          <a:spcPts val="0"/>
                        </a:spcAft>
                      </a:pPr>
                      <a:r>
                        <a:rPr lang="tr-TR" sz="1800" b="1" dirty="0" smtClean="0">
                          <a:solidFill>
                            <a:srgbClr val="C00000"/>
                          </a:solidFill>
                          <a:effectLst/>
                          <a:latin typeface="+mn-lt"/>
                          <a:ea typeface="Calibri"/>
                          <a:cs typeface="Times New Roman"/>
                        </a:rPr>
                        <a:t>Akdeniz Mutfağı Stajı</a:t>
                      </a:r>
                      <a:endParaRPr lang="tr-TR" sz="1800" b="1" dirty="0">
                        <a:solidFill>
                          <a:srgbClr val="C00000"/>
                        </a:solidFill>
                        <a:effectLst/>
                        <a:latin typeface="+mn-lt"/>
                        <a:ea typeface="Calibri"/>
                        <a:cs typeface="Times New Roman"/>
                      </a:endParaRPr>
                    </a:p>
                  </a:txBody>
                  <a:tcPr marL="27327" marR="27327" marT="0" marB="0"/>
                </a:tc>
                <a:tc>
                  <a:txBody>
                    <a:bodyPr/>
                    <a:lstStyle/>
                    <a:p>
                      <a:pPr algn="ctr">
                        <a:lnSpc>
                          <a:spcPct val="115000"/>
                        </a:lnSpc>
                        <a:spcAft>
                          <a:spcPts val="0"/>
                        </a:spcAft>
                      </a:pPr>
                      <a:r>
                        <a:rPr lang="tr-TR" sz="1800" b="1" dirty="0" smtClean="0">
                          <a:solidFill>
                            <a:schemeClr val="tx1"/>
                          </a:solidFill>
                          <a:effectLst/>
                          <a:latin typeface="+mn-lt"/>
                        </a:rPr>
                        <a:t>Ezine Mesleki ve Teknik</a:t>
                      </a:r>
                      <a:r>
                        <a:rPr lang="tr-TR" sz="1800" b="1" baseline="0" dirty="0" smtClean="0">
                          <a:solidFill>
                            <a:schemeClr val="tx1"/>
                          </a:solidFill>
                          <a:effectLst/>
                          <a:latin typeface="+mn-lt"/>
                        </a:rPr>
                        <a:t> Anadolu Lisesi</a:t>
                      </a:r>
                      <a:endParaRPr lang="tr-TR" sz="1800" b="1" dirty="0">
                        <a:solidFill>
                          <a:schemeClr val="tx1"/>
                        </a:solidFill>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48.288,00</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a:effectLst/>
                          <a:latin typeface="+mn-lt"/>
                        </a:rPr>
                        <a:t>Asil</a:t>
                      </a:r>
                      <a:endParaRPr lang="tr-TR" sz="1800" b="1" dirty="0">
                        <a:effectLst/>
                        <a:latin typeface="+mn-lt"/>
                        <a:ea typeface="Calibri"/>
                        <a:cs typeface="Times New Roman"/>
                      </a:endParaRPr>
                    </a:p>
                  </a:txBody>
                  <a:tcPr marL="27327" marR="27327" marT="0" marB="0" anchor="ctr"/>
                </a:tc>
              </a:tr>
              <a:tr h="767493">
                <a:tc>
                  <a:txBody>
                    <a:bodyPr/>
                    <a:lstStyle/>
                    <a:p>
                      <a:pPr algn="ctr">
                        <a:lnSpc>
                          <a:spcPct val="115000"/>
                        </a:lnSpc>
                        <a:spcAft>
                          <a:spcPts val="0"/>
                        </a:spcAft>
                      </a:pPr>
                      <a:r>
                        <a:rPr lang="tr-TR" sz="1800" b="1" dirty="0" smtClean="0">
                          <a:solidFill>
                            <a:srgbClr val="C00000"/>
                          </a:solidFill>
                          <a:effectLst/>
                          <a:latin typeface="+mn-lt"/>
                        </a:rPr>
                        <a:t>Tatlı Bir</a:t>
                      </a:r>
                      <a:r>
                        <a:rPr lang="tr-TR" sz="1800" b="1" baseline="0" dirty="0" smtClean="0">
                          <a:solidFill>
                            <a:srgbClr val="C00000"/>
                          </a:solidFill>
                          <a:effectLst/>
                          <a:latin typeface="+mn-lt"/>
                        </a:rPr>
                        <a:t> Hikayeye İmza Atacağız</a:t>
                      </a:r>
                      <a:endParaRPr lang="tr-TR" sz="1800" b="1" dirty="0">
                        <a:solidFill>
                          <a:srgbClr val="C00000"/>
                        </a:solidFill>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Ayşe Doğan Mesleki ve Teknik Anadolu</a:t>
                      </a:r>
                      <a:r>
                        <a:rPr lang="tr-TR" sz="1800" b="1" baseline="0" dirty="0" smtClean="0">
                          <a:effectLst/>
                          <a:latin typeface="+mn-lt"/>
                        </a:rPr>
                        <a:t> Lisesi</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36.870,00</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a:effectLst/>
                          <a:latin typeface="+mn-lt"/>
                        </a:rPr>
                        <a:t>Asil</a:t>
                      </a:r>
                      <a:endParaRPr lang="tr-TR" sz="1800" b="1" dirty="0">
                        <a:effectLst/>
                        <a:latin typeface="+mn-lt"/>
                        <a:ea typeface="Calibri"/>
                        <a:cs typeface="Times New Roman"/>
                      </a:endParaRPr>
                    </a:p>
                  </a:txBody>
                  <a:tcPr marL="27327" marR="27327" marT="0" marB="0" anchor="ctr"/>
                </a:tc>
              </a:tr>
              <a:tr h="935187">
                <a:tc>
                  <a:txBody>
                    <a:bodyPr/>
                    <a:lstStyle/>
                    <a:p>
                      <a:pPr algn="ctr">
                        <a:lnSpc>
                          <a:spcPct val="115000"/>
                        </a:lnSpc>
                        <a:spcAft>
                          <a:spcPts val="0"/>
                        </a:spcAft>
                      </a:pPr>
                      <a:r>
                        <a:rPr lang="tr-TR" sz="1800" b="1" dirty="0" smtClean="0">
                          <a:solidFill>
                            <a:srgbClr val="C00000"/>
                          </a:solidFill>
                          <a:effectLst/>
                          <a:latin typeface="+mn-lt"/>
                        </a:rPr>
                        <a:t>Sınır Tanımıyoruz</a:t>
                      </a:r>
                      <a:endParaRPr lang="tr-TR" sz="1800" b="1" dirty="0">
                        <a:solidFill>
                          <a:srgbClr val="C00000"/>
                        </a:solidFill>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Merkez Mehmet Akif Ersoy Mesleki</a:t>
                      </a:r>
                      <a:r>
                        <a:rPr lang="tr-TR" sz="1800" b="1" baseline="0" dirty="0" smtClean="0">
                          <a:effectLst/>
                          <a:latin typeface="+mn-lt"/>
                        </a:rPr>
                        <a:t> ve Teknik Anadolu Lisesi</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35.636,00</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a:effectLst/>
                          <a:latin typeface="+mn-lt"/>
                        </a:rPr>
                        <a:t>Asil</a:t>
                      </a:r>
                      <a:endParaRPr lang="tr-TR" sz="1800" b="1" dirty="0">
                        <a:effectLst/>
                        <a:latin typeface="+mn-lt"/>
                        <a:ea typeface="Calibri"/>
                        <a:cs typeface="Times New Roman"/>
                      </a:endParaRPr>
                    </a:p>
                  </a:txBody>
                  <a:tcPr marL="27327" marR="27327" marT="0" marB="0" anchor="ctr"/>
                </a:tc>
              </a:tr>
              <a:tr h="861392">
                <a:tc>
                  <a:txBody>
                    <a:bodyPr/>
                    <a:lstStyle/>
                    <a:p>
                      <a:pPr algn="ctr">
                        <a:lnSpc>
                          <a:spcPct val="115000"/>
                        </a:lnSpc>
                        <a:spcAft>
                          <a:spcPts val="0"/>
                        </a:spcAft>
                      </a:pPr>
                      <a:r>
                        <a:rPr lang="tr-TR" sz="1800" b="1" dirty="0" smtClean="0">
                          <a:solidFill>
                            <a:srgbClr val="C00000"/>
                          </a:solidFill>
                          <a:effectLst/>
                          <a:latin typeface="+mn-lt"/>
                        </a:rPr>
                        <a:t>‘Tüberküloz Hastalığında Bakım Uygulamalarına Güneş Olacak AB Uygulamaları</a:t>
                      </a:r>
                      <a:endParaRPr lang="tr-TR" sz="1800" b="1" dirty="0">
                        <a:solidFill>
                          <a:srgbClr val="C00000"/>
                        </a:solidFill>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err="1" smtClean="0">
                          <a:effectLst/>
                          <a:latin typeface="+mn-lt"/>
                        </a:rPr>
                        <a:t>Ecebey</a:t>
                      </a:r>
                      <a:r>
                        <a:rPr lang="tr-TR" sz="1800" b="1" dirty="0" smtClean="0">
                          <a:effectLst/>
                          <a:latin typeface="+mn-lt"/>
                        </a:rPr>
                        <a:t> Mesleki ve Teknik Anadolu Lisesi</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43.256,00</a:t>
                      </a: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a:effectLst/>
                          <a:latin typeface="+mn-lt"/>
                        </a:rPr>
                        <a:t>Yedek</a:t>
                      </a:r>
                      <a:endParaRPr lang="tr-TR" sz="1800" b="1" dirty="0">
                        <a:effectLst/>
                        <a:latin typeface="+mn-lt"/>
                        <a:ea typeface="Calibri"/>
                        <a:cs typeface="Times New Roman"/>
                      </a:endParaRPr>
                    </a:p>
                  </a:txBody>
                  <a:tcPr marL="27327" marR="27327" marT="0" marB="0" anchor="ctr"/>
                </a:tc>
              </a:tr>
              <a:tr h="86139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800" b="1" i="0" u="none" strike="noStrike" kern="1200" baseline="0" dirty="0" smtClean="0">
                          <a:solidFill>
                            <a:srgbClr val="C00000"/>
                          </a:solidFill>
                          <a:latin typeface="+mn-lt"/>
                          <a:ea typeface="+mn-ea"/>
                          <a:cs typeface="+mn-cs"/>
                        </a:rPr>
                        <a:t>Bedeninde Engel Olan, Ancak Yüreğinde Engel Olmayan </a:t>
                      </a:r>
                      <a:r>
                        <a:rPr lang="tr-TR" sz="1800" b="1" i="0" u="none" strike="noStrike" kern="1200" baseline="0" dirty="0" err="1" smtClean="0">
                          <a:solidFill>
                            <a:srgbClr val="C00000"/>
                          </a:solidFill>
                          <a:latin typeface="+mn-lt"/>
                          <a:ea typeface="+mn-ea"/>
                          <a:cs typeface="+mn-cs"/>
                        </a:rPr>
                        <a:t>Serebral</a:t>
                      </a:r>
                      <a:r>
                        <a:rPr lang="tr-TR" sz="1800" b="1" i="0" u="none" strike="noStrike" kern="1200" baseline="0" dirty="0" smtClean="0">
                          <a:solidFill>
                            <a:srgbClr val="C00000"/>
                          </a:solidFill>
                          <a:latin typeface="+mn-lt"/>
                          <a:ea typeface="+mn-ea"/>
                          <a:cs typeface="+mn-cs"/>
                        </a:rPr>
                        <a:t> </a:t>
                      </a:r>
                      <a:r>
                        <a:rPr lang="tr-TR" sz="1800" b="1" i="0" u="none" strike="noStrike" kern="1200" baseline="0" dirty="0" err="1" smtClean="0">
                          <a:solidFill>
                            <a:srgbClr val="C00000"/>
                          </a:solidFill>
                          <a:latin typeface="+mn-lt"/>
                          <a:ea typeface="+mn-ea"/>
                          <a:cs typeface="+mn-cs"/>
                        </a:rPr>
                        <a:t>Palsi’lilere</a:t>
                      </a:r>
                      <a:r>
                        <a:rPr lang="tr-TR" sz="1800" b="1" i="0" u="none" strike="noStrike" kern="1200" baseline="0" dirty="0" smtClean="0">
                          <a:solidFill>
                            <a:srgbClr val="C00000"/>
                          </a:solidFill>
                          <a:latin typeface="+mn-lt"/>
                          <a:ea typeface="+mn-ea"/>
                          <a:cs typeface="+mn-cs"/>
                        </a:rPr>
                        <a:t> Yönelik Eğitim-Sağlık-Bakım Hizmetlerinde AB Desteği	</a:t>
                      </a:r>
                    </a:p>
                  </a:txBody>
                  <a:tcPr marL="27327" marR="2732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800" b="1" i="0" u="none" strike="noStrike" kern="1200" baseline="0" dirty="0" smtClean="0">
                          <a:solidFill>
                            <a:schemeClr val="dk1"/>
                          </a:solidFill>
                          <a:latin typeface="+mn-lt"/>
                          <a:ea typeface="+mn-ea"/>
                          <a:cs typeface="+mn-cs"/>
                        </a:rPr>
                        <a:t>Nedime Hanım Mesleki ve Teknik Anadolu Lisesi	</a:t>
                      </a:r>
                    </a:p>
                    <a:p>
                      <a:pPr algn="ctr">
                        <a:lnSpc>
                          <a:spcPct val="115000"/>
                        </a:lnSpc>
                        <a:spcAft>
                          <a:spcPts val="0"/>
                        </a:spcAft>
                      </a:pPr>
                      <a:endParaRPr lang="tr-TR" sz="1800" b="1" dirty="0">
                        <a:effectLst/>
                        <a:latin typeface="+mn-lt"/>
                        <a:ea typeface="Calibri"/>
                        <a:cs typeface="Times New Roman"/>
                      </a:endParaRPr>
                    </a:p>
                  </a:txBody>
                  <a:tcPr marL="27327" marR="2732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1800" b="1"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tr-TR" sz="1800" b="1"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tr-TR" sz="1800" b="1" i="0" u="none" strike="noStrike" kern="1200" baseline="0" dirty="0" smtClean="0">
                          <a:solidFill>
                            <a:schemeClr val="dk1"/>
                          </a:solidFill>
                          <a:latin typeface="+mn-lt"/>
                          <a:ea typeface="+mn-ea"/>
                          <a:cs typeface="+mn-cs"/>
                        </a:rPr>
                        <a:t>43.748,00	</a:t>
                      </a:r>
                    </a:p>
                    <a:p>
                      <a:pPr algn="ctr">
                        <a:lnSpc>
                          <a:spcPct val="115000"/>
                        </a:lnSpc>
                        <a:spcAft>
                          <a:spcPts val="0"/>
                        </a:spcAft>
                      </a:pPr>
                      <a:endParaRPr lang="tr-TR" sz="1800" b="1" dirty="0">
                        <a:effectLst/>
                        <a:latin typeface="+mn-lt"/>
                        <a:ea typeface="Calibri"/>
                        <a:cs typeface="Times New Roman"/>
                      </a:endParaRPr>
                    </a:p>
                  </a:txBody>
                  <a:tcPr marL="27327" marR="27327" marT="0" marB="0" anchor="ctr"/>
                </a:tc>
                <a:tc>
                  <a:txBody>
                    <a:bodyPr/>
                    <a:lstStyle/>
                    <a:p>
                      <a:pPr algn="ctr">
                        <a:lnSpc>
                          <a:spcPct val="115000"/>
                        </a:lnSpc>
                        <a:spcAft>
                          <a:spcPts val="0"/>
                        </a:spcAft>
                      </a:pPr>
                      <a:r>
                        <a:rPr lang="tr-TR" sz="1800" b="1" dirty="0" smtClean="0">
                          <a:effectLst/>
                          <a:latin typeface="+mn-lt"/>
                        </a:rPr>
                        <a:t>Yedek</a:t>
                      </a:r>
                      <a:endParaRPr lang="tr-TR" sz="1800" b="1" dirty="0">
                        <a:effectLst/>
                        <a:latin typeface="+mn-lt"/>
                        <a:ea typeface="Calibri"/>
                        <a:cs typeface="Times New Roman"/>
                      </a:endParaRPr>
                    </a:p>
                  </a:txBody>
                  <a:tcPr marL="27327" marR="27327" marT="0" marB="0" anchor="ctr"/>
                </a:tc>
              </a:tr>
            </a:tbl>
          </a:graphicData>
        </a:graphic>
      </p:graphicFrame>
      <p:sp>
        <p:nvSpPr>
          <p:cNvPr id="7" name="Başlık 6"/>
          <p:cNvSpPr txBox="1">
            <a:spLocks noGrp="1"/>
          </p:cNvSpPr>
          <p:nvPr>
            <p:ph type="title"/>
          </p:nvPr>
        </p:nvSpPr>
        <p:spPr>
          <a:xfrm>
            <a:off x="1251962" y="-49886"/>
            <a:ext cx="6638356" cy="954107"/>
          </a:xfrm>
          <a:prstGeom prst="rect">
            <a:avLst/>
          </a:prstGeom>
          <a:noFill/>
        </p:spPr>
        <p:txBody>
          <a:bodyPr wrap="none" rtlCol="0">
            <a:spAutoFit/>
          </a:bodyPr>
          <a:lstStyle/>
          <a:p>
            <a:pPr algn="ctr"/>
            <a:r>
              <a:rPr lang="tr-TR" b="1" dirty="0" err="1" smtClean="0">
                <a:solidFill>
                  <a:schemeClr val="accent2">
                    <a:lumMod val="75000"/>
                  </a:schemeClr>
                </a:solidFill>
                <a:latin typeface="+mn-lt"/>
              </a:rPr>
              <a:t>Meslekİ</a:t>
            </a:r>
            <a:r>
              <a:rPr lang="tr-TR" b="1" dirty="0" smtClean="0">
                <a:solidFill>
                  <a:schemeClr val="accent2">
                    <a:lumMod val="75000"/>
                  </a:schemeClr>
                </a:solidFill>
                <a:latin typeface="+mn-lt"/>
              </a:rPr>
              <a:t> </a:t>
            </a:r>
            <a:r>
              <a:rPr lang="tr-TR" b="1" dirty="0" err="1" smtClean="0">
                <a:solidFill>
                  <a:schemeClr val="accent2">
                    <a:lumMod val="75000"/>
                  </a:schemeClr>
                </a:solidFill>
                <a:latin typeface="+mn-lt"/>
              </a:rPr>
              <a:t>Eğİtİm</a:t>
            </a:r>
            <a:r>
              <a:rPr lang="tr-TR" b="1" dirty="0" smtClean="0">
                <a:solidFill>
                  <a:schemeClr val="accent2">
                    <a:lumMod val="75000"/>
                  </a:schemeClr>
                </a:solidFill>
                <a:latin typeface="+mn-lt"/>
              </a:rPr>
              <a:t> </a:t>
            </a:r>
            <a:r>
              <a:rPr lang="tr-TR" b="1" dirty="0" err="1" smtClean="0">
                <a:solidFill>
                  <a:schemeClr val="accent2">
                    <a:lumMod val="75000"/>
                  </a:schemeClr>
                </a:solidFill>
                <a:latin typeface="+mn-lt"/>
              </a:rPr>
              <a:t>Öğrenİcİ</a:t>
            </a:r>
            <a:r>
              <a:rPr lang="tr-TR" b="1" dirty="0" smtClean="0">
                <a:solidFill>
                  <a:schemeClr val="accent2">
                    <a:lumMod val="75000"/>
                  </a:schemeClr>
                </a:solidFill>
                <a:latin typeface="+mn-lt"/>
              </a:rPr>
              <a:t> ve Personel </a:t>
            </a:r>
            <a:br>
              <a:rPr lang="tr-TR" b="1" dirty="0" smtClean="0">
                <a:solidFill>
                  <a:schemeClr val="accent2">
                    <a:lumMod val="75000"/>
                  </a:schemeClr>
                </a:solidFill>
                <a:latin typeface="+mn-lt"/>
              </a:rPr>
            </a:br>
            <a:r>
              <a:rPr lang="tr-TR" b="1" dirty="0" err="1" smtClean="0">
                <a:solidFill>
                  <a:schemeClr val="accent2">
                    <a:lumMod val="75000"/>
                  </a:schemeClr>
                </a:solidFill>
                <a:latin typeface="+mn-lt"/>
              </a:rPr>
              <a:t>Hareketlİlİğİ</a:t>
            </a:r>
            <a:r>
              <a:rPr lang="tr-TR" b="1" dirty="0" smtClean="0">
                <a:solidFill>
                  <a:schemeClr val="accent2">
                    <a:lumMod val="75000"/>
                  </a:schemeClr>
                </a:solidFill>
                <a:latin typeface="+mn-lt"/>
              </a:rPr>
              <a:t> </a:t>
            </a:r>
            <a:r>
              <a:rPr lang="tr-TR" b="1" dirty="0" err="1" smtClean="0">
                <a:solidFill>
                  <a:schemeClr val="accent2">
                    <a:lumMod val="75000"/>
                  </a:schemeClr>
                </a:solidFill>
                <a:latin typeface="+mn-lt"/>
              </a:rPr>
              <a:t>SonuçlarI</a:t>
            </a:r>
            <a:endParaRPr lang="tr-TR" b="1" dirty="0">
              <a:solidFill>
                <a:schemeClr val="accent2">
                  <a:lumMod val="75000"/>
                </a:schemeClr>
              </a:solidFill>
              <a:latin typeface="+mn-lt"/>
            </a:endParaRPr>
          </a:p>
        </p:txBody>
      </p:sp>
    </p:spTree>
    <p:extLst>
      <p:ext uri="{BB962C8B-B14F-4D97-AF65-F5344CB8AC3E}">
        <p14:creationId xmlns:p14="http://schemas.microsoft.com/office/powerpoint/2010/main" val="68025953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anim calcmode="lin" valueType="num">
                                      <p:cBhvr>
                                        <p:cTn id="13" dur="1750" fill="hold"/>
                                        <p:tgtEl>
                                          <p:spTgt spid="6"/>
                                        </p:tgtEl>
                                        <p:attrNameLst>
                                          <p:attrName>ppt_x</p:attrName>
                                        </p:attrNameLst>
                                      </p:cBhvr>
                                      <p:tavLst>
                                        <p:tav tm="0">
                                          <p:val>
                                            <p:strVal val="#ppt_x"/>
                                          </p:val>
                                        </p:tav>
                                        <p:tav tm="100000">
                                          <p:val>
                                            <p:strVal val="#ppt_x"/>
                                          </p:val>
                                        </p:tav>
                                      </p:tavLst>
                                    </p:anim>
                                    <p:anim calcmode="lin" valueType="num">
                                      <p:cBhvr>
                                        <p:cTn id="14"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46139811"/>
              </p:ext>
            </p:extLst>
          </p:nvPr>
        </p:nvGraphicFramePr>
        <p:xfrm>
          <a:off x="190497" y="750912"/>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79512" y="692696"/>
            <a:ext cx="8856984" cy="1152128"/>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0" rIns="0" bIns="0" anchor="b">
            <a:noAutofit/>
          </a:bodyPr>
          <a:lstStyle>
            <a:lvl1pPr>
              <a:spcBef>
                <a:spcPct val="0"/>
              </a:spcBef>
              <a:buNone/>
              <a:defRPr kumimoji="0" sz="5000" b="0">
                <a:ln>
                  <a:noFill/>
                </a:ln>
                <a:solidFill>
                  <a:schemeClr val="tx2"/>
                </a:solidFill>
                <a:effectLst/>
                <a:latin typeface="+mj-lt"/>
                <a:ea typeface="+mj-ea"/>
                <a:cs typeface="+mj-cs"/>
              </a:defRPr>
            </a:lvl1pPr>
          </a:lstStyle>
          <a:p>
            <a:pPr algn="ct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YENİLİK ve İYİ UYGULAMALARIN DEĞİŞİMİ İÇİN İŞBİRLİĞİ</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t>
            </a: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KA2)</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303045387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750"/>
                                        <p:tgtEl>
                                          <p:spTgt spid="3"/>
                                        </p:tgtEl>
                                      </p:cBhvr>
                                    </p:animEffect>
                                    <p:anim calcmode="lin" valueType="num">
                                      <p:cBhvr>
                                        <p:cTn id="13" dur="1750" fill="hold"/>
                                        <p:tgtEl>
                                          <p:spTgt spid="3"/>
                                        </p:tgtEl>
                                        <p:attrNameLst>
                                          <p:attrName>ppt_x</p:attrName>
                                        </p:attrNameLst>
                                      </p:cBhvr>
                                      <p:tavLst>
                                        <p:tav tm="0">
                                          <p:val>
                                            <p:strVal val="#ppt_x"/>
                                          </p:val>
                                        </p:tav>
                                        <p:tav tm="100000">
                                          <p:val>
                                            <p:strVal val="#ppt_x"/>
                                          </p:val>
                                        </p:tav>
                                      </p:tavLst>
                                    </p:anim>
                                    <p:anim calcmode="lin" valueType="num">
                                      <p:cBhvr>
                                        <p:cTn id="14"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8365" y="3356992"/>
            <a:ext cx="8443284" cy="3129725"/>
          </a:xfrm>
        </p:spPr>
        <p:txBody>
          <a:bodyPr>
            <a:normAutofit/>
          </a:bodyPr>
          <a:lstStyle/>
          <a:p>
            <a:pPr algn="just"/>
            <a:r>
              <a:rPr lang="tr-TR" sz="2800" b="1" dirty="0" smtClean="0">
                <a:solidFill>
                  <a:schemeClr val="accent6">
                    <a:lumMod val="50000"/>
                  </a:schemeClr>
                </a:solidFill>
              </a:rPr>
              <a:t>    </a:t>
            </a:r>
            <a:r>
              <a:rPr lang="tr-TR" sz="2800" b="1" dirty="0" smtClean="0"/>
              <a:t>Yenilik </a:t>
            </a:r>
            <a:r>
              <a:rPr lang="tr-TR" sz="2800" b="1" dirty="0"/>
              <a:t>ve İyi </a:t>
            </a:r>
            <a:r>
              <a:rPr lang="tr-TR" sz="2800" b="1" dirty="0" smtClean="0"/>
              <a:t>Uygulamaların </a:t>
            </a:r>
            <a:r>
              <a:rPr lang="tr-TR" sz="2800" b="1" dirty="0"/>
              <a:t>Değişimi için İşbirliği Ana Eylemi </a:t>
            </a:r>
            <a:r>
              <a:rPr lang="tr-TR" sz="2800" b="1" dirty="0" smtClean="0"/>
              <a:t>(KA2</a:t>
            </a:r>
            <a:r>
              <a:rPr lang="tr-TR" sz="2800" b="1" dirty="0"/>
              <a:t>) altında yer alan bu faaliyet ile kurumsal, </a:t>
            </a:r>
            <a:r>
              <a:rPr lang="tr-TR" sz="2800" b="1" dirty="0" smtClean="0"/>
              <a:t>yerel, bölgesel</a:t>
            </a:r>
            <a:r>
              <a:rPr lang="tr-TR" sz="2800" b="1" dirty="0"/>
              <a:t>, ulusal veya uluslararası düzeyde yenilikçi uygulamaların geliştirilmesi, transfer edilmesi ve/veya uygulanması amacıyla, </a:t>
            </a:r>
            <a:r>
              <a:rPr lang="tr-TR" sz="2800" b="1" dirty="0" smtClean="0"/>
              <a:t>program </a:t>
            </a:r>
            <a:r>
              <a:rPr lang="tr-TR" sz="2800" b="1" dirty="0"/>
              <a:t>üyesi ülkelerin eğitim kurumları arasında stratejik ortaklık projeleri desteklenmektedir.</a:t>
            </a:r>
          </a:p>
          <a:p>
            <a:endParaRPr lang="tr-TR" sz="2800" dirty="0"/>
          </a:p>
        </p:txBody>
      </p:sp>
      <p:sp>
        <p:nvSpPr>
          <p:cNvPr id="5" name="Başlık 1"/>
          <p:cNvSpPr txBox="1">
            <a:spLocks/>
          </p:cNvSpPr>
          <p:nvPr/>
        </p:nvSpPr>
        <p:spPr>
          <a:xfrm>
            <a:off x="324081" y="2404986"/>
            <a:ext cx="8792980" cy="78296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4400" b="1" dirty="0" smtClean="0">
                <a:solidFill>
                  <a:schemeClr val="accent2">
                    <a:lumMod val="75000"/>
                  </a:schemeClr>
                </a:solidFill>
                <a:effectLst>
                  <a:outerShdw blurRad="38100" dist="38100" dir="2700000" algn="tl">
                    <a:srgbClr val="000000">
                      <a:alpha val="43137"/>
                    </a:srgbClr>
                  </a:outerShdw>
                </a:effectLst>
                <a:latin typeface="+mn-lt"/>
              </a:rPr>
              <a:t>KA 2 STRATEJİK ORTAKLIKLAR</a:t>
            </a:r>
            <a:endParaRPr lang="tr-TR" sz="4400"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4" name="4 Resim" descr="partnerships-thum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6632"/>
            <a:ext cx="4325938" cy="240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58327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750"/>
                                        <p:tgtEl>
                                          <p:spTgt spid="4"/>
                                        </p:tgtEl>
                                      </p:cBhvr>
                                    </p:animEffect>
                                    <p:anim calcmode="lin" valueType="num">
                                      <p:cBhvr>
                                        <p:cTn id="18" dur="1750" fill="hold"/>
                                        <p:tgtEl>
                                          <p:spTgt spid="4"/>
                                        </p:tgtEl>
                                        <p:attrNameLst>
                                          <p:attrName>ppt_x</p:attrName>
                                        </p:attrNameLst>
                                      </p:cBhvr>
                                      <p:tavLst>
                                        <p:tav tm="0">
                                          <p:val>
                                            <p:strVal val="#ppt_x"/>
                                          </p:val>
                                        </p:tav>
                                        <p:tav tm="100000">
                                          <p:val>
                                            <p:strVal val="#ppt_x"/>
                                          </p:val>
                                        </p:tav>
                                      </p:tavLst>
                                    </p:anim>
                                    <p:anim calcmode="lin" valueType="num">
                                      <p:cBhvr>
                                        <p:cTn id="1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400" b="1" dirty="0" smtClean="0">
                <a:solidFill>
                  <a:schemeClr val="accent2">
                    <a:lumMod val="75000"/>
                  </a:schemeClr>
                </a:solidFill>
                <a:effectLst>
                  <a:outerShdw blurRad="38100" dist="38100" dir="2700000" algn="tl">
                    <a:srgbClr val="000000">
                      <a:alpha val="43137"/>
                    </a:srgbClr>
                  </a:outerShdw>
                </a:effectLst>
                <a:latin typeface="+mn-lt"/>
              </a:rPr>
              <a:t>KA 2 STRATEJİK ORTAKLIKLAR</a:t>
            </a:r>
            <a:endParaRPr lang="tr-TR" sz="4400" b="1" dirty="0">
              <a:solidFill>
                <a:schemeClr val="accent2">
                  <a:lumMod val="75000"/>
                </a:schemeClr>
              </a:solidFill>
              <a:effectLst>
                <a:outerShdw blurRad="38100" dist="38100" dir="2700000" algn="tl">
                  <a:srgbClr val="000000">
                    <a:alpha val="43137"/>
                  </a:srgbClr>
                </a:outerShdw>
              </a:effectLst>
              <a:latin typeface="+mn-lt"/>
            </a:endParaRPr>
          </a:p>
        </p:txBody>
      </p:sp>
      <p:graphicFrame>
        <p:nvGraphicFramePr>
          <p:cNvPr id="4" name="Diagram 3"/>
          <p:cNvGraphicFramePr>
            <a:graphicFrameLocks noGrp="1"/>
          </p:cNvGraphicFramePr>
          <p:nvPr>
            <p:ph idx="1"/>
            <p:extLst>
              <p:ext uri="{D42A27DB-BD31-4B8C-83A1-F6EECF244321}">
                <p14:modId xmlns:p14="http://schemas.microsoft.com/office/powerpoint/2010/main" val="4172377360"/>
              </p:ext>
            </p:extLst>
          </p:nvPr>
        </p:nvGraphicFramePr>
        <p:xfrm>
          <a:off x="323528" y="1124744"/>
          <a:ext cx="82296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99537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anim calcmode="lin" valueType="num">
                                      <p:cBhvr>
                                        <p:cTn id="13" dur="1750" fill="hold"/>
                                        <p:tgtEl>
                                          <p:spTgt spid="4"/>
                                        </p:tgtEl>
                                        <p:attrNameLst>
                                          <p:attrName>ppt_x</p:attrName>
                                        </p:attrNameLst>
                                      </p:cBhvr>
                                      <p:tavLst>
                                        <p:tav tm="0">
                                          <p:val>
                                            <p:strVal val="#ppt_x"/>
                                          </p:val>
                                        </p:tav>
                                        <p:tav tm="100000">
                                          <p:val>
                                            <p:strVal val="#ppt_x"/>
                                          </p:val>
                                        </p:tav>
                                      </p:tavLst>
                                    </p:anim>
                                    <p:anim calcmode="lin" valueType="num">
                                      <p:cBhvr>
                                        <p:cTn id="14"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3028" y="116632"/>
            <a:ext cx="8720972" cy="650336"/>
          </a:xfrm>
        </p:spPr>
        <p:txBody>
          <a:bodyPr>
            <a:noAutofit/>
          </a:bodyPr>
          <a:lstStyle/>
          <a:p>
            <a:pPr algn="ctr"/>
            <a:r>
              <a:rPr lang="tr-TR" sz="3300" b="1" dirty="0" smtClean="0">
                <a:solidFill>
                  <a:schemeClr val="accent2">
                    <a:lumMod val="75000"/>
                  </a:schemeClr>
                </a:solidFill>
                <a:effectLst>
                  <a:outerShdw blurRad="38100" dist="38100" dir="2700000" algn="tl">
                    <a:srgbClr val="000000">
                      <a:alpha val="43137"/>
                    </a:srgbClr>
                  </a:outerShdw>
                </a:effectLst>
                <a:latin typeface="+mn-lt"/>
              </a:rPr>
              <a:t>2018 KA2 STRATEJİK ORTAKLIK ÖNCELİKLERİ 1</a:t>
            </a:r>
            <a:endParaRPr lang="tr-TR" sz="33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43517" y="855360"/>
            <a:ext cx="8900484" cy="4733880"/>
          </a:xfrm>
        </p:spPr>
        <p:txBody>
          <a:bodyPr>
            <a:normAutofit fontScale="40000" lnSpcReduction="20000"/>
          </a:bodyPr>
          <a:lstStyle/>
          <a:p>
            <a:r>
              <a:rPr lang="tr-TR" sz="4500" b="1" dirty="0" smtClean="0">
                <a:solidFill>
                  <a:schemeClr val="accent2">
                    <a:lumMod val="75000"/>
                  </a:schemeClr>
                </a:solidFill>
              </a:rPr>
              <a:t>*</a:t>
            </a:r>
            <a:r>
              <a:rPr lang="tr-TR" sz="4500" b="1" dirty="0" smtClean="0"/>
              <a:t>Kişisel </a:t>
            </a:r>
            <a:r>
              <a:rPr lang="tr-TR" sz="4500" b="1" dirty="0"/>
              <a:t>ihtiyaçlara ve beklentilere bağlı daha cazip eğitim öğretim programları sağlamak</a:t>
            </a:r>
            <a:r>
              <a:rPr lang="tr-TR" sz="4500" b="1" dirty="0" smtClean="0"/>
              <a:t>,</a:t>
            </a:r>
          </a:p>
          <a:p>
            <a:endParaRPr lang="tr-TR" sz="800" b="1" dirty="0">
              <a:solidFill>
                <a:schemeClr val="accent6">
                  <a:lumMod val="50000"/>
                </a:schemeClr>
              </a:solidFill>
            </a:endParaRPr>
          </a:p>
          <a:p>
            <a:r>
              <a:rPr lang="tr-TR" sz="4500" b="1" dirty="0" smtClean="0">
                <a:solidFill>
                  <a:schemeClr val="accent2">
                    <a:lumMod val="75000"/>
                  </a:schemeClr>
                </a:solidFill>
              </a:rPr>
              <a:t>*</a:t>
            </a:r>
            <a:r>
              <a:rPr lang="tr-TR" sz="4500" b="1" dirty="0" smtClean="0"/>
              <a:t>Buluş </a:t>
            </a:r>
            <a:r>
              <a:rPr lang="tr-TR" sz="4500" b="1" dirty="0"/>
              <a:t>yoluyla öğrenme ve bilgi iletişim teknolojisi tabanlı metodolojilerin </a:t>
            </a:r>
            <a:r>
              <a:rPr lang="tr-TR" sz="4500" b="1" dirty="0" smtClean="0"/>
              <a:t>kullanımını sağlamak,</a:t>
            </a:r>
          </a:p>
          <a:p>
            <a:endParaRPr lang="tr-TR" sz="800" b="1" dirty="0">
              <a:solidFill>
                <a:schemeClr val="accent6">
                  <a:lumMod val="50000"/>
                </a:schemeClr>
              </a:solidFill>
            </a:endParaRPr>
          </a:p>
          <a:p>
            <a:r>
              <a:rPr lang="tr-TR" sz="4500" b="1" dirty="0" smtClean="0">
                <a:solidFill>
                  <a:schemeClr val="accent2">
                    <a:lumMod val="75000"/>
                  </a:schemeClr>
                </a:solidFill>
              </a:rPr>
              <a:t>*</a:t>
            </a:r>
            <a:r>
              <a:rPr lang="tr-TR" sz="4500" b="1" dirty="0" smtClean="0"/>
              <a:t>Becerilerin </a:t>
            </a:r>
            <a:r>
              <a:rPr lang="tr-TR" sz="4500" b="1" dirty="0"/>
              <a:t>geçerliliği ve </a:t>
            </a:r>
            <a:r>
              <a:rPr lang="tr-TR" sz="4500" b="1" dirty="0" smtClean="0"/>
              <a:t>kaliteli bir şekilde kullanılması </a:t>
            </a:r>
            <a:r>
              <a:rPr lang="tr-TR" sz="4500" b="1" dirty="0"/>
              <a:t>sürecinin iyileştirilmesi </a:t>
            </a:r>
            <a:r>
              <a:rPr lang="tr-TR" sz="4500" b="1" dirty="0" smtClean="0"/>
              <a:t>veya yenilenmesini sağlamak,</a:t>
            </a:r>
          </a:p>
          <a:p>
            <a:endParaRPr lang="tr-TR" sz="800" b="1" dirty="0">
              <a:solidFill>
                <a:schemeClr val="accent6">
                  <a:lumMod val="50000"/>
                </a:schemeClr>
              </a:solidFill>
            </a:endParaRPr>
          </a:p>
          <a:p>
            <a:r>
              <a:rPr lang="tr-TR" sz="4500" b="1" dirty="0" smtClean="0">
                <a:solidFill>
                  <a:schemeClr val="accent2">
                    <a:lumMod val="75000"/>
                  </a:schemeClr>
                </a:solidFill>
              </a:rPr>
              <a:t>*</a:t>
            </a:r>
            <a:r>
              <a:rPr lang="tr-TR" sz="4500" b="1" dirty="0" smtClean="0"/>
              <a:t>Yerel </a:t>
            </a:r>
            <a:r>
              <a:rPr lang="tr-TR" sz="4500" b="1" dirty="0"/>
              <a:t>toplulukların yararı için yapılan aktivitelerin etkisini daha da büyütmek</a:t>
            </a:r>
            <a:r>
              <a:rPr lang="tr-TR" sz="4500" b="1" dirty="0" smtClean="0"/>
              <a:t>,</a:t>
            </a:r>
          </a:p>
          <a:p>
            <a:endParaRPr lang="tr-TR" sz="800" b="1" dirty="0">
              <a:solidFill>
                <a:schemeClr val="accent6">
                  <a:lumMod val="50000"/>
                </a:schemeClr>
              </a:solidFill>
            </a:endParaRPr>
          </a:p>
          <a:p>
            <a:r>
              <a:rPr lang="tr-TR" sz="4500" b="1" dirty="0" smtClean="0">
                <a:solidFill>
                  <a:schemeClr val="accent2">
                    <a:lumMod val="75000"/>
                  </a:schemeClr>
                </a:solidFill>
              </a:rPr>
              <a:t>*</a:t>
            </a:r>
            <a:r>
              <a:rPr lang="tr-TR" sz="4500" b="1" dirty="0" smtClean="0"/>
              <a:t>Dezavantajlı </a:t>
            </a:r>
            <a:r>
              <a:rPr lang="tr-TR" sz="4500" b="1" dirty="0"/>
              <a:t>grupların ihtiyaçlarını </a:t>
            </a:r>
            <a:r>
              <a:rPr lang="tr-TR" sz="4500" b="1" dirty="0" smtClean="0"/>
              <a:t>karşılamak, </a:t>
            </a:r>
          </a:p>
          <a:p>
            <a:endParaRPr lang="tr-TR" sz="800" b="1" dirty="0">
              <a:solidFill>
                <a:schemeClr val="accent6">
                  <a:lumMod val="50000"/>
                </a:schemeClr>
              </a:solidFill>
            </a:endParaRPr>
          </a:p>
          <a:p>
            <a:r>
              <a:rPr lang="tr-TR" sz="4500" b="1" dirty="0" smtClean="0">
                <a:solidFill>
                  <a:schemeClr val="accent2">
                    <a:lumMod val="75000"/>
                  </a:schemeClr>
                </a:solidFill>
              </a:rPr>
              <a:t>*</a:t>
            </a:r>
            <a:r>
              <a:rPr lang="tr-TR" sz="4500" b="1" dirty="0" smtClean="0"/>
              <a:t>Coğrafi</a:t>
            </a:r>
            <a:r>
              <a:rPr lang="tr-TR" sz="4500" b="1" dirty="0"/>
              <a:t>, sosyoekonomik eşitsizliklere bağlı öğrenme çıktılarındaki farklılıklarla </a:t>
            </a:r>
            <a:r>
              <a:rPr lang="tr-TR" sz="4500" b="1" dirty="0" smtClean="0"/>
              <a:t>başa çıkmak </a:t>
            </a:r>
            <a:r>
              <a:rPr lang="tr-TR" sz="4500" b="1" dirty="0"/>
              <a:t>için </a:t>
            </a:r>
            <a:r>
              <a:rPr lang="tr-TR" sz="4500" b="1" dirty="0" smtClean="0"/>
              <a:t>uygulamalar geliştirmek,</a:t>
            </a:r>
            <a:endParaRPr lang="tr-TR" sz="800" b="1" dirty="0"/>
          </a:p>
          <a:p>
            <a:r>
              <a:rPr lang="tr-TR" sz="4500" b="1" dirty="0" smtClean="0">
                <a:solidFill>
                  <a:schemeClr val="accent2">
                    <a:lumMod val="75000"/>
                  </a:schemeClr>
                </a:solidFill>
              </a:rPr>
              <a:t>*</a:t>
            </a:r>
            <a:r>
              <a:rPr lang="tr-TR" sz="4500" b="1" dirty="0" smtClean="0"/>
              <a:t>Sosyal</a:t>
            </a:r>
            <a:r>
              <a:rPr lang="tr-TR" sz="4500" b="1" dirty="0"/>
              <a:t>, etnik, dilsel ve kültürel çeşitliliğe yönelik yeni </a:t>
            </a:r>
            <a:r>
              <a:rPr lang="tr-TR" sz="4500" b="1" dirty="0" smtClean="0"/>
              <a:t>yaklaşımlar hazırlamak,</a:t>
            </a:r>
          </a:p>
          <a:p>
            <a:endParaRPr lang="tr-TR" sz="800" b="1" dirty="0">
              <a:solidFill>
                <a:schemeClr val="accent6">
                  <a:lumMod val="50000"/>
                </a:schemeClr>
              </a:solidFill>
            </a:endParaRPr>
          </a:p>
          <a:p>
            <a:r>
              <a:rPr lang="tr-TR" sz="4500" b="1" dirty="0" smtClean="0">
                <a:solidFill>
                  <a:schemeClr val="accent2">
                    <a:lumMod val="75000"/>
                  </a:schemeClr>
                </a:solidFill>
              </a:rPr>
              <a:t>*</a:t>
            </a:r>
            <a:r>
              <a:rPr lang="tr-TR" sz="4500" b="1" dirty="0" smtClean="0"/>
              <a:t>Özellikle </a:t>
            </a:r>
            <a:r>
              <a:rPr lang="tr-TR" sz="4500" b="1" dirty="0"/>
              <a:t>bölgesel ve yerel düzeyde istihdamı ve rekabeti daha iyi desteklemek için yeni </a:t>
            </a:r>
            <a:r>
              <a:rPr lang="tr-TR" sz="4500" b="1" dirty="0" smtClean="0"/>
              <a:t>yaklaşımlar ortaya koymak,</a:t>
            </a:r>
            <a:endParaRPr lang="tr-TR" sz="4500" b="1" dirty="0"/>
          </a:p>
          <a:p>
            <a:endParaRPr lang="tr-TR" b="1" dirty="0"/>
          </a:p>
        </p:txBody>
      </p:sp>
    </p:spTree>
    <p:extLst>
      <p:ext uri="{BB962C8B-B14F-4D97-AF65-F5344CB8AC3E}">
        <p14:creationId xmlns:p14="http://schemas.microsoft.com/office/powerpoint/2010/main" val="239961663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750"/>
                                        <p:tgtEl>
                                          <p:spTgt spid="3">
                                            <p:txEl>
                                              <p:pRg st="4" end="4"/>
                                            </p:txEl>
                                          </p:spTgt>
                                        </p:tgtEl>
                                      </p:cBhvr>
                                    </p:animEffect>
                                    <p:anim calcmode="lin" valueType="num">
                                      <p:cBhvr>
                                        <p:cTn id="2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750"/>
                                        <p:tgtEl>
                                          <p:spTgt spid="3">
                                            <p:txEl>
                                              <p:pRg st="6" end="6"/>
                                            </p:txEl>
                                          </p:spTgt>
                                        </p:tgtEl>
                                      </p:cBhvr>
                                    </p:animEffect>
                                    <p:anim calcmode="lin" valueType="num">
                                      <p:cBhvr>
                                        <p:cTn id="2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750"/>
                                        <p:tgtEl>
                                          <p:spTgt spid="3">
                                            <p:txEl>
                                              <p:pRg st="8" end="8"/>
                                            </p:txEl>
                                          </p:spTgt>
                                        </p:tgtEl>
                                      </p:cBhvr>
                                    </p:animEffect>
                                    <p:anim calcmode="lin" valueType="num">
                                      <p:cBhvr>
                                        <p:cTn id="33"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750"/>
                                        <p:tgtEl>
                                          <p:spTgt spid="3">
                                            <p:txEl>
                                              <p:pRg st="10" end="10"/>
                                            </p:txEl>
                                          </p:spTgt>
                                        </p:tgtEl>
                                      </p:cBhvr>
                                    </p:animEffect>
                                    <p:anim calcmode="lin" valueType="num">
                                      <p:cBhvr>
                                        <p:cTn id="3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750"/>
                                        <p:tgtEl>
                                          <p:spTgt spid="3">
                                            <p:txEl>
                                              <p:pRg st="11" end="11"/>
                                            </p:txEl>
                                          </p:spTgt>
                                        </p:tgtEl>
                                      </p:cBhvr>
                                    </p:animEffect>
                                    <p:anim calcmode="lin" valueType="num">
                                      <p:cBhvr>
                                        <p:cTn id="43"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1750"/>
                                        <p:tgtEl>
                                          <p:spTgt spid="3">
                                            <p:txEl>
                                              <p:pRg st="13" end="13"/>
                                            </p:txEl>
                                          </p:spTgt>
                                        </p:tgtEl>
                                      </p:cBhvr>
                                    </p:animEffect>
                                    <p:anim calcmode="lin" valueType="num">
                                      <p:cBhvr>
                                        <p:cTn id="48" dur="175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9" dur="175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243516" y="332656"/>
            <a:ext cx="8720972" cy="650336"/>
          </a:xfrm>
        </p:spPr>
        <p:txBody>
          <a:bodyPr>
            <a:noAutofit/>
          </a:bodyPr>
          <a:lstStyle/>
          <a:p>
            <a:r>
              <a:rPr lang="tr-TR" sz="3200" b="1" dirty="0" smtClean="0">
                <a:solidFill>
                  <a:schemeClr val="accent2">
                    <a:lumMod val="75000"/>
                  </a:schemeClr>
                </a:solidFill>
                <a:effectLst>
                  <a:outerShdw blurRad="38100" dist="38100" dir="2700000" algn="tl">
                    <a:srgbClr val="000000">
                      <a:alpha val="43137"/>
                    </a:srgbClr>
                  </a:outerShdw>
                </a:effectLst>
                <a:latin typeface="+mn-lt"/>
              </a:rPr>
              <a:t>2018 KA2 STRATEJİK ORTAKLIK ÖNCELİKLERİ 2</a:t>
            </a:r>
            <a:endParaRPr lang="tr-TR" sz="32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179512" y="1359416"/>
            <a:ext cx="8856984" cy="4733880"/>
          </a:xfrm>
        </p:spPr>
        <p:txBody>
          <a:bodyPr>
            <a:normAutofit/>
          </a:bodyPr>
          <a:lstStyle/>
          <a:p>
            <a:pPr algn="just"/>
            <a:r>
              <a:rPr lang="tr-TR" sz="2000" b="1" dirty="0" smtClean="0">
                <a:solidFill>
                  <a:schemeClr val="accent2">
                    <a:lumMod val="75000"/>
                  </a:schemeClr>
                </a:solidFill>
              </a:rPr>
              <a:t>*</a:t>
            </a:r>
            <a:r>
              <a:rPr lang="tr-TR" sz="2000" b="1" dirty="0" smtClean="0"/>
              <a:t>Avrupa dil </a:t>
            </a:r>
            <a:r>
              <a:rPr lang="tr-TR" sz="2000" b="1" dirty="0" err="1" smtClean="0"/>
              <a:t>portfolyosu</a:t>
            </a:r>
            <a:r>
              <a:rPr lang="tr-TR" sz="2000" b="1" dirty="0" smtClean="0"/>
              <a:t> </a:t>
            </a:r>
            <a:r>
              <a:rPr lang="tr-TR" sz="2000" b="1" dirty="0"/>
              <a:t>ile dil </a:t>
            </a:r>
            <a:r>
              <a:rPr lang="tr-TR" sz="2000" b="1" dirty="0" smtClean="0"/>
              <a:t>öğrenimini </a:t>
            </a:r>
            <a:r>
              <a:rPr lang="tr-TR" sz="2000" b="1" dirty="0"/>
              <a:t>ve ya </a:t>
            </a:r>
            <a:r>
              <a:rPr lang="tr-TR" sz="2000" b="1" dirty="0" smtClean="0"/>
              <a:t>öğretimini iyileştirmek,</a:t>
            </a:r>
            <a:endParaRPr lang="tr-TR" sz="2000" b="1" dirty="0"/>
          </a:p>
          <a:p>
            <a:pPr algn="just"/>
            <a:r>
              <a:rPr lang="tr-TR" sz="2000" b="1" dirty="0" smtClean="0">
                <a:solidFill>
                  <a:schemeClr val="accent2">
                    <a:lumMod val="75000"/>
                  </a:schemeClr>
                </a:solidFill>
              </a:rPr>
              <a:t>*</a:t>
            </a:r>
            <a:r>
              <a:rPr lang="tr-TR" sz="2000" b="1" dirty="0" smtClean="0"/>
              <a:t>Çalışanlar </a:t>
            </a:r>
            <a:r>
              <a:rPr lang="tr-TR" sz="2000" b="1" dirty="0"/>
              <a:t>için kurumsal hedeflere ve bireysel isteklere bağlı profesyonel gelişimin </a:t>
            </a:r>
            <a:r>
              <a:rPr lang="tr-TR" sz="2000" b="1" dirty="0" smtClean="0"/>
              <a:t>stratejik planlanmasını yapmak,</a:t>
            </a:r>
            <a:endParaRPr lang="tr-TR" sz="2000" b="1" dirty="0"/>
          </a:p>
          <a:p>
            <a:pPr algn="just"/>
            <a:r>
              <a:rPr lang="tr-TR" sz="2000" b="1" dirty="0" smtClean="0">
                <a:solidFill>
                  <a:schemeClr val="accent2">
                    <a:lumMod val="75000"/>
                  </a:schemeClr>
                </a:solidFill>
              </a:rPr>
              <a:t>*</a:t>
            </a:r>
            <a:r>
              <a:rPr lang="tr-TR" sz="2000" b="1" dirty="0" smtClean="0"/>
              <a:t>AB ve uluslararası </a:t>
            </a:r>
            <a:r>
              <a:rPr lang="tr-TR" sz="2000" b="1" dirty="0"/>
              <a:t>düzeyde çalışmak için profesyonelliği  ve kapasiteyi </a:t>
            </a:r>
            <a:r>
              <a:rPr lang="tr-TR" sz="2000" b="1" dirty="0" smtClean="0"/>
              <a:t>artırmak,</a:t>
            </a:r>
          </a:p>
          <a:p>
            <a:pPr algn="just"/>
            <a:r>
              <a:rPr lang="tr-TR" sz="2000" b="1" dirty="0" smtClean="0">
                <a:solidFill>
                  <a:schemeClr val="accent2">
                    <a:lumMod val="75000"/>
                  </a:schemeClr>
                </a:solidFill>
              </a:rPr>
              <a:t>*</a:t>
            </a:r>
            <a:r>
              <a:rPr lang="tr-TR" sz="2000" b="1" dirty="0" smtClean="0"/>
              <a:t>Eğitimin </a:t>
            </a:r>
            <a:r>
              <a:rPr lang="tr-TR" sz="2000" b="1" dirty="0"/>
              <a:t>diğer alanlarında eğitim ve gençlik </a:t>
            </a:r>
            <a:r>
              <a:rPr lang="tr-TR" sz="2000" b="1" dirty="0" smtClean="0"/>
              <a:t>ve / veya </a:t>
            </a:r>
            <a:r>
              <a:rPr lang="tr-TR" sz="2000" b="1" dirty="0"/>
              <a:t>diğer sosyoekonomik sektörlerde diğer ülkelerdeki ortaklar ile işbirliğini </a:t>
            </a:r>
            <a:r>
              <a:rPr lang="tr-TR" sz="2000" b="1" dirty="0" smtClean="0"/>
              <a:t>güçlendirmek,</a:t>
            </a:r>
            <a:endParaRPr lang="tr-TR" sz="2000" b="1" dirty="0"/>
          </a:p>
          <a:p>
            <a:pPr algn="just"/>
            <a:r>
              <a:rPr lang="tr-TR" sz="2000" b="1" dirty="0" smtClean="0">
                <a:solidFill>
                  <a:schemeClr val="accent2">
                    <a:lumMod val="75000"/>
                  </a:schemeClr>
                </a:solidFill>
              </a:rPr>
              <a:t>*</a:t>
            </a:r>
            <a:r>
              <a:rPr lang="tr-TR" sz="2000" b="1" dirty="0" smtClean="0"/>
              <a:t>Eğitim </a:t>
            </a:r>
            <a:r>
              <a:rPr lang="tr-TR" sz="2000" b="1" dirty="0"/>
              <a:t>ve gençlik alanındaki </a:t>
            </a:r>
            <a:r>
              <a:rPr lang="tr-TR" sz="2000" b="1" dirty="0" smtClean="0"/>
              <a:t>AB ve uluslararası </a:t>
            </a:r>
            <a:r>
              <a:rPr lang="tr-TR" sz="2000" b="1" dirty="0"/>
              <a:t>projeleri organize etmek için (AB fonları hariç) finansal kaynakların tahsisini </a:t>
            </a:r>
            <a:r>
              <a:rPr lang="tr-TR" sz="2000" b="1" dirty="0" smtClean="0"/>
              <a:t>artırmak, </a:t>
            </a:r>
            <a:endParaRPr lang="tr-TR" sz="2000" b="1" dirty="0"/>
          </a:p>
          <a:p>
            <a:pPr algn="just"/>
            <a:r>
              <a:rPr lang="tr-TR" sz="2000" b="1" dirty="0" smtClean="0">
                <a:solidFill>
                  <a:schemeClr val="accent2">
                    <a:lumMod val="75000"/>
                  </a:schemeClr>
                </a:solidFill>
              </a:rPr>
              <a:t>*</a:t>
            </a:r>
            <a:r>
              <a:rPr lang="tr-TR" sz="2000" b="1" dirty="0" smtClean="0"/>
              <a:t>AB ve uluslararası </a:t>
            </a:r>
            <a:r>
              <a:rPr lang="tr-TR" sz="2000" b="1" dirty="0"/>
              <a:t>projelerin hazırlanması, uygulanması, izlenmesi ve takibindeki kaliteyi </a:t>
            </a:r>
            <a:r>
              <a:rPr lang="tr-TR" sz="2000" b="1" dirty="0" smtClean="0"/>
              <a:t>artırmak.</a:t>
            </a:r>
            <a:endParaRPr lang="tr-TR" sz="2000" b="1" dirty="0"/>
          </a:p>
          <a:p>
            <a:endParaRPr lang="tr-TR" sz="1100" dirty="0"/>
          </a:p>
        </p:txBody>
      </p:sp>
    </p:spTree>
    <p:extLst>
      <p:ext uri="{BB962C8B-B14F-4D97-AF65-F5344CB8AC3E}">
        <p14:creationId xmlns:p14="http://schemas.microsoft.com/office/powerpoint/2010/main" val="309022432"/>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750"/>
                                        <p:tgtEl>
                                          <p:spTgt spid="3">
                                            <p:txEl>
                                              <p:pRg st="4" end="4"/>
                                            </p:txEl>
                                          </p:spTgt>
                                        </p:tgtEl>
                                      </p:cBhvr>
                                    </p:animEffect>
                                    <p:anim calcmode="lin" valueType="num">
                                      <p:cBhvr>
                                        <p:cTn id="3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60648"/>
            <a:ext cx="8568952" cy="5472608"/>
          </a:xfrm>
        </p:spPr>
      </p:pic>
    </p:spTree>
    <p:custDataLst>
      <p:tags r:id="rId1"/>
    </p:custDataLst>
    <p:extLst>
      <p:ext uri="{BB962C8B-B14F-4D97-AF65-F5344CB8AC3E}">
        <p14:creationId xmlns:p14="http://schemas.microsoft.com/office/powerpoint/2010/main" val="54386490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36912"/>
            <a:ext cx="8208912" cy="1974515"/>
          </a:xfrm>
          <a:prstGeom prst="rect">
            <a:avLst/>
          </a:prstGeom>
        </p:spPr>
        <p:txBody>
          <a:bodyPr wrap="square">
            <a:spAutoFit/>
          </a:bodyPr>
          <a:lstStyle/>
          <a:p>
            <a:pPr marL="457200" lvl="0" indent="-457200" algn="just">
              <a:lnSpc>
                <a:spcPct val="115000"/>
              </a:lnSpc>
              <a:spcBef>
                <a:spcPct val="20000"/>
              </a:spcBef>
              <a:spcAft>
                <a:spcPts val="0"/>
              </a:spcAft>
              <a:buSzPct val="95000"/>
              <a:buFont typeface="Wingdings" pitchFamily="2" charset="2"/>
              <a:buChar char="Ø"/>
            </a:pPr>
            <a:r>
              <a:rPr lang="tr-TR" sz="2600" b="1" dirty="0"/>
              <a:t>Okullar arasında ortak konularda çalışmaya yönelik küçük ölçekli ortaklık </a:t>
            </a:r>
            <a:r>
              <a:rPr lang="tr-TR" sz="2600" b="1" dirty="0" smtClean="0"/>
              <a:t>projeleri</a:t>
            </a:r>
            <a:endParaRPr lang="tr-TR" sz="2600" b="1" dirty="0"/>
          </a:p>
          <a:p>
            <a:pPr marL="457200" lvl="0" indent="-457200" algn="just">
              <a:lnSpc>
                <a:spcPct val="115000"/>
              </a:lnSpc>
              <a:spcBef>
                <a:spcPct val="20000"/>
              </a:spcBef>
              <a:spcAft>
                <a:spcPts val="0"/>
              </a:spcAft>
              <a:buSzPct val="95000"/>
              <a:buFont typeface="Wingdings" pitchFamily="2" charset="2"/>
              <a:buChar char="Ø"/>
            </a:pPr>
            <a:r>
              <a:rPr lang="tr-TR" sz="2600" b="1" dirty="0" smtClean="0"/>
              <a:t>Eğitim </a:t>
            </a:r>
            <a:r>
              <a:rPr lang="tr-TR" sz="2600" b="1" dirty="0"/>
              <a:t>alanında yenilikçi uygulamaların geliştirilmesine yönelik büyük ölçekli ortaklık projeleri</a:t>
            </a:r>
          </a:p>
        </p:txBody>
      </p:sp>
      <p:sp>
        <p:nvSpPr>
          <p:cNvPr id="3" name="Dikdörtgen 2"/>
          <p:cNvSpPr/>
          <p:nvPr/>
        </p:nvSpPr>
        <p:spPr>
          <a:xfrm>
            <a:off x="579148" y="1988840"/>
            <a:ext cx="2700547" cy="587853"/>
          </a:xfrm>
          <a:prstGeom prst="rect">
            <a:avLst/>
          </a:prstGeom>
          <a:noFill/>
        </p:spPr>
        <p:txBody>
          <a:bodyPr wrap="none" lIns="91440" tIns="45720" rIns="91440" bIns="45720">
            <a:spAutoFit/>
          </a:bodyPr>
          <a:lstStyle/>
          <a:p>
            <a:pPr>
              <a:lnSpc>
                <a:spcPct val="115000"/>
              </a:lnSpc>
              <a:spcAft>
                <a:spcPts val="1000"/>
              </a:spcAft>
            </a:pPr>
            <a:r>
              <a:rPr lang="tr-TR" sz="2800" b="1" dirty="0">
                <a:solidFill>
                  <a:schemeClr val="accent1">
                    <a:lumMod val="75000"/>
                  </a:schemeClr>
                </a:solidFill>
                <a:latin typeface="+mj-lt"/>
                <a:ea typeface="+mj-ea"/>
                <a:cs typeface="+mj-cs"/>
              </a:rPr>
              <a:t>2 TÜR FAALİYET</a:t>
            </a:r>
            <a:r>
              <a:rPr lang="tr-TR" sz="2400" b="1" dirty="0" smtClean="0">
                <a:solidFill>
                  <a:schemeClr val="tx2"/>
                </a:solidFill>
                <a:latin typeface="+mj-lt"/>
                <a:ea typeface="+mj-ea"/>
                <a:cs typeface="+mj-cs"/>
              </a:rPr>
              <a:t>:</a:t>
            </a:r>
            <a:endParaRPr lang="tr-TR" sz="2400" b="1" dirty="0">
              <a:solidFill>
                <a:schemeClr val="tx2"/>
              </a:solidFill>
              <a:latin typeface="+mj-lt"/>
              <a:ea typeface="+mj-ea"/>
              <a:cs typeface="+mj-cs"/>
            </a:endParaRPr>
          </a:p>
        </p:txBody>
      </p:sp>
      <p:sp>
        <p:nvSpPr>
          <p:cNvPr id="8" name="Başlık 1"/>
          <p:cNvSpPr txBox="1">
            <a:spLocks/>
          </p:cNvSpPr>
          <p:nvPr/>
        </p:nvSpPr>
        <p:spPr>
          <a:xfrm>
            <a:off x="1043608" y="1196752"/>
            <a:ext cx="7344816" cy="72008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800" b="1" dirty="0" smtClean="0">
                <a:solidFill>
                  <a:schemeClr val="accent2">
                    <a:lumMod val="75000"/>
                  </a:schemeClr>
                </a:solidFill>
              </a:rPr>
              <a:t>KA 2 STRATEJİK ORTAKLIKLAR</a:t>
            </a:r>
            <a:endParaRPr lang="tr-TR" sz="3800" b="1" dirty="0">
              <a:solidFill>
                <a:schemeClr val="accent2">
                  <a:lumMod val="75000"/>
                </a:schemeClr>
              </a:solidFill>
            </a:endParaRPr>
          </a:p>
        </p:txBody>
      </p:sp>
    </p:spTree>
    <p:extLst>
      <p:ext uri="{BB962C8B-B14F-4D97-AF65-F5344CB8AC3E}">
        <p14:creationId xmlns:p14="http://schemas.microsoft.com/office/powerpoint/2010/main" val="205401273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50"/>
                                        <p:tgtEl>
                                          <p:spTgt spid="2"/>
                                        </p:tgtEl>
                                      </p:cBhvr>
                                    </p:animEffect>
                                    <p:anim calcmode="lin" valueType="num">
                                      <p:cBhvr>
                                        <p:cTn id="13" dur="1750" fill="hold"/>
                                        <p:tgtEl>
                                          <p:spTgt spid="2"/>
                                        </p:tgtEl>
                                        <p:attrNameLst>
                                          <p:attrName>ppt_x</p:attrName>
                                        </p:attrNameLst>
                                      </p:cBhvr>
                                      <p:tavLst>
                                        <p:tav tm="0">
                                          <p:val>
                                            <p:strVal val="#ppt_x"/>
                                          </p:val>
                                        </p:tav>
                                        <p:tav tm="100000">
                                          <p:val>
                                            <p:strVal val="#ppt_x"/>
                                          </p:val>
                                        </p:tav>
                                      </p:tavLst>
                                    </p:anim>
                                    <p:anim calcmode="lin" valueType="num">
                                      <p:cBhvr>
                                        <p:cTn id="14" dur="1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750"/>
                                        <p:tgtEl>
                                          <p:spTgt spid="8"/>
                                        </p:tgtEl>
                                      </p:cBhvr>
                                    </p:animEffect>
                                    <p:anim calcmode="lin" valueType="num">
                                      <p:cBhvr>
                                        <p:cTn id="18" dur="1750" fill="hold"/>
                                        <p:tgtEl>
                                          <p:spTgt spid="8"/>
                                        </p:tgtEl>
                                        <p:attrNameLst>
                                          <p:attrName>ppt_x</p:attrName>
                                        </p:attrNameLst>
                                      </p:cBhvr>
                                      <p:tavLst>
                                        <p:tav tm="0">
                                          <p:val>
                                            <p:strVal val="#ppt_x"/>
                                          </p:val>
                                        </p:tav>
                                        <p:tav tm="100000">
                                          <p:val>
                                            <p:strVal val="#ppt_x"/>
                                          </p:val>
                                        </p:tav>
                                      </p:tavLst>
                                    </p:anim>
                                    <p:anim calcmode="lin" valueType="num">
                                      <p:cBhvr>
                                        <p:cTn id="19" dur="1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692696"/>
            <a:ext cx="7520940" cy="3312368"/>
          </a:xfrm>
        </p:spPr>
        <p:txBody>
          <a:bodyPr>
            <a:noAutofit/>
          </a:bodyPr>
          <a:lstStyle/>
          <a:p>
            <a:pPr algn="just"/>
            <a:r>
              <a:rPr lang="tr-TR" sz="2000" dirty="0" smtClean="0">
                <a:solidFill>
                  <a:schemeClr val="accent2">
                    <a:lumMod val="75000"/>
                  </a:schemeClr>
                </a:solidFill>
                <a:effectLst>
                  <a:outerShdw blurRad="38100" dist="38100" dir="2700000" algn="tl">
                    <a:srgbClr val="000000">
                      <a:alpha val="43137"/>
                    </a:srgbClr>
                  </a:outerShdw>
                </a:effectLst>
                <a:cs typeface="Times New Roman" pitchFamily="18" charset="0"/>
              </a:rPr>
              <a:t>OKUL EĞİTİMİ (SADECE OKULLAR İÇİN) (KA 219):</a:t>
            </a:r>
          </a:p>
          <a:p>
            <a:pPr algn="just"/>
            <a:endParaRPr lang="tr-TR" sz="2000" dirty="0" smtClean="0">
              <a:solidFill>
                <a:schemeClr val="accent2">
                  <a:lumMod val="75000"/>
                </a:schemeClr>
              </a:solidFill>
              <a:effectLst>
                <a:outerShdw blurRad="38100" dist="38100" dir="2700000" algn="tl">
                  <a:srgbClr val="000000">
                    <a:alpha val="43137"/>
                  </a:srgbClr>
                </a:outerShdw>
              </a:effectLst>
              <a:cs typeface="Times New Roman" pitchFamily="18" charset="0"/>
            </a:endParaRPr>
          </a:p>
          <a:p>
            <a:pPr algn="just">
              <a:buClr>
                <a:schemeClr val="accent2">
                  <a:lumMod val="75000"/>
                </a:schemeClr>
              </a:buClr>
              <a:buFont typeface="Wingdings" pitchFamily="2" charset="2"/>
              <a:buChar char="Ø"/>
            </a:pPr>
            <a:r>
              <a:rPr lang="tr-TR" sz="2000" dirty="0" smtClean="0">
                <a:cs typeface="Times New Roman" pitchFamily="18" charset="0"/>
              </a:rPr>
              <a:t>Sadece </a:t>
            </a:r>
            <a:r>
              <a:rPr lang="tr-TR" sz="2000" dirty="0">
                <a:cs typeface="Times New Roman" pitchFamily="18" charset="0"/>
              </a:rPr>
              <a:t>ilk ve orta derece okulların (ilkokul, ortaokul, lise) katılacağı </a:t>
            </a:r>
            <a:r>
              <a:rPr lang="tr-TR" sz="2000" dirty="0" smtClean="0">
                <a:cs typeface="Times New Roman" pitchFamily="18" charset="0"/>
              </a:rPr>
              <a:t>programlardır.</a:t>
            </a:r>
          </a:p>
          <a:p>
            <a:pPr algn="just">
              <a:buClr>
                <a:schemeClr val="accent2">
                  <a:lumMod val="75000"/>
                </a:schemeClr>
              </a:buClr>
              <a:buFont typeface="Wingdings" pitchFamily="2" charset="2"/>
              <a:buChar char="Ø"/>
            </a:pPr>
            <a:r>
              <a:rPr lang="tr-TR" sz="2000" dirty="0" smtClean="0">
                <a:cs typeface="Times New Roman" pitchFamily="18" charset="0"/>
              </a:rPr>
              <a:t>Her </a:t>
            </a:r>
            <a:r>
              <a:rPr lang="tr-TR" sz="2000" dirty="0">
                <a:cs typeface="Times New Roman" pitchFamily="18" charset="0"/>
              </a:rPr>
              <a:t>bir ortak, kendi ulusal ajansıyla sözleşme imzalar ve hibeyi doğrudan </a:t>
            </a:r>
            <a:r>
              <a:rPr lang="tr-TR" sz="2000" dirty="0" smtClean="0">
                <a:cs typeface="Times New Roman" pitchFamily="18" charset="0"/>
              </a:rPr>
              <a:t>kendi ulusal </a:t>
            </a:r>
            <a:r>
              <a:rPr lang="tr-TR" sz="2000" dirty="0">
                <a:cs typeface="Times New Roman" pitchFamily="18" charset="0"/>
              </a:rPr>
              <a:t>ajansından alır. </a:t>
            </a:r>
            <a:endParaRPr lang="tr-TR" sz="2000" dirty="0" smtClean="0">
              <a:cs typeface="Times New Roman" pitchFamily="18" charset="0"/>
            </a:endParaRPr>
          </a:p>
          <a:p>
            <a:pPr algn="just">
              <a:buClr>
                <a:schemeClr val="accent2">
                  <a:lumMod val="75000"/>
                </a:schemeClr>
              </a:buClr>
              <a:buFont typeface="Wingdings" pitchFamily="2" charset="2"/>
              <a:buChar char="Ø"/>
            </a:pPr>
            <a:r>
              <a:rPr lang="tr-TR" sz="2000" dirty="0" smtClean="0">
                <a:solidFill>
                  <a:schemeClr val="accent2">
                    <a:lumMod val="75000"/>
                  </a:schemeClr>
                </a:solidFill>
                <a:cs typeface="Times New Roman" pitchFamily="18" charset="0"/>
              </a:rPr>
              <a:t>Geçen yıllardan farklı olarak 2018 </a:t>
            </a:r>
            <a:r>
              <a:rPr lang="tr-TR" sz="2000" dirty="0" err="1" smtClean="0">
                <a:solidFill>
                  <a:schemeClr val="accent2">
                    <a:lumMod val="75000"/>
                  </a:schemeClr>
                </a:solidFill>
                <a:cs typeface="Times New Roman" pitchFamily="18" charset="0"/>
              </a:rPr>
              <a:t>Erasmus</a:t>
            </a:r>
            <a:r>
              <a:rPr lang="tr-TR" sz="2000" dirty="0" smtClean="0">
                <a:solidFill>
                  <a:schemeClr val="accent2">
                    <a:lumMod val="75000"/>
                  </a:schemeClr>
                </a:solidFill>
                <a:cs typeface="Times New Roman" pitchFamily="18" charset="0"/>
              </a:rPr>
              <a:t>+ programında </a:t>
            </a:r>
            <a:r>
              <a:rPr lang="tr-TR" sz="2000" dirty="0">
                <a:solidFill>
                  <a:schemeClr val="accent2">
                    <a:lumMod val="75000"/>
                  </a:schemeClr>
                </a:solidFill>
                <a:cs typeface="Times New Roman" pitchFamily="18" charset="0"/>
              </a:rPr>
              <a:t>y</a:t>
            </a:r>
            <a:r>
              <a:rPr lang="tr-TR" sz="2000" dirty="0" smtClean="0">
                <a:solidFill>
                  <a:schemeClr val="accent2">
                    <a:lumMod val="75000"/>
                  </a:schemeClr>
                </a:solidFill>
                <a:cs typeface="Times New Roman" pitchFamily="18" charset="0"/>
              </a:rPr>
              <a:t>ıllık olarak ve katılımcı her bir okul için azami 16.500,00 Avro hibe verileceği açıklanmıştır. </a:t>
            </a:r>
          </a:p>
          <a:p>
            <a:pPr algn="just">
              <a:buClr>
                <a:schemeClr val="accent2">
                  <a:lumMod val="75000"/>
                </a:schemeClr>
              </a:buClr>
              <a:buFont typeface="Wingdings" pitchFamily="2" charset="2"/>
              <a:buChar char="Ø"/>
            </a:pPr>
            <a:r>
              <a:rPr lang="tr-TR" sz="2000" dirty="0" smtClean="0">
                <a:cs typeface="Times New Roman" pitchFamily="18" charset="0"/>
              </a:rPr>
              <a:t>En az 2 en çok 6 okul stratejik ortaklık kurabilir.</a:t>
            </a:r>
          </a:p>
        </p:txBody>
      </p:sp>
    </p:spTree>
    <p:extLst>
      <p:ext uri="{BB962C8B-B14F-4D97-AF65-F5344CB8AC3E}">
        <p14:creationId xmlns:p14="http://schemas.microsoft.com/office/powerpoint/2010/main" val="65209754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750"/>
                                        <p:tgtEl>
                                          <p:spTgt spid="3">
                                            <p:txEl>
                                              <p:pRg st="2" end="2"/>
                                            </p:txEl>
                                          </p:spTgt>
                                        </p:tgtEl>
                                      </p:cBhvr>
                                    </p:animEffect>
                                    <p:anim calcmode="lin" valueType="num">
                                      <p:cBhvr>
                                        <p:cTn id="1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750"/>
                                        <p:tgtEl>
                                          <p:spTgt spid="3">
                                            <p:txEl>
                                              <p:pRg st="3" end="3"/>
                                            </p:txEl>
                                          </p:spTgt>
                                        </p:tgtEl>
                                      </p:cBhvr>
                                    </p:animEffect>
                                    <p:anim calcmode="lin" valueType="num">
                                      <p:cBhvr>
                                        <p:cTn id="1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750"/>
                                        <p:tgtEl>
                                          <p:spTgt spid="3">
                                            <p:txEl>
                                              <p:pRg st="4" end="4"/>
                                            </p:txEl>
                                          </p:spTgt>
                                        </p:tgtEl>
                                      </p:cBhvr>
                                    </p:animEffect>
                                    <p:anim calcmode="lin" valueType="num">
                                      <p:cBhvr>
                                        <p:cTn id="2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anim calcmode="lin" valueType="num">
                                      <p:cBhvr>
                                        <p:cTn id="2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20688"/>
            <a:ext cx="7736964" cy="3723865"/>
          </a:xfrm>
        </p:spPr>
        <p:txBody>
          <a:bodyPr>
            <a:normAutofit fontScale="92500" lnSpcReduction="20000"/>
          </a:bodyPr>
          <a:lstStyle/>
          <a:p>
            <a:pPr marL="0" indent="0" algn="just">
              <a:buClr>
                <a:schemeClr val="accent2">
                  <a:lumMod val="75000"/>
                </a:schemeClr>
              </a:buClr>
            </a:pPr>
            <a:r>
              <a:rPr lang="tr-TR" sz="2200" dirty="0">
                <a:solidFill>
                  <a:schemeClr val="accent2">
                    <a:lumMod val="75000"/>
                  </a:schemeClr>
                </a:solidFill>
                <a:effectLst>
                  <a:outerShdw blurRad="38100" dist="38100" dir="2700000" algn="tl">
                    <a:srgbClr val="000000">
                      <a:alpha val="43137"/>
                    </a:srgbClr>
                  </a:outerShdw>
                </a:effectLst>
                <a:cs typeface="Times New Roman" pitchFamily="18" charset="0"/>
              </a:rPr>
              <a:t>OKUL EĞİTİMİ (KA 201): </a:t>
            </a:r>
            <a:endParaRPr lang="tr-TR" sz="2200" dirty="0" smtClean="0">
              <a:solidFill>
                <a:schemeClr val="accent2">
                  <a:lumMod val="75000"/>
                </a:schemeClr>
              </a:solidFill>
              <a:effectLst>
                <a:outerShdw blurRad="38100" dist="38100" dir="2700000" algn="tl">
                  <a:srgbClr val="000000">
                    <a:alpha val="43137"/>
                  </a:srgbClr>
                </a:outerShdw>
              </a:effectLst>
              <a:cs typeface="Times New Roman" pitchFamily="18" charset="0"/>
            </a:endParaRPr>
          </a:p>
          <a:p>
            <a:pPr marL="0" indent="0" algn="just">
              <a:buClr>
                <a:schemeClr val="accent2">
                  <a:lumMod val="75000"/>
                </a:schemeClr>
              </a:buClr>
            </a:pPr>
            <a:endParaRPr lang="tr-TR" sz="2200" dirty="0">
              <a:solidFill>
                <a:schemeClr val="accent2">
                  <a:lumMod val="75000"/>
                </a:schemeClr>
              </a:solidFill>
              <a:effectLst>
                <a:outerShdw blurRad="38100" dist="38100" dir="2700000" algn="tl">
                  <a:srgbClr val="000000">
                    <a:alpha val="43137"/>
                  </a:srgbClr>
                </a:outerShdw>
              </a:effectLst>
              <a:cs typeface="Times New Roman" pitchFamily="18" charset="0"/>
            </a:endParaRPr>
          </a:p>
          <a:p>
            <a:pPr algn="just">
              <a:buClr>
                <a:schemeClr val="accent2">
                  <a:lumMod val="75000"/>
                </a:schemeClr>
              </a:buClr>
              <a:buFont typeface="Wingdings" pitchFamily="2" charset="2"/>
              <a:buChar char="Ø"/>
            </a:pPr>
            <a:r>
              <a:rPr lang="tr-TR" sz="2200" dirty="0">
                <a:cs typeface="Times New Roman" pitchFamily="18" charset="0"/>
              </a:rPr>
              <a:t>Projede okul haricinde herhangi başka bir kurum türü ( kamu kurumu, vakıf, dernek, STK </a:t>
            </a:r>
            <a:r>
              <a:rPr lang="tr-TR" sz="2200" dirty="0" err="1">
                <a:cs typeface="Times New Roman" pitchFamily="18" charset="0"/>
              </a:rPr>
              <a:t>vb</a:t>
            </a:r>
            <a:r>
              <a:rPr lang="tr-TR" sz="2200" dirty="0">
                <a:cs typeface="Times New Roman" pitchFamily="18" charset="0"/>
              </a:rPr>
              <a:t>) olması halinde taraflar KA 201 formu ile başvuruda bulunabilirler. </a:t>
            </a:r>
          </a:p>
          <a:p>
            <a:pPr algn="just">
              <a:buClr>
                <a:schemeClr val="accent2">
                  <a:lumMod val="75000"/>
                </a:schemeClr>
              </a:buClr>
              <a:buFont typeface="Wingdings" pitchFamily="2" charset="2"/>
              <a:buChar char="Ø"/>
            </a:pPr>
            <a:r>
              <a:rPr lang="tr-TR" sz="2200" dirty="0">
                <a:cs typeface="Times New Roman" pitchFamily="18" charset="0"/>
              </a:rPr>
              <a:t>İlgili projenin koordinatörü kendi ulusal ajansıyla  tüm ortaklar adına sözleşme yapar.  Tüm hibenin kontrolü ve diğer ortak ülkelere dağıtma görevi proje koordinatörüne aittir. </a:t>
            </a:r>
          </a:p>
          <a:p>
            <a:pPr marL="285750" indent="-285750" algn="just">
              <a:buClr>
                <a:schemeClr val="accent2">
                  <a:lumMod val="75000"/>
                </a:schemeClr>
              </a:buClr>
              <a:buFont typeface="Wingdings" pitchFamily="2" charset="2"/>
              <a:buChar char="Ø"/>
            </a:pPr>
            <a:r>
              <a:rPr lang="tr-TR" sz="2200" dirty="0">
                <a:cs typeface="Times New Roman" pitchFamily="18" charset="0"/>
              </a:rPr>
              <a:t>Yerel/bölgesel okul idareleri arasındaki Stratejik Ortaklıklarda her ortak ülkeden en az; bir yerel/bölgesel okul eğitimi makamı (Türkiye’de İl/İlçe Milli Eğitim Müdürlükleri), bir okul, eğitim, öğretim, gençlik alanlarından birinde veya iş dünyasında faaliyet gösteren (okul olmayan) bir kuruluş yer almalıdır.</a:t>
            </a:r>
          </a:p>
          <a:p>
            <a:pPr algn="just"/>
            <a:endParaRPr lang="tr-TR" sz="2200"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368497433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750"/>
                                        <p:tgtEl>
                                          <p:spTgt spid="3">
                                            <p:txEl>
                                              <p:pRg st="2" end="2"/>
                                            </p:txEl>
                                          </p:spTgt>
                                        </p:tgtEl>
                                      </p:cBhvr>
                                    </p:animEffect>
                                    <p:anim calcmode="lin" valueType="num">
                                      <p:cBhvr>
                                        <p:cTn id="1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750"/>
                                        <p:tgtEl>
                                          <p:spTgt spid="3">
                                            <p:txEl>
                                              <p:pRg st="3" end="3"/>
                                            </p:txEl>
                                          </p:spTgt>
                                        </p:tgtEl>
                                      </p:cBhvr>
                                    </p:animEffect>
                                    <p:anim calcmode="lin" valueType="num">
                                      <p:cBhvr>
                                        <p:cTn id="1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750"/>
                                        <p:tgtEl>
                                          <p:spTgt spid="3">
                                            <p:txEl>
                                              <p:pRg st="4" end="4"/>
                                            </p:txEl>
                                          </p:spTgt>
                                        </p:tgtEl>
                                      </p:cBhvr>
                                    </p:animEffect>
                                    <p:anim calcmode="lin" valueType="num">
                                      <p:cBhvr>
                                        <p:cTn id="2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27784" y="1349896"/>
            <a:ext cx="3960440" cy="1143000"/>
          </a:xfrm>
        </p:spPr>
        <p:txBody>
          <a:bodyPr>
            <a:normAutofit fontScale="90000"/>
          </a:bodyPr>
          <a:lstStyle/>
          <a:p>
            <a:pPr algn="ctr"/>
            <a:r>
              <a:rPr lang="tr-TR" b="1" dirty="0" smtClean="0"/>
              <a:t>OKUL EĞİTİMİ EN AZ 2 ORTAK</a:t>
            </a:r>
            <a:br>
              <a:rPr lang="tr-TR" b="1" dirty="0" smtClean="0"/>
            </a:br>
            <a:endParaRPr lang="tr-TR" sz="31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93422681"/>
              </p:ext>
            </p:extLst>
          </p:nvPr>
        </p:nvGraphicFramePr>
        <p:xfrm>
          <a:off x="683568" y="620688"/>
          <a:ext cx="7776864" cy="188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3"/>
          <p:cNvGraphicFramePr>
            <a:graphicFrameLocks/>
          </p:cNvGraphicFramePr>
          <p:nvPr>
            <p:extLst>
              <p:ext uri="{D42A27DB-BD31-4B8C-83A1-F6EECF244321}">
                <p14:modId xmlns:p14="http://schemas.microsoft.com/office/powerpoint/2010/main" val="478175385"/>
              </p:ext>
            </p:extLst>
          </p:nvPr>
        </p:nvGraphicFramePr>
        <p:xfrm>
          <a:off x="683568" y="2636912"/>
          <a:ext cx="7776864" cy="2797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Başlık 1"/>
          <p:cNvSpPr txBox="1">
            <a:spLocks/>
          </p:cNvSpPr>
          <p:nvPr/>
        </p:nvSpPr>
        <p:spPr>
          <a:xfrm>
            <a:off x="2555776" y="4230216"/>
            <a:ext cx="4032448" cy="1143000"/>
          </a:xfrm>
          <a:prstGeom prst="rect">
            <a:avLst/>
          </a:prstGeom>
        </p:spPr>
        <p:txBody>
          <a:bodyPr vert="horz" lIns="0" rIns="0" bIns="0" anchor="b">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tr-TR" sz="5300" b="1" dirty="0" smtClean="0"/>
          </a:p>
          <a:p>
            <a:pPr algn="ctr"/>
            <a:r>
              <a:rPr lang="tr-TR" sz="3600" b="1" dirty="0" smtClean="0">
                <a:solidFill>
                  <a:schemeClr val="tx1"/>
                </a:solidFill>
              </a:rPr>
              <a:t>KARMA EĞİTİM EN AZ 3 ORTAK</a:t>
            </a:r>
          </a:p>
          <a:p>
            <a:pPr algn="ctr"/>
            <a:endParaRPr lang="tr-TR" b="1" dirty="0"/>
          </a:p>
        </p:txBody>
      </p:sp>
    </p:spTree>
    <p:extLst>
      <p:ext uri="{BB962C8B-B14F-4D97-AF65-F5344CB8AC3E}">
        <p14:creationId xmlns:p14="http://schemas.microsoft.com/office/powerpoint/2010/main" val="257101924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5453" y="1772816"/>
            <a:ext cx="8517027" cy="3231654"/>
          </a:xfrm>
          <a:prstGeom prst="rect">
            <a:avLst/>
          </a:prstGeom>
        </p:spPr>
        <p:txBody>
          <a:bodyPr wrap="square">
            <a:spAutoFit/>
          </a:bodyPr>
          <a:lstStyle/>
          <a:p>
            <a:pPr algn="just">
              <a:spcBef>
                <a:spcPct val="20000"/>
              </a:spcBef>
              <a:buClr>
                <a:schemeClr val="accent3"/>
              </a:buClr>
              <a:buSzPct val="95000"/>
            </a:pPr>
            <a:r>
              <a:rPr lang="tr-TR" sz="2000" b="1" dirty="0">
                <a:cs typeface="Times New Roman" pitchFamily="18" charset="0"/>
              </a:rPr>
              <a:t>Projede yer alan kurumlarda çalışan ve projeye katkı sağlayacak eğitim personeli ile öğrenciler, proje ortağı ülkelerde eğitim ve öğretim faaliyetlerine katılabilir. </a:t>
            </a:r>
            <a:endParaRPr lang="tr-TR" sz="2000" b="1" dirty="0" smtClean="0">
              <a:cs typeface="Times New Roman" pitchFamily="18" charset="0"/>
            </a:endParaRPr>
          </a:p>
          <a:p>
            <a:pPr algn="just">
              <a:spcBef>
                <a:spcPct val="20000"/>
              </a:spcBef>
              <a:buSzPct val="95000"/>
            </a:pPr>
            <a:endParaRPr lang="tr-TR" sz="2000" b="1" dirty="0">
              <a:cs typeface="Times New Roman" pitchFamily="18" charset="0"/>
            </a:endParaRPr>
          </a:p>
          <a:p>
            <a:pPr marL="342900" indent="-342900" algn="just">
              <a:spcBef>
                <a:spcPct val="20000"/>
              </a:spcBef>
              <a:buSzPct val="95000"/>
              <a:buFont typeface="Wingdings" pitchFamily="2" charset="2"/>
              <a:buChar char="Ø"/>
            </a:pPr>
            <a:r>
              <a:rPr lang="tr-TR" sz="2000" b="1" dirty="0" smtClean="0">
                <a:solidFill>
                  <a:schemeClr val="accent2">
                    <a:lumMod val="75000"/>
                  </a:schemeClr>
                </a:solidFill>
                <a:cs typeface="Times New Roman" pitchFamily="18" charset="0"/>
              </a:rPr>
              <a:t>Kısa dönemli öğrenci grupları değişimi (3 gün – 2 ay)*</a:t>
            </a:r>
          </a:p>
          <a:p>
            <a:pPr algn="just">
              <a:spcBef>
                <a:spcPct val="20000"/>
              </a:spcBef>
              <a:buClr>
                <a:schemeClr val="accent3"/>
              </a:buClr>
              <a:buSzPct val="95000"/>
            </a:pPr>
            <a:r>
              <a:rPr lang="tr-TR" sz="2000" b="1" dirty="0" smtClean="0">
                <a:cs typeface="Times New Roman" pitchFamily="18" charset="0"/>
              </a:rPr>
              <a:t>     </a:t>
            </a:r>
            <a:r>
              <a:rPr lang="tr-TR" sz="2000" b="1" dirty="0" smtClean="0">
                <a:solidFill>
                  <a:schemeClr val="accent2">
                    <a:lumMod val="75000"/>
                  </a:schemeClr>
                </a:solidFill>
                <a:cs typeface="Times New Roman" pitchFamily="18" charset="0"/>
              </a:rPr>
              <a:t>*</a:t>
            </a:r>
            <a:r>
              <a:rPr lang="tr-TR" sz="2000" b="1" dirty="0" smtClean="0">
                <a:cs typeface="Times New Roman" pitchFamily="18" charset="0"/>
              </a:rPr>
              <a:t>(2017 </a:t>
            </a:r>
            <a:r>
              <a:rPr lang="tr-TR" sz="2000" b="1" dirty="0" err="1" smtClean="0">
                <a:cs typeface="Times New Roman" pitchFamily="18" charset="0"/>
              </a:rPr>
              <a:t>Erasmus</a:t>
            </a:r>
            <a:r>
              <a:rPr lang="tr-TR" sz="2000" b="1" dirty="0" smtClean="0">
                <a:cs typeface="Times New Roman" pitchFamily="18" charset="0"/>
              </a:rPr>
              <a:t>+ rehberinde 5 gün – 2 ay)</a:t>
            </a:r>
          </a:p>
          <a:p>
            <a:pPr marL="342900" indent="-342900" algn="just">
              <a:spcBef>
                <a:spcPct val="20000"/>
              </a:spcBef>
              <a:buSzPct val="95000"/>
              <a:buFont typeface="Wingdings" pitchFamily="2" charset="2"/>
              <a:buChar char="Ø"/>
            </a:pPr>
            <a:r>
              <a:rPr lang="tr-TR" sz="2000" b="1" dirty="0" smtClean="0">
                <a:solidFill>
                  <a:schemeClr val="accent2">
                    <a:lumMod val="75000"/>
                  </a:schemeClr>
                </a:solidFill>
                <a:cs typeface="Times New Roman" pitchFamily="18" charset="0"/>
              </a:rPr>
              <a:t>Uzun </a:t>
            </a:r>
            <a:r>
              <a:rPr lang="tr-TR" sz="2000" b="1" dirty="0">
                <a:solidFill>
                  <a:schemeClr val="accent2">
                    <a:lumMod val="75000"/>
                  </a:schemeClr>
                </a:solidFill>
                <a:cs typeface="Times New Roman" pitchFamily="18" charset="0"/>
              </a:rPr>
              <a:t>dönemli öğrenci hareketliliği (2 – 12 </a:t>
            </a:r>
            <a:r>
              <a:rPr lang="tr-TR" sz="2000" b="1" dirty="0" smtClean="0">
                <a:solidFill>
                  <a:schemeClr val="accent2">
                    <a:lumMod val="75000"/>
                  </a:schemeClr>
                </a:solidFill>
                <a:cs typeface="Times New Roman" pitchFamily="18" charset="0"/>
              </a:rPr>
              <a:t>ay)</a:t>
            </a:r>
            <a:endParaRPr lang="tr-TR" sz="2000" b="1" dirty="0" smtClean="0">
              <a:cs typeface="Times New Roman" pitchFamily="18" charset="0"/>
            </a:endParaRPr>
          </a:p>
          <a:p>
            <a:pPr marL="342900" indent="-342900" algn="just">
              <a:spcBef>
                <a:spcPct val="20000"/>
              </a:spcBef>
              <a:buSzPct val="95000"/>
              <a:buFont typeface="Wingdings" pitchFamily="2" charset="2"/>
              <a:buChar char="Ø"/>
            </a:pPr>
            <a:r>
              <a:rPr lang="tr-TR" sz="2000" b="1" dirty="0" smtClean="0">
                <a:solidFill>
                  <a:schemeClr val="accent2">
                    <a:lumMod val="75000"/>
                  </a:schemeClr>
                </a:solidFill>
                <a:cs typeface="Times New Roman" pitchFamily="18" charset="0"/>
              </a:rPr>
              <a:t>Kısa </a:t>
            </a:r>
            <a:r>
              <a:rPr lang="tr-TR" sz="2000" b="1" dirty="0">
                <a:solidFill>
                  <a:schemeClr val="accent2">
                    <a:lumMod val="75000"/>
                  </a:schemeClr>
                </a:solidFill>
                <a:cs typeface="Times New Roman" pitchFamily="18" charset="0"/>
              </a:rPr>
              <a:t>dönemli ortak personel eğitimi </a:t>
            </a:r>
            <a:r>
              <a:rPr lang="tr-TR" sz="2000" b="1" dirty="0" smtClean="0">
                <a:solidFill>
                  <a:schemeClr val="accent2">
                    <a:lumMod val="75000"/>
                  </a:schemeClr>
                </a:solidFill>
                <a:cs typeface="Times New Roman" pitchFamily="18" charset="0"/>
              </a:rPr>
              <a:t>(3 </a:t>
            </a:r>
            <a:r>
              <a:rPr lang="tr-TR" sz="2000" b="1" dirty="0">
                <a:solidFill>
                  <a:schemeClr val="accent2">
                    <a:lumMod val="75000"/>
                  </a:schemeClr>
                </a:solidFill>
                <a:cs typeface="Times New Roman" pitchFamily="18" charset="0"/>
              </a:rPr>
              <a:t>gün – 2 </a:t>
            </a:r>
            <a:r>
              <a:rPr lang="tr-TR" sz="2000" b="1" dirty="0" smtClean="0">
                <a:solidFill>
                  <a:schemeClr val="accent2">
                    <a:lumMod val="75000"/>
                  </a:schemeClr>
                </a:solidFill>
                <a:cs typeface="Times New Roman" pitchFamily="18" charset="0"/>
              </a:rPr>
              <a:t>ay)</a:t>
            </a:r>
          </a:p>
          <a:p>
            <a:pPr marL="342900" indent="-342900" algn="just">
              <a:spcBef>
                <a:spcPct val="20000"/>
              </a:spcBef>
              <a:buSzPct val="95000"/>
              <a:buFont typeface="Wingdings" pitchFamily="2" charset="2"/>
              <a:buChar char="Ø"/>
            </a:pPr>
            <a:r>
              <a:rPr lang="tr-TR" sz="2000" b="1" dirty="0" smtClean="0">
                <a:solidFill>
                  <a:schemeClr val="accent2">
                    <a:lumMod val="75000"/>
                  </a:schemeClr>
                </a:solidFill>
                <a:cs typeface="Times New Roman" pitchFamily="18" charset="0"/>
              </a:rPr>
              <a:t>Uzun </a:t>
            </a:r>
            <a:r>
              <a:rPr lang="tr-TR" sz="2000" b="1" dirty="0">
                <a:solidFill>
                  <a:schemeClr val="accent2">
                    <a:lumMod val="75000"/>
                  </a:schemeClr>
                </a:solidFill>
                <a:cs typeface="Times New Roman" pitchFamily="18" charset="0"/>
              </a:rPr>
              <a:t>dönemli </a:t>
            </a:r>
            <a:r>
              <a:rPr lang="tr-TR" sz="2000" b="1" dirty="0" smtClean="0">
                <a:solidFill>
                  <a:schemeClr val="accent2">
                    <a:lumMod val="75000"/>
                  </a:schemeClr>
                </a:solidFill>
                <a:cs typeface="Times New Roman" pitchFamily="18" charset="0"/>
              </a:rPr>
              <a:t>öğretme veya eğitim </a:t>
            </a:r>
            <a:r>
              <a:rPr lang="tr-TR" sz="2000" b="1" dirty="0">
                <a:solidFill>
                  <a:schemeClr val="accent2">
                    <a:lumMod val="75000"/>
                  </a:schemeClr>
                </a:solidFill>
                <a:cs typeface="Times New Roman" pitchFamily="18" charset="0"/>
              </a:rPr>
              <a:t>görevlendirmesi (2 – 12 ay)</a:t>
            </a:r>
          </a:p>
        </p:txBody>
      </p:sp>
      <p:sp>
        <p:nvSpPr>
          <p:cNvPr id="3" name="Dikdörtgen 2"/>
          <p:cNvSpPr/>
          <p:nvPr/>
        </p:nvSpPr>
        <p:spPr>
          <a:xfrm>
            <a:off x="323526" y="404664"/>
            <a:ext cx="8568954" cy="1077218"/>
          </a:xfrm>
          <a:prstGeom prst="rect">
            <a:avLst/>
          </a:prstGeom>
          <a:noFill/>
        </p:spPr>
        <p:txBody>
          <a:bodyPr wrap="square" lIns="91440" tIns="45720" rIns="91440" bIns="45720">
            <a:spAutoFit/>
          </a:bodyPr>
          <a:lstStyle/>
          <a:p>
            <a:pPr algn="ctr"/>
            <a:r>
              <a:rPr lang="tr-TR" sz="3200" b="1" dirty="0" smtClean="0">
                <a:solidFill>
                  <a:schemeClr val="accent2">
                    <a:lumMod val="75000"/>
                  </a:schemeClr>
                </a:solidFill>
                <a:effectLst>
                  <a:outerShdw blurRad="38100" dist="38100" dir="2700000" algn="tl">
                    <a:srgbClr val="000000">
                      <a:alpha val="43137"/>
                    </a:srgbClr>
                  </a:outerShdw>
                </a:effectLst>
                <a:ea typeface="+mj-ea"/>
                <a:cs typeface="Times New Roman" pitchFamily="18" charset="0"/>
              </a:rPr>
              <a:t>KA2 STRATEJİK ORTAKLILAR FAALİYETİNDEN</a:t>
            </a:r>
          </a:p>
          <a:p>
            <a:pPr algn="ctr"/>
            <a:r>
              <a:rPr lang="tr-TR" sz="3200" b="1" dirty="0" smtClean="0">
                <a:solidFill>
                  <a:schemeClr val="accent2">
                    <a:lumMod val="75000"/>
                  </a:schemeClr>
                </a:solidFill>
                <a:effectLst>
                  <a:outerShdw blurRad="38100" dist="38100" dir="2700000" algn="tl">
                    <a:srgbClr val="000000">
                      <a:alpha val="43137"/>
                    </a:srgbClr>
                  </a:outerShdw>
                </a:effectLst>
                <a:ea typeface="+mj-ea"/>
                <a:cs typeface="Times New Roman" pitchFamily="18" charset="0"/>
              </a:rPr>
              <a:t>KİMLER YARARLANABİLİR?</a:t>
            </a:r>
            <a:endParaRPr lang="tr-TR" sz="3200" b="1" dirty="0">
              <a:solidFill>
                <a:schemeClr val="accent2">
                  <a:lumMod val="75000"/>
                </a:schemeClr>
              </a:solidFill>
              <a:effectLst>
                <a:outerShdw blurRad="38100" dist="38100" dir="2700000" algn="tl">
                  <a:srgbClr val="000000">
                    <a:alpha val="43137"/>
                  </a:srgbClr>
                </a:outerShdw>
              </a:effectLst>
              <a:ea typeface="+mj-ea"/>
              <a:cs typeface="Times New Roman" pitchFamily="18" charset="0"/>
            </a:endParaRPr>
          </a:p>
        </p:txBody>
      </p:sp>
    </p:spTree>
    <p:extLst>
      <p:ext uri="{BB962C8B-B14F-4D97-AF65-F5344CB8AC3E}">
        <p14:creationId xmlns:p14="http://schemas.microsoft.com/office/powerpoint/2010/main" val="424893577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50"/>
                                        <p:tgtEl>
                                          <p:spTgt spid="2"/>
                                        </p:tgtEl>
                                      </p:cBhvr>
                                    </p:animEffect>
                                    <p:anim calcmode="lin" valueType="num">
                                      <p:cBhvr>
                                        <p:cTn id="13" dur="1750" fill="hold"/>
                                        <p:tgtEl>
                                          <p:spTgt spid="2"/>
                                        </p:tgtEl>
                                        <p:attrNameLst>
                                          <p:attrName>ppt_x</p:attrName>
                                        </p:attrNameLst>
                                      </p:cBhvr>
                                      <p:tavLst>
                                        <p:tav tm="0">
                                          <p:val>
                                            <p:strVal val="#ppt_x"/>
                                          </p:val>
                                        </p:tav>
                                        <p:tav tm="100000">
                                          <p:val>
                                            <p:strVal val="#ppt_x"/>
                                          </p:val>
                                        </p:tav>
                                      </p:tavLst>
                                    </p:anim>
                                    <p:anim calcmode="lin" valueType="num">
                                      <p:cBhvr>
                                        <p:cTn id="14"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6935" y="1576994"/>
            <a:ext cx="8169561" cy="3028521"/>
          </a:xfrm>
          <a:prstGeom prst="rect">
            <a:avLst/>
          </a:prstGeom>
        </p:spPr>
        <p:txBody>
          <a:bodyPr wrap="square">
            <a:spAutoFit/>
          </a:bodyPr>
          <a:lstStyle/>
          <a:p>
            <a:pPr marL="457200" indent="-457200">
              <a:spcBef>
                <a:spcPct val="20000"/>
              </a:spcBef>
              <a:buSzPct val="95000"/>
              <a:buFont typeface="Wingdings" pitchFamily="2" charset="2"/>
              <a:buChar char="Ø"/>
            </a:pPr>
            <a:r>
              <a:rPr lang="tr-TR" b="1" dirty="0">
                <a:solidFill>
                  <a:srgbClr val="C00000"/>
                </a:solidFill>
                <a:cs typeface="Times New Roman" pitchFamily="18" charset="0"/>
              </a:rPr>
              <a:t>Proje Süresi : </a:t>
            </a:r>
            <a:r>
              <a:rPr lang="tr-TR" b="1" dirty="0">
                <a:cs typeface="Times New Roman" pitchFamily="18" charset="0"/>
              </a:rPr>
              <a:t>2 veya 3 yıl. </a:t>
            </a:r>
          </a:p>
          <a:p>
            <a:pPr marL="457200" indent="-457200">
              <a:spcBef>
                <a:spcPct val="20000"/>
              </a:spcBef>
              <a:buSzPct val="95000"/>
              <a:buFont typeface="Wingdings" pitchFamily="2" charset="2"/>
              <a:buChar char="Ø"/>
            </a:pPr>
            <a:r>
              <a:rPr lang="tr-TR" b="1" dirty="0" smtClean="0">
                <a:solidFill>
                  <a:srgbClr val="C00000"/>
                </a:solidFill>
                <a:cs typeface="Times New Roman" pitchFamily="18" charset="0"/>
              </a:rPr>
              <a:t>Projelere </a:t>
            </a:r>
            <a:r>
              <a:rPr lang="tr-TR" b="1" dirty="0">
                <a:solidFill>
                  <a:srgbClr val="C00000"/>
                </a:solidFill>
                <a:cs typeface="Times New Roman" pitchFamily="18" charset="0"/>
              </a:rPr>
              <a:t>Sağlanan Hibe Destekleri </a:t>
            </a:r>
            <a:r>
              <a:rPr lang="tr-TR" b="1" dirty="0" smtClean="0">
                <a:solidFill>
                  <a:srgbClr val="C00000"/>
                </a:solidFill>
                <a:cs typeface="Times New Roman" pitchFamily="18" charset="0"/>
              </a:rPr>
              <a:t>Nelerdir?</a:t>
            </a:r>
          </a:p>
          <a:p>
            <a:pPr marL="1371600" lvl="2" indent="-457200">
              <a:spcBef>
                <a:spcPct val="20000"/>
              </a:spcBef>
              <a:buSzPct val="95000"/>
              <a:buFont typeface="Arial" pitchFamily="34" charset="0"/>
              <a:buChar char="•"/>
            </a:pPr>
            <a:r>
              <a:rPr lang="tr-TR" b="1" dirty="0">
                <a:cs typeface="Times New Roman" pitchFamily="18" charset="0"/>
              </a:rPr>
              <a:t>Proje Yönetimi ve </a:t>
            </a:r>
            <a:r>
              <a:rPr lang="tr-TR" b="1" dirty="0" smtClean="0">
                <a:cs typeface="Times New Roman" pitchFamily="18" charset="0"/>
              </a:rPr>
              <a:t>Uygulaması</a:t>
            </a:r>
          </a:p>
          <a:p>
            <a:pPr marL="1371600" lvl="2" indent="-457200">
              <a:spcBef>
                <a:spcPct val="20000"/>
              </a:spcBef>
              <a:buSzPct val="95000"/>
              <a:buFont typeface="Arial" pitchFamily="34" charset="0"/>
              <a:buChar char="•"/>
            </a:pPr>
            <a:r>
              <a:rPr lang="tr-TR" b="1" dirty="0" err="1" smtClean="0">
                <a:cs typeface="Times New Roman" pitchFamily="18" charset="0"/>
              </a:rPr>
              <a:t>Ulusötesi</a:t>
            </a:r>
            <a:r>
              <a:rPr lang="tr-TR" b="1" dirty="0" smtClean="0">
                <a:cs typeface="Times New Roman" pitchFamily="18" charset="0"/>
              </a:rPr>
              <a:t> </a:t>
            </a:r>
            <a:r>
              <a:rPr lang="tr-TR" b="1" dirty="0">
                <a:cs typeface="Times New Roman" pitchFamily="18" charset="0"/>
              </a:rPr>
              <a:t>Proje </a:t>
            </a:r>
            <a:r>
              <a:rPr lang="tr-TR" b="1" dirty="0" smtClean="0">
                <a:cs typeface="Times New Roman" pitchFamily="18" charset="0"/>
              </a:rPr>
              <a:t>Toplantıları*</a:t>
            </a:r>
            <a:endParaRPr lang="tr-TR" b="1" dirty="0">
              <a:cs typeface="Times New Roman" pitchFamily="18" charset="0"/>
            </a:endParaRPr>
          </a:p>
          <a:p>
            <a:pPr marL="1371600" lvl="2" indent="-457200">
              <a:spcBef>
                <a:spcPct val="20000"/>
              </a:spcBef>
              <a:buSzPct val="95000"/>
              <a:buFont typeface="Arial" pitchFamily="34" charset="0"/>
              <a:buChar char="•"/>
            </a:pPr>
            <a:r>
              <a:rPr lang="tr-TR" b="1" dirty="0" smtClean="0">
                <a:cs typeface="Times New Roman" pitchFamily="18" charset="0"/>
              </a:rPr>
              <a:t>Fikri Çıktılar * </a:t>
            </a:r>
            <a:endParaRPr lang="tr-TR" b="1" dirty="0">
              <a:cs typeface="Times New Roman" pitchFamily="18" charset="0"/>
            </a:endParaRPr>
          </a:p>
          <a:p>
            <a:pPr marL="1371600" lvl="2" indent="-457200">
              <a:spcBef>
                <a:spcPct val="20000"/>
              </a:spcBef>
              <a:buSzPct val="95000"/>
              <a:buFont typeface="Arial" pitchFamily="34" charset="0"/>
              <a:buChar char="•"/>
            </a:pPr>
            <a:r>
              <a:rPr lang="tr-TR" b="1" dirty="0" smtClean="0">
                <a:cs typeface="Times New Roman" pitchFamily="18" charset="0"/>
              </a:rPr>
              <a:t>Çoğaltıcı Etkinlikler *</a:t>
            </a:r>
            <a:endParaRPr lang="tr-TR" b="1" dirty="0">
              <a:cs typeface="Times New Roman" pitchFamily="18" charset="0"/>
            </a:endParaRPr>
          </a:p>
          <a:p>
            <a:pPr marL="1371600" lvl="2" indent="-457200">
              <a:spcBef>
                <a:spcPct val="20000"/>
              </a:spcBef>
              <a:buSzPct val="95000"/>
              <a:buFont typeface="Arial" pitchFamily="34" charset="0"/>
              <a:buChar char="•"/>
            </a:pPr>
            <a:r>
              <a:rPr lang="tr-TR" b="1" dirty="0" smtClean="0">
                <a:cs typeface="Times New Roman" pitchFamily="18" charset="0"/>
              </a:rPr>
              <a:t>Eğitim</a:t>
            </a:r>
            <a:r>
              <a:rPr lang="tr-TR" b="1" dirty="0">
                <a:cs typeface="Times New Roman" pitchFamily="18" charset="0"/>
              </a:rPr>
              <a:t>, Öğretme ve Öğrenme </a:t>
            </a:r>
            <a:r>
              <a:rPr lang="tr-TR" b="1" dirty="0" smtClean="0">
                <a:cs typeface="Times New Roman" pitchFamily="18" charset="0"/>
              </a:rPr>
              <a:t>Faaliyetleri</a:t>
            </a:r>
          </a:p>
          <a:p>
            <a:pPr marL="1371600" lvl="2" indent="-457200">
              <a:spcBef>
                <a:spcPct val="20000"/>
              </a:spcBef>
              <a:buSzPct val="95000"/>
              <a:buFont typeface="Arial" pitchFamily="34" charset="0"/>
              <a:buChar char="•"/>
            </a:pPr>
            <a:r>
              <a:rPr lang="tr-TR" b="1" dirty="0" smtClean="0">
                <a:cs typeface="Times New Roman" pitchFamily="18" charset="0"/>
              </a:rPr>
              <a:t>İstisnai Masraflar</a:t>
            </a:r>
          </a:p>
          <a:p>
            <a:pPr marL="1371600" lvl="2" indent="-457200">
              <a:spcBef>
                <a:spcPct val="20000"/>
              </a:spcBef>
              <a:buSzPct val="95000"/>
              <a:buFont typeface="Arial" pitchFamily="34" charset="0"/>
              <a:buChar char="•"/>
            </a:pPr>
            <a:r>
              <a:rPr lang="tr-TR" b="1" dirty="0" smtClean="0">
                <a:cs typeface="Times New Roman" pitchFamily="18" charset="0"/>
              </a:rPr>
              <a:t>Özel </a:t>
            </a:r>
            <a:r>
              <a:rPr lang="tr-TR" b="1" dirty="0">
                <a:cs typeface="Times New Roman" pitchFamily="18" charset="0"/>
              </a:rPr>
              <a:t>İhtiyaç </a:t>
            </a:r>
            <a:r>
              <a:rPr lang="tr-TR" b="1" dirty="0" smtClean="0">
                <a:cs typeface="Times New Roman" pitchFamily="18" charset="0"/>
              </a:rPr>
              <a:t>Desteği</a:t>
            </a:r>
            <a:endParaRPr lang="tr-TR" b="1" dirty="0">
              <a:cs typeface="Times New Roman" pitchFamily="18" charset="0"/>
            </a:endParaRPr>
          </a:p>
        </p:txBody>
      </p:sp>
      <p:sp>
        <p:nvSpPr>
          <p:cNvPr id="3" name="Başlık 1"/>
          <p:cNvSpPr>
            <a:spLocks noGrp="1"/>
          </p:cNvSpPr>
          <p:nvPr>
            <p:ph type="title"/>
          </p:nvPr>
        </p:nvSpPr>
        <p:spPr>
          <a:xfrm>
            <a:off x="457200" y="341784"/>
            <a:ext cx="8229600" cy="1143000"/>
          </a:xfrm>
        </p:spPr>
        <p:txBody>
          <a:bodyPr>
            <a:noAutofit/>
          </a:bodyPr>
          <a:lstStyle/>
          <a:p>
            <a:r>
              <a:rPr lang="tr-TR" sz="3600" b="1" dirty="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KA </a:t>
            </a:r>
            <a:r>
              <a:rPr lang="tr-TR" sz="3600" b="1"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2 </a:t>
            </a:r>
            <a:r>
              <a:rPr lang="tr-TR" sz="3600" b="1" dirty="0" err="1"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Stratejİk</a:t>
            </a:r>
            <a:r>
              <a:rPr lang="tr-TR" sz="3600" b="1"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 </a:t>
            </a:r>
            <a:r>
              <a:rPr lang="tr-TR" sz="3600" b="1" dirty="0" err="1"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OrtaklIklar</a:t>
            </a:r>
            <a:r>
              <a:rPr lang="tr-TR" sz="3600" b="1"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 </a:t>
            </a:r>
            <a:r>
              <a:rPr lang="tr-TR" sz="3600" b="1" dirty="0" err="1"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DetaylarI</a:t>
            </a:r>
            <a:endParaRPr lang="tr-TR" sz="3600" b="1" dirty="0">
              <a:solidFill>
                <a:schemeClr val="accent2">
                  <a:lumMod val="75000"/>
                </a:schemeClr>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1848934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50"/>
                                        <p:tgtEl>
                                          <p:spTgt spid="2"/>
                                        </p:tgtEl>
                                      </p:cBhvr>
                                    </p:animEffect>
                                    <p:anim calcmode="lin" valueType="num">
                                      <p:cBhvr>
                                        <p:cTn id="13" dur="1750" fill="hold"/>
                                        <p:tgtEl>
                                          <p:spTgt spid="2"/>
                                        </p:tgtEl>
                                        <p:attrNameLst>
                                          <p:attrName>ppt_x</p:attrName>
                                        </p:attrNameLst>
                                      </p:cBhvr>
                                      <p:tavLst>
                                        <p:tav tm="0">
                                          <p:val>
                                            <p:strVal val="#ppt_x"/>
                                          </p:val>
                                        </p:tav>
                                        <p:tav tm="100000">
                                          <p:val>
                                            <p:strVal val="#ppt_x"/>
                                          </p:val>
                                        </p:tav>
                                      </p:tavLst>
                                    </p:anim>
                                    <p:anim calcmode="lin" valueType="num">
                                      <p:cBhvr>
                                        <p:cTn id="14"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8864" y="620688"/>
            <a:ext cx="8229600" cy="1143000"/>
          </a:xfrm>
        </p:spPr>
        <p:txBody>
          <a:bodyPr>
            <a:normAutofit/>
          </a:bodyPr>
          <a:lstStyle/>
          <a:p>
            <a:r>
              <a:rPr lang="tr-TR" sz="3600" b="1"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KA 2 Başvuru </a:t>
            </a:r>
            <a:r>
              <a:rPr lang="tr-TR" sz="3600" b="1" dirty="0" err="1"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AşamasI</a:t>
            </a:r>
            <a:endParaRPr lang="tr-TR" sz="3600" b="1" dirty="0">
              <a:solidFill>
                <a:schemeClr val="accent2">
                  <a:lumMod val="75000"/>
                </a:schemeClr>
              </a:solidFill>
              <a:effectLst>
                <a:outerShdw blurRad="38100" dist="38100" dir="2700000" algn="tl">
                  <a:srgbClr val="000000">
                    <a:alpha val="43137"/>
                  </a:srgbClr>
                </a:outerShdw>
              </a:effectLst>
              <a:latin typeface="+mn-lt"/>
              <a:cs typeface="Times New Roman" pitchFamily="18" charset="0"/>
            </a:endParaRPr>
          </a:p>
        </p:txBody>
      </p:sp>
      <p:sp>
        <p:nvSpPr>
          <p:cNvPr id="3" name="İçerik Yer Tutucusu 2"/>
          <p:cNvSpPr>
            <a:spLocks noGrp="1"/>
          </p:cNvSpPr>
          <p:nvPr>
            <p:ph idx="1"/>
          </p:nvPr>
        </p:nvSpPr>
        <p:spPr>
          <a:xfrm>
            <a:off x="457200" y="1844824"/>
            <a:ext cx="8229600" cy="4389120"/>
          </a:xfrm>
        </p:spPr>
        <p:txBody>
          <a:bodyPr>
            <a:normAutofit/>
          </a:bodyPr>
          <a:lstStyle/>
          <a:p>
            <a:pPr algn="just"/>
            <a:r>
              <a:rPr lang="tr-TR" sz="2000" b="1" dirty="0">
                <a:solidFill>
                  <a:schemeClr val="accent2">
                    <a:lumMod val="75000"/>
                  </a:schemeClr>
                </a:solidFill>
                <a:cs typeface="Times New Roman" pitchFamily="18" charset="0"/>
              </a:rPr>
              <a:t>Başvuru Nereye Yapılır?</a:t>
            </a:r>
          </a:p>
          <a:p>
            <a:pPr marL="0" indent="0" algn="just">
              <a:buNone/>
            </a:pPr>
            <a:r>
              <a:rPr lang="tr-TR" sz="2000" dirty="0" smtClean="0">
                <a:cs typeface="Times New Roman" pitchFamily="18" charset="0"/>
              </a:rPr>
              <a:t>Başvuru</a:t>
            </a:r>
            <a:r>
              <a:rPr lang="tr-TR" sz="2000" dirty="0">
                <a:cs typeface="Times New Roman" pitchFamily="18" charset="0"/>
              </a:rPr>
              <a:t>, koordinatör tarafından tüm ortaklar adına </a:t>
            </a:r>
            <a:r>
              <a:rPr lang="tr-TR" sz="2000" dirty="0" smtClean="0">
                <a:cs typeface="Times New Roman" pitchFamily="18" charset="0"/>
              </a:rPr>
              <a:t>koordinatörün </a:t>
            </a:r>
            <a:r>
              <a:rPr lang="tr-TR" sz="2000" dirty="0">
                <a:cs typeface="Times New Roman" pitchFamily="18" charset="0"/>
              </a:rPr>
              <a:t>bulunduğu ülkenin ulusal ajansına yapılır. Diğer ortaklar kendi ulusal ajanslarına başvuru </a:t>
            </a:r>
            <a:r>
              <a:rPr lang="tr-TR" sz="2000" dirty="0" smtClean="0">
                <a:cs typeface="Times New Roman" pitchFamily="18" charset="0"/>
              </a:rPr>
              <a:t>göndermeyecektir</a:t>
            </a:r>
            <a:r>
              <a:rPr lang="tr-TR" sz="2000" dirty="0">
                <a:cs typeface="Times New Roman" pitchFamily="18" charset="0"/>
              </a:rPr>
              <a:t>.</a:t>
            </a:r>
          </a:p>
          <a:p>
            <a:pPr algn="just"/>
            <a:r>
              <a:rPr lang="tr-TR" sz="2000" b="1" dirty="0">
                <a:solidFill>
                  <a:schemeClr val="accent2">
                    <a:lumMod val="75000"/>
                  </a:schemeClr>
                </a:solidFill>
                <a:cs typeface="Times New Roman" pitchFamily="18" charset="0"/>
              </a:rPr>
              <a:t>Son Başvuru Tarihi : </a:t>
            </a:r>
            <a:r>
              <a:rPr lang="tr-TR" sz="2000" b="1" u="sng" dirty="0" smtClean="0">
                <a:solidFill>
                  <a:srgbClr val="C00000"/>
                </a:solidFill>
                <a:cs typeface="Times New Roman" pitchFamily="18" charset="0"/>
              </a:rPr>
              <a:t>21 Mart 2018 </a:t>
            </a:r>
            <a:r>
              <a:rPr lang="tr-TR" sz="2000" b="1" dirty="0" smtClean="0">
                <a:cs typeface="Times New Roman" pitchFamily="18" charset="0"/>
              </a:rPr>
              <a:t>tarihinde </a:t>
            </a:r>
            <a:r>
              <a:rPr lang="tr-TR" sz="2000" b="1" dirty="0">
                <a:cs typeface="Times New Roman" pitchFamily="18" charset="0"/>
              </a:rPr>
              <a:t>Brüksel saati ile 12:00 </a:t>
            </a:r>
            <a:endParaRPr lang="tr-TR" sz="2000" b="1" dirty="0" smtClean="0">
              <a:cs typeface="Times New Roman" pitchFamily="18" charset="0"/>
            </a:endParaRPr>
          </a:p>
          <a:p>
            <a:pPr algn="just"/>
            <a:r>
              <a:rPr lang="tr-TR" sz="2000" dirty="0">
                <a:cs typeface="Times New Roman" pitchFamily="18" charset="0"/>
              </a:rPr>
              <a:t> </a:t>
            </a:r>
            <a:r>
              <a:rPr lang="tr-TR" sz="2000" dirty="0" smtClean="0">
                <a:cs typeface="Times New Roman" pitchFamily="18" charset="0"/>
              </a:rPr>
              <a:t>                                                                          </a:t>
            </a:r>
            <a:r>
              <a:rPr lang="tr-TR" sz="2000" b="1" dirty="0" smtClean="0">
                <a:cs typeface="Times New Roman" pitchFamily="18" charset="0"/>
              </a:rPr>
              <a:t>(</a:t>
            </a:r>
            <a:r>
              <a:rPr lang="tr-TR" sz="2000" b="1" dirty="0">
                <a:cs typeface="Times New Roman" pitchFamily="18" charset="0"/>
              </a:rPr>
              <a:t>Türkiye Saati ile 13:00)</a:t>
            </a:r>
          </a:p>
        </p:txBody>
      </p:sp>
    </p:spTree>
    <p:extLst>
      <p:ext uri="{BB962C8B-B14F-4D97-AF65-F5344CB8AC3E}">
        <p14:creationId xmlns:p14="http://schemas.microsoft.com/office/powerpoint/2010/main" val="358383533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794352"/>
          </a:xfrm>
        </p:spPr>
        <p:txBody>
          <a:bodyPr>
            <a:noAutofit/>
          </a:bodyPr>
          <a:lstStyle/>
          <a:p>
            <a:r>
              <a:rPr lang="tr-TR" sz="3600" b="1"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KA 2 Proje </a:t>
            </a:r>
            <a:r>
              <a:rPr lang="tr-TR" sz="3600" b="1" dirty="0" err="1"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Değerlendİrme</a:t>
            </a:r>
            <a:r>
              <a:rPr lang="tr-TR" sz="3600" b="1"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 </a:t>
            </a:r>
            <a:r>
              <a:rPr lang="tr-TR" sz="3600" b="1" dirty="0" err="1"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Ölçütlerİ</a:t>
            </a:r>
            <a:endParaRPr lang="tr-TR" sz="3600" b="1" dirty="0">
              <a:solidFill>
                <a:schemeClr val="accent2">
                  <a:lumMod val="75000"/>
                </a:schemeClr>
              </a:solidFill>
              <a:effectLst>
                <a:outerShdw blurRad="38100" dist="38100" dir="2700000" algn="tl">
                  <a:srgbClr val="000000">
                    <a:alpha val="43137"/>
                  </a:srgbClr>
                </a:outerShdw>
              </a:effectLst>
              <a:latin typeface="+mn-lt"/>
              <a:cs typeface="Times New Roman" pitchFamily="18" charset="0"/>
            </a:endParaRPr>
          </a:p>
        </p:txBody>
      </p:sp>
      <p:sp>
        <p:nvSpPr>
          <p:cNvPr id="3" name="İçerik Yer Tutucusu 2"/>
          <p:cNvSpPr>
            <a:spLocks noGrp="1"/>
          </p:cNvSpPr>
          <p:nvPr>
            <p:ph idx="1"/>
          </p:nvPr>
        </p:nvSpPr>
        <p:spPr>
          <a:xfrm>
            <a:off x="395536" y="1416144"/>
            <a:ext cx="8229600" cy="4389120"/>
          </a:xfrm>
        </p:spPr>
        <p:txBody>
          <a:bodyPr>
            <a:normAutofit/>
          </a:bodyPr>
          <a:lstStyle/>
          <a:p>
            <a:endParaRPr lang="tr-TR" b="1" dirty="0" smtClean="0">
              <a:effectLst>
                <a:outerShdw blurRad="38100" dist="38100" dir="2700000" algn="tl">
                  <a:srgbClr val="000000">
                    <a:alpha val="43137"/>
                  </a:srgbClr>
                </a:outerShdw>
              </a:effectLst>
            </a:endParaRPr>
          </a:p>
          <a:p>
            <a:r>
              <a:rPr lang="tr-TR" sz="2000" dirty="0" smtClean="0">
                <a:cs typeface="Times New Roman" pitchFamily="18" charset="0"/>
              </a:rPr>
              <a:t>Proje Uygunluğu </a:t>
            </a:r>
            <a:r>
              <a:rPr lang="tr-TR" sz="2000" dirty="0" smtClean="0">
                <a:solidFill>
                  <a:srgbClr val="FF0000"/>
                </a:solidFill>
                <a:cs typeface="Times New Roman" pitchFamily="18" charset="0"/>
              </a:rPr>
              <a:t>(30 Puan)</a:t>
            </a:r>
          </a:p>
          <a:p>
            <a:r>
              <a:rPr lang="tr-TR" sz="2000" dirty="0" smtClean="0">
                <a:cs typeface="Times New Roman" pitchFamily="18" charset="0"/>
              </a:rPr>
              <a:t>Proje tasarımının ve uygulamasının kalitesi </a:t>
            </a:r>
            <a:r>
              <a:rPr lang="tr-TR" sz="2000" dirty="0" smtClean="0">
                <a:solidFill>
                  <a:srgbClr val="FF0000"/>
                </a:solidFill>
                <a:cs typeface="Times New Roman" pitchFamily="18" charset="0"/>
              </a:rPr>
              <a:t>(20 puan)</a:t>
            </a:r>
          </a:p>
          <a:p>
            <a:r>
              <a:rPr lang="tr-TR" sz="2000" dirty="0" smtClean="0">
                <a:cs typeface="Times New Roman" pitchFamily="18" charset="0"/>
              </a:rPr>
              <a:t>Proje ekibinin ve işbirliği düzenlemelerinin kalitesi    </a:t>
            </a:r>
            <a:r>
              <a:rPr lang="tr-TR" sz="2000" dirty="0" smtClean="0">
                <a:solidFill>
                  <a:srgbClr val="FF0000"/>
                </a:solidFill>
                <a:cs typeface="Times New Roman" pitchFamily="18" charset="0"/>
              </a:rPr>
              <a:t>(20 puan)</a:t>
            </a:r>
          </a:p>
          <a:p>
            <a:r>
              <a:rPr lang="tr-TR" sz="2000" dirty="0" smtClean="0">
                <a:cs typeface="Times New Roman" pitchFamily="18" charset="0"/>
              </a:rPr>
              <a:t>Etki ve yaygınlaştırma </a:t>
            </a:r>
            <a:r>
              <a:rPr lang="tr-TR" sz="2000" dirty="0" smtClean="0">
                <a:solidFill>
                  <a:srgbClr val="FF0000"/>
                </a:solidFill>
                <a:cs typeface="Times New Roman" pitchFamily="18" charset="0"/>
              </a:rPr>
              <a:t>(30 puan)</a:t>
            </a:r>
          </a:p>
          <a:p>
            <a:endParaRPr lang="tr-TR" sz="2000" dirty="0">
              <a:cs typeface="Times New Roman" pitchFamily="18" charset="0"/>
            </a:endParaRPr>
          </a:p>
          <a:p>
            <a:pPr lvl="1" algn="just"/>
            <a:r>
              <a:rPr lang="tr-TR" sz="2000" b="1" dirty="0">
                <a:cs typeface="Times New Roman" pitchFamily="18" charset="0"/>
              </a:rPr>
              <a:t>Bir başvurunun hibe tahsisi açısından dikkate alınabilmesi için </a:t>
            </a:r>
            <a:r>
              <a:rPr lang="tr-TR" sz="2000" b="1" u="sng" dirty="0">
                <a:cs typeface="Times New Roman" pitchFamily="18" charset="0"/>
              </a:rPr>
              <a:t>en az </a:t>
            </a:r>
            <a:r>
              <a:rPr lang="tr-TR" sz="2000" b="1" dirty="0">
                <a:solidFill>
                  <a:srgbClr val="FF0000"/>
                </a:solidFill>
                <a:cs typeface="Times New Roman" pitchFamily="18" charset="0"/>
              </a:rPr>
              <a:t>60</a:t>
            </a:r>
            <a:r>
              <a:rPr lang="tr-TR" sz="2000" b="1" dirty="0">
                <a:cs typeface="Times New Roman" pitchFamily="18" charset="0"/>
              </a:rPr>
              <a:t> puan ve aynı zamanda yukarıdaki ölçütlerden her birinin </a:t>
            </a:r>
            <a:r>
              <a:rPr lang="tr-TR" sz="2000" b="1" u="sng" dirty="0">
                <a:cs typeface="Times New Roman" pitchFamily="18" charset="0"/>
              </a:rPr>
              <a:t>en az </a:t>
            </a:r>
            <a:r>
              <a:rPr lang="tr-TR" sz="2000" b="1" dirty="0">
                <a:solidFill>
                  <a:srgbClr val="FF0000"/>
                </a:solidFill>
                <a:cs typeface="Times New Roman" pitchFamily="18" charset="0"/>
              </a:rPr>
              <a:t>%50’si </a:t>
            </a:r>
            <a:r>
              <a:rPr lang="tr-TR" sz="2000" b="1" dirty="0">
                <a:cs typeface="Times New Roman" pitchFamily="18" charset="0"/>
              </a:rPr>
              <a:t>kadar puan almalıdır.</a:t>
            </a:r>
          </a:p>
          <a:p>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606216040"/>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anim calcmode="lin" valueType="num">
                                      <p:cBhvr>
                                        <p:cTn id="2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750"/>
                                        <p:tgtEl>
                                          <p:spTgt spid="3">
                                            <p:txEl>
                                              <p:pRg st="6" end="6"/>
                                            </p:txEl>
                                          </p:spTgt>
                                        </p:tgtEl>
                                      </p:cBhvr>
                                    </p:animEffect>
                                    <p:anim calcmode="lin" valueType="num">
                                      <p:cBhvr>
                                        <p:cTn id="33"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913476"/>
          </a:xfrm>
        </p:spPr>
        <p:txBody>
          <a:bodyPr>
            <a:normAutofit/>
          </a:bodyPr>
          <a:lstStyle/>
          <a:p>
            <a:r>
              <a:rPr lang="tr-TR" sz="3600" b="1" dirty="0" smtClean="0">
                <a:solidFill>
                  <a:schemeClr val="accent2">
                    <a:lumMod val="75000"/>
                  </a:schemeClr>
                </a:solidFill>
              </a:rPr>
              <a:t>2017 </a:t>
            </a:r>
            <a:r>
              <a:rPr lang="tr-TR" sz="3600" b="1" dirty="0" err="1" smtClean="0">
                <a:solidFill>
                  <a:schemeClr val="accent2">
                    <a:lumMod val="75000"/>
                  </a:schemeClr>
                </a:solidFill>
              </a:rPr>
              <a:t>yIlI</a:t>
            </a:r>
            <a:r>
              <a:rPr lang="tr-TR" sz="3600" b="1" dirty="0" smtClean="0">
                <a:solidFill>
                  <a:schemeClr val="accent2">
                    <a:lumMod val="75000"/>
                  </a:schemeClr>
                </a:solidFill>
              </a:rPr>
              <a:t> </a:t>
            </a:r>
            <a:r>
              <a:rPr lang="tr-TR" sz="3600" b="1" dirty="0">
                <a:solidFill>
                  <a:schemeClr val="accent2">
                    <a:lumMod val="75000"/>
                  </a:schemeClr>
                </a:solidFill>
              </a:rPr>
              <a:t>Çanakkale’de </a:t>
            </a:r>
            <a:r>
              <a:rPr lang="tr-TR" sz="3600" b="1" dirty="0" smtClean="0">
                <a:solidFill>
                  <a:schemeClr val="accent2">
                    <a:lumMod val="75000"/>
                  </a:schemeClr>
                </a:solidFill>
              </a:rPr>
              <a:t>(KA219)</a:t>
            </a:r>
            <a:endParaRPr lang="tr-TR" sz="3600" b="1" dirty="0">
              <a:solidFill>
                <a:schemeClr val="accent2">
                  <a:lumMod val="75000"/>
                </a:schemeClr>
              </a:solidFill>
            </a:endParaRPr>
          </a:p>
        </p:txBody>
      </p:sp>
      <p:sp>
        <p:nvSpPr>
          <p:cNvPr id="8" name="Metin kutusu 7"/>
          <p:cNvSpPr txBox="1"/>
          <p:nvPr/>
        </p:nvSpPr>
        <p:spPr>
          <a:xfrm>
            <a:off x="383512" y="1124744"/>
            <a:ext cx="3828448" cy="523220"/>
          </a:xfrm>
          <a:prstGeom prst="rect">
            <a:avLst/>
          </a:prstGeom>
          <a:noFill/>
        </p:spPr>
        <p:txBody>
          <a:bodyPr wrap="square" rtlCol="0">
            <a:spAutoFit/>
          </a:bodyPr>
          <a:lstStyle/>
          <a:p>
            <a:r>
              <a:rPr lang="tr-TR" sz="2800" b="1" dirty="0" smtClean="0">
                <a:solidFill>
                  <a:schemeClr val="accent2">
                    <a:lumMod val="75000"/>
                  </a:schemeClr>
                </a:solidFill>
              </a:rPr>
              <a:t>Stratejik Ortaklıklar</a:t>
            </a:r>
            <a:endParaRPr lang="tr-TR" sz="2800" b="1" dirty="0">
              <a:solidFill>
                <a:schemeClr val="accent2">
                  <a:lumMod val="75000"/>
                </a:schemeClr>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281532109"/>
              </p:ext>
            </p:extLst>
          </p:nvPr>
        </p:nvGraphicFramePr>
        <p:xfrm>
          <a:off x="347738" y="1622587"/>
          <a:ext cx="8616750" cy="3221196"/>
        </p:xfrm>
        <a:graphic>
          <a:graphicData uri="http://schemas.openxmlformats.org/drawingml/2006/table">
            <a:tbl>
              <a:tblPr>
                <a:tableStyleId>{3C2FFA5D-87B4-456A-9821-1D502468CF0F}</a:tableStyleId>
              </a:tblPr>
              <a:tblGrid>
                <a:gridCol w="2352054"/>
                <a:gridCol w="3312368"/>
                <a:gridCol w="720080"/>
                <a:gridCol w="720080"/>
                <a:gridCol w="1512168"/>
              </a:tblGrid>
              <a:tr h="608975">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effectLst/>
                          <a:latin typeface="Times New Roman" pitchFamily="18" charset="0"/>
                          <a:cs typeface="Times New Roman" pitchFamily="18" charset="0"/>
                        </a:rPr>
                        <a:t>2017</a:t>
                      </a:r>
                      <a:r>
                        <a:rPr lang="tr-TR" sz="2400" b="1" baseline="0" dirty="0" smtClean="0">
                          <a:effectLst/>
                          <a:latin typeface="Times New Roman" pitchFamily="18" charset="0"/>
                          <a:cs typeface="Times New Roman" pitchFamily="18" charset="0"/>
                        </a:rPr>
                        <a:t> </a:t>
                      </a:r>
                      <a:r>
                        <a:rPr lang="tr-TR" sz="2400" b="1" dirty="0" err="1" smtClean="0">
                          <a:effectLst/>
                          <a:latin typeface="Times New Roman" pitchFamily="18" charset="0"/>
                          <a:cs typeface="Times New Roman" pitchFamily="18" charset="0"/>
                        </a:rPr>
                        <a:t>Erasmus</a:t>
                      </a:r>
                      <a:r>
                        <a:rPr lang="tr-TR" sz="2400" b="1" dirty="0" smtClean="0">
                          <a:effectLst/>
                          <a:latin typeface="Times New Roman" pitchFamily="18" charset="0"/>
                          <a:cs typeface="Times New Roman" pitchFamily="18" charset="0"/>
                        </a:rPr>
                        <a:t>+ KA 2 Programı Başvuru Kabul Listesi </a:t>
                      </a:r>
                      <a:endParaRPr lang="tr-TR" sz="2400" b="1" i="0" u="none" strike="noStrike" dirty="0">
                        <a:solidFill>
                          <a:schemeClr val="tx1"/>
                        </a:solidFill>
                        <a:effectLst/>
                        <a:latin typeface="Times New Roman" pitchFamily="18" charset="0"/>
                        <a:cs typeface="Times New Roman" pitchFamily="18" charset="0"/>
                      </a:endParaRPr>
                    </a:p>
                  </a:txBody>
                  <a:tcPr marL="8657" marR="8657" marT="8657" marB="0" anchor="ctr"/>
                </a:tc>
                <a:tc hMerge="1">
                  <a:txBody>
                    <a:bodyPr/>
                    <a:lstStyle/>
                    <a:p>
                      <a:pPr algn="l"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r>
              <a:tr h="791484">
                <a:tc>
                  <a:txBody>
                    <a:bodyPr/>
                    <a:lstStyle/>
                    <a:p>
                      <a:pPr algn="l" fontAlgn="ctr"/>
                      <a:r>
                        <a:rPr lang="tr-TR" sz="1800" u="none" strike="noStrike" dirty="0" smtClean="0">
                          <a:effectLst/>
                          <a:latin typeface="Times New Roman" pitchFamily="18" charset="0"/>
                          <a:cs typeface="Times New Roman" pitchFamily="18" charset="0"/>
                        </a:rPr>
                        <a:t>Diyarbakırlı Ekrem Ergün İlkokulu</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err="1" smtClean="0">
                          <a:effectLst/>
                          <a:latin typeface="Times New Roman" pitchFamily="18" charset="0"/>
                          <a:cs typeface="Times New Roman" pitchFamily="18" charset="0"/>
                        </a:rPr>
                        <a:t>The</a:t>
                      </a:r>
                      <a:r>
                        <a:rPr lang="tr-TR" sz="1800" u="none" strike="noStrike" dirty="0" smtClean="0">
                          <a:effectLst/>
                          <a:latin typeface="Times New Roman" pitchFamily="18" charset="0"/>
                          <a:cs typeface="Times New Roman" pitchFamily="18" charset="0"/>
                        </a:rPr>
                        <a:t> </a:t>
                      </a:r>
                      <a:r>
                        <a:rPr lang="tr-TR" sz="1800" u="none" strike="noStrike" dirty="0" err="1" smtClean="0">
                          <a:effectLst/>
                          <a:latin typeface="Times New Roman" pitchFamily="18" charset="0"/>
                          <a:cs typeface="Times New Roman" pitchFamily="18" charset="0"/>
                        </a:rPr>
                        <a:t>Future</a:t>
                      </a:r>
                      <a:r>
                        <a:rPr lang="tr-TR" sz="1800" u="none" strike="noStrike" baseline="0" dirty="0" smtClean="0">
                          <a:effectLst/>
                          <a:latin typeface="Times New Roman" pitchFamily="18" charset="0"/>
                          <a:cs typeface="Times New Roman" pitchFamily="18" charset="0"/>
                        </a:rPr>
                        <a:t> Is At School</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KA2</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2017</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20.915,00 </a:t>
                      </a:r>
                      <a:r>
                        <a:rPr lang="tr-TR" sz="1800" dirty="0" smtClean="0">
                          <a:effectLst/>
                          <a:latin typeface="Times New Roman" pitchFamily="18" charset="0"/>
                          <a:cs typeface="Times New Roman" pitchFamily="18" charset="0"/>
                        </a:rPr>
                        <a:t>€</a:t>
                      </a:r>
                      <a:endParaRPr lang="tr-TR" sz="1800" b="0" dirty="0">
                        <a:solidFill>
                          <a:srgbClr val="000000"/>
                        </a:solidFill>
                        <a:effectLst/>
                        <a:latin typeface="Times New Roman" pitchFamily="18" charset="0"/>
                        <a:cs typeface="Times New Roman" pitchFamily="18" charset="0"/>
                      </a:endParaRPr>
                    </a:p>
                  </a:txBody>
                  <a:tcPr marL="8657" marR="8657" marT="8657" marB="0" anchor="ctr"/>
                </a:tc>
              </a:tr>
              <a:tr h="916757">
                <a:tc>
                  <a:txBody>
                    <a:bodyPr/>
                    <a:lstStyle/>
                    <a:p>
                      <a:pPr algn="l" fontAlgn="ctr"/>
                      <a:r>
                        <a:rPr lang="tr-TR" sz="1800" u="none" strike="noStrike" dirty="0" err="1" smtClean="0">
                          <a:effectLst/>
                          <a:latin typeface="Times New Roman" pitchFamily="18" charset="0"/>
                          <a:cs typeface="Times New Roman" pitchFamily="18" charset="0"/>
                        </a:rPr>
                        <a:t>Umurbey</a:t>
                      </a:r>
                      <a:r>
                        <a:rPr lang="tr-TR" sz="1800" u="none" strike="noStrike" dirty="0" smtClean="0">
                          <a:effectLst/>
                          <a:latin typeface="Times New Roman" pitchFamily="18" charset="0"/>
                          <a:cs typeface="Times New Roman" pitchFamily="18" charset="0"/>
                        </a:rPr>
                        <a:t> İlkokulu</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err="1" smtClean="0">
                          <a:effectLst/>
                          <a:latin typeface="Times New Roman" pitchFamily="18" charset="0"/>
                          <a:cs typeface="Times New Roman" pitchFamily="18" charset="0"/>
                        </a:rPr>
                        <a:t>Innovative</a:t>
                      </a:r>
                      <a:r>
                        <a:rPr lang="tr-TR" sz="1800" u="none" strike="noStrike" baseline="0" dirty="0" smtClean="0">
                          <a:effectLst/>
                          <a:latin typeface="Times New Roman" pitchFamily="18" charset="0"/>
                          <a:cs typeface="Times New Roman" pitchFamily="18" charset="0"/>
                        </a:rPr>
                        <a:t> Cross-</a:t>
                      </a:r>
                      <a:r>
                        <a:rPr lang="tr-TR" sz="1800" u="none" strike="noStrike" baseline="0" dirty="0" err="1" smtClean="0">
                          <a:effectLst/>
                          <a:latin typeface="Times New Roman" pitchFamily="18" charset="0"/>
                          <a:cs typeface="Times New Roman" pitchFamily="18" charset="0"/>
                        </a:rPr>
                        <a:t>Curricular</a:t>
                      </a:r>
                      <a:r>
                        <a:rPr lang="tr-TR" sz="1800" u="none" strike="noStrike" baseline="0" dirty="0" smtClean="0">
                          <a:effectLst/>
                          <a:latin typeface="Times New Roman" pitchFamily="18" charset="0"/>
                          <a:cs typeface="Times New Roman" pitchFamily="18" charset="0"/>
                        </a:rPr>
                        <a:t> </a:t>
                      </a:r>
                      <a:r>
                        <a:rPr lang="tr-TR" sz="1800" u="none" strike="noStrike" baseline="0" dirty="0" err="1" smtClean="0">
                          <a:effectLst/>
                          <a:latin typeface="Times New Roman" pitchFamily="18" charset="0"/>
                          <a:cs typeface="Times New Roman" pitchFamily="18" charset="0"/>
                        </a:rPr>
                        <a:t>Lessons</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KA2</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2017</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u="none" strike="noStrike" dirty="0" smtClean="0">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u="none" strike="noStrike" dirty="0" smtClean="0">
                          <a:effectLst/>
                          <a:latin typeface="Times New Roman" pitchFamily="18" charset="0"/>
                          <a:cs typeface="Times New Roman" pitchFamily="18" charset="0"/>
                        </a:rPr>
                        <a:t>22.300,00 </a:t>
                      </a:r>
                      <a:r>
                        <a:rPr lang="tr-TR" sz="1800" dirty="0" smtClean="0">
                          <a:effectLst/>
                          <a:latin typeface="Times New Roman" pitchFamily="18" charset="0"/>
                          <a:cs typeface="Times New Roman" pitchFamily="18" charset="0"/>
                        </a:rPr>
                        <a:t>€</a:t>
                      </a:r>
                    </a:p>
                    <a:p>
                      <a:pPr algn="ctr" fontAlgn="ctr"/>
                      <a:endParaRPr lang="tr-TR" sz="1800" b="1" i="0" u="none" strike="noStrike" dirty="0">
                        <a:solidFill>
                          <a:srgbClr val="000000"/>
                        </a:solidFill>
                        <a:effectLst/>
                        <a:latin typeface="Times New Roman" pitchFamily="18" charset="0"/>
                        <a:cs typeface="Times New Roman" pitchFamily="18" charset="0"/>
                      </a:endParaRPr>
                    </a:p>
                  </a:txBody>
                  <a:tcPr marL="8657" marR="8657" marT="8657" marB="0" anchor="ctr"/>
                </a:tc>
              </a:tr>
              <a:tr h="903980">
                <a:tc>
                  <a:txBody>
                    <a:bodyPr/>
                    <a:lstStyle/>
                    <a:p>
                      <a:pPr algn="l" fontAlgn="ctr"/>
                      <a:r>
                        <a:rPr lang="tr-TR" sz="1800" u="none" strike="noStrike" dirty="0" err="1" smtClean="0">
                          <a:effectLst/>
                          <a:latin typeface="Times New Roman" pitchFamily="18" charset="0"/>
                          <a:cs typeface="Times New Roman" pitchFamily="18" charset="0"/>
                        </a:rPr>
                        <a:t>Küçükkuyu</a:t>
                      </a:r>
                      <a:r>
                        <a:rPr lang="tr-TR" sz="1800" u="none" strike="noStrike" dirty="0" smtClean="0">
                          <a:effectLst/>
                          <a:latin typeface="Times New Roman" pitchFamily="18" charset="0"/>
                          <a:cs typeface="Times New Roman" pitchFamily="18" charset="0"/>
                        </a:rPr>
                        <a:t> </a:t>
                      </a:r>
                      <a:r>
                        <a:rPr lang="tr-TR" sz="1800" u="none" strike="noStrike" dirty="0" err="1" smtClean="0">
                          <a:effectLst/>
                          <a:latin typeface="Times New Roman" pitchFamily="18" charset="0"/>
                          <a:cs typeface="Times New Roman" pitchFamily="18" charset="0"/>
                        </a:rPr>
                        <a:t>Fernur</a:t>
                      </a:r>
                      <a:r>
                        <a:rPr lang="tr-TR" sz="1800" u="none" strike="noStrike" dirty="0" smtClean="0">
                          <a:effectLst/>
                          <a:latin typeface="Times New Roman" pitchFamily="18" charset="0"/>
                          <a:cs typeface="Times New Roman" pitchFamily="18" charset="0"/>
                        </a:rPr>
                        <a:t> Sözen Ortaokulu </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err="1" smtClean="0">
                          <a:effectLst/>
                          <a:latin typeface="Times New Roman" pitchFamily="18" charset="0"/>
                          <a:cs typeface="Times New Roman" pitchFamily="18" charset="0"/>
                        </a:rPr>
                        <a:t>Communication</a:t>
                      </a:r>
                      <a:r>
                        <a:rPr lang="tr-TR" sz="1800" u="none" strike="noStrike" baseline="0" dirty="0" smtClean="0">
                          <a:effectLst/>
                          <a:latin typeface="Times New Roman" pitchFamily="18" charset="0"/>
                          <a:cs typeface="Times New Roman" pitchFamily="18" charset="0"/>
                        </a:rPr>
                        <a:t> Is </a:t>
                      </a:r>
                      <a:r>
                        <a:rPr lang="tr-TR" sz="1800" u="none" strike="noStrike" baseline="0" dirty="0" err="1" smtClean="0">
                          <a:effectLst/>
                          <a:latin typeface="Times New Roman" pitchFamily="18" charset="0"/>
                          <a:cs typeface="Times New Roman" pitchFamily="18" charset="0"/>
                        </a:rPr>
                        <a:t>The</a:t>
                      </a:r>
                      <a:r>
                        <a:rPr lang="tr-TR" sz="1800" u="none" strike="noStrike" baseline="0" dirty="0" smtClean="0">
                          <a:effectLst/>
                          <a:latin typeface="Times New Roman" pitchFamily="18" charset="0"/>
                          <a:cs typeface="Times New Roman" pitchFamily="18" charset="0"/>
                        </a:rPr>
                        <a:t> </a:t>
                      </a:r>
                      <a:r>
                        <a:rPr lang="tr-TR" sz="1800" u="none" strike="noStrike" baseline="0" dirty="0" err="1" smtClean="0">
                          <a:effectLst/>
                          <a:latin typeface="Times New Roman" pitchFamily="18" charset="0"/>
                          <a:cs typeface="Times New Roman" pitchFamily="18" charset="0"/>
                        </a:rPr>
                        <a:t>Key</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KA2</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800" u="none" strike="noStrike" dirty="0" smtClean="0">
                          <a:effectLst/>
                          <a:latin typeface="Times New Roman" pitchFamily="18" charset="0"/>
                          <a:cs typeface="Times New Roman" pitchFamily="18" charset="0"/>
                        </a:rPr>
                        <a:t>2017</a:t>
                      </a:r>
                      <a:endParaRPr lang="tr-TR" sz="18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u="none" strike="noStrike" dirty="0" smtClean="0">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u="none" strike="noStrike" dirty="0" smtClean="0">
                          <a:effectLst/>
                          <a:latin typeface="Times New Roman" pitchFamily="18" charset="0"/>
                          <a:cs typeface="Times New Roman" pitchFamily="18" charset="0"/>
                        </a:rPr>
                        <a:t>19.625,00 </a:t>
                      </a:r>
                      <a:r>
                        <a:rPr lang="tr-TR" sz="1800" dirty="0" smtClean="0">
                          <a:effectLst/>
                          <a:latin typeface="Times New Roman" pitchFamily="18" charset="0"/>
                          <a:cs typeface="Times New Roman" pitchFamily="18" charset="0"/>
                        </a:rPr>
                        <a:t>€</a:t>
                      </a:r>
                    </a:p>
                    <a:p>
                      <a:pPr algn="ctr" fontAlgn="ctr"/>
                      <a:endParaRPr lang="tr-TR" sz="1800" b="1" i="0" u="none" strike="noStrike" dirty="0">
                        <a:solidFill>
                          <a:srgbClr val="000000"/>
                        </a:solidFill>
                        <a:effectLst/>
                        <a:latin typeface="Times New Roman" pitchFamily="18" charset="0"/>
                        <a:cs typeface="Times New Roman" pitchFamily="18" charset="0"/>
                      </a:endParaRPr>
                    </a:p>
                  </a:txBody>
                  <a:tcPr marL="8657" marR="8657" marT="8657" marB="0" anchor="ctr"/>
                </a:tc>
              </a:tr>
            </a:tbl>
          </a:graphicData>
        </a:graphic>
      </p:graphicFrame>
    </p:spTree>
    <p:extLst>
      <p:ext uri="{BB962C8B-B14F-4D97-AF65-F5344CB8AC3E}">
        <p14:creationId xmlns:p14="http://schemas.microsoft.com/office/powerpoint/2010/main" val="222464159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anim calcmode="lin" valueType="num">
                                      <p:cBhvr>
                                        <p:cTn id="15" dur="1750" fill="hold"/>
                                        <p:tgtEl>
                                          <p:spTgt spid="8"/>
                                        </p:tgtEl>
                                        <p:attrNameLst>
                                          <p:attrName>ppt_x</p:attrName>
                                        </p:attrNameLst>
                                      </p:cBhvr>
                                      <p:tavLst>
                                        <p:tav tm="0">
                                          <p:val>
                                            <p:strVal val="#ppt_x"/>
                                          </p:val>
                                        </p:tav>
                                        <p:tav tm="100000">
                                          <p:val>
                                            <p:strVal val="#ppt_x"/>
                                          </p:val>
                                        </p:tav>
                                      </p:tavLst>
                                    </p:anim>
                                    <p:anim calcmode="lin" valueType="num">
                                      <p:cBhvr>
                                        <p:cTn id="16" dur="175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750"/>
                                        <p:tgtEl>
                                          <p:spTgt spid="3"/>
                                        </p:tgtEl>
                                      </p:cBhvr>
                                    </p:animEffect>
                                    <p:anim calcmode="lin" valueType="num">
                                      <p:cBhvr>
                                        <p:cTn id="20" dur="1750" fill="hold"/>
                                        <p:tgtEl>
                                          <p:spTgt spid="3"/>
                                        </p:tgtEl>
                                        <p:attrNameLst>
                                          <p:attrName>ppt_x</p:attrName>
                                        </p:attrNameLst>
                                      </p:cBhvr>
                                      <p:tavLst>
                                        <p:tav tm="0">
                                          <p:val>
                                            <p:strVal val="#ppt_x"/>
                                          </p:val>
                                        </p:tav>
                                        <p:tav tm="100000">
                                          <p:val>
                                            <p:strVal val="#ppt_x"/>
                                          </p:val>
                                        </p:tav>
                                      </p:tavLst>
                                    </p:anim>
                                    <p:anim calcmode="lin" valueType="num">
                                      <p:cBhvr>
                                        <p:cTn id="21"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65259505"/>
              </p:ext>
            </p:extLst>
          </p:nvPr>
        </p:nvGraphicFramePr>
        <p:xfrm>
          <a:off x="611560" y="260648"/>
          <a:ext cx="8208912" cy="4752524"/>
        </p:xfrm>
        <a:graphic>
          <a:graphicData uri="http://schemas.openxmlformats.org/drawingml/2006/table">
            <a:tbl>
              <a:tblPr firstRow="1" bandRow="1">
                <a:tableStyleId>{5C22544A-7EE6-4342-B048-85BDC9FD1C3A}</a:tableStyleId>
              </a:tblPr>
              <a:tblGrid>
                <a:gridCol w="5688632"/>
                <a:gridCol w="2520280"/>
              </a:tblGrid>
              <a:tr h="491478">
                <a:tc gridSpan="2">
                  <a:txBody>
                    <a:bodyPr/>
                    <a:lstStyle/>
                    <a:p>
                      <a:pPr algn="ctr" fontAlgn="ctr"/>
                      <a:r>
                        <a:rPr lang="tr-TR" sz="2400" b="1" dirty="0">
                          <a:solidFill>
                            <a:schemeClr val="tx1"/>
                          </a:solidFill>
                          <a:effectLst/>
                          <a:latin typeface="Times New Roman" pitchFamily="18" charset="0"/>
                          <a:cs typeface="Times New Roman" pitchFamily="18" charset="0"/>
                        </a:rPr>
                        <a:t>2014 </a:t>
                      </a:r>
                      <a:r>
                        <a:rPr lang="tr-TR" sz="2400" b="1" dirty="0" err="1">
                          <a:solidFill>
                            <a:schemeClr val="tx1"/>
                          </a:solidFill>
                          <a:effectLst/>
                          <a:latin typeface="Times New Roman" pitchFamily="18" charset="0"/>
                          <a:cs typeface="Times New Roman" pitchFamily="18" charset="0"/>
                        </a:rPr>
                        <a:t>Erasmus</a:t>
                      </a:r>
                      <a:r>
                        <a:rPr lang="tr-TR" sz="2400" b="1" dirty="0">
                          <a:solidFill>
                            <a:schemeClr val="tx1"/>
                          </a:solidFill>
                          <a:effectLst/>
                          <a:latin typeface="Times New Roman" pitchFamily="18" charset="0"/>
                          <a:cs typeface="Times New Roman" pitchFamily="18" charset="0"/>
                        </a:rPr>
                        <a:t>+ Programı Başvuru </a:t>
                      </a:r>
                      <a:r>
                        <a:rPr lang="tr-TR" sz="2400" b="1" dirty="0" smtClean="0">
                          <a:solidFill>
                            <a:schemeClr val="tx1"/>
                          </a:solidFill>
                          <a:effectLst/>
                          <a:latin typeface="Times New Roman" pitchFamily="18" charset="0"/>
                          <a:cs typeface="Times New Roman" pitchFamily="18" charset="0"/>
                        </a:rPr>
                        <a:t>Kabul Listesi 1</a:t>
                      </a:r>
                      <a:endParaRPr lang="tr-TR" sz="2400" b="1" dirty="0">
                        <a:solidFill>
                          <a:schemeClr val="tx1"/>
                        </a:solidFill>
                        <a:effectLst/>
                        <a:latin typeface="Times New Roman" pitchFamily="18" charset="0"/>
                        <a:cs typeface="Times New Roman" pitchFamily="18" charset="0"/>
                      </a:endParaRPr>
                    </a:p>
                  </a:txBody>
                  <a:tcPr marL="12164" marR="12164" marT="12164" marB="12164" anchor="ctr">
                    <a:solidFill>
                      <a:schemeClr val="accent2">
                        <a:lumMod val="40000"/>
                        <a:lumOff val="60000"/>
                      </a:schemeClr>
                    </a:solidFill>
                  </a:tcPr>
                </a:tc>
                <a:tc hMerge="1">
                  <a:txBody>
                    <a:bodyPr/>
                    <a:lstStyle/>
                    <a:p>
                      <a:endParaRPr lang="tr-TR"/>
                    </a:p>
                  </a:txBody>
                  <a:tcPr/>
                </a:tc>
              </a:tr>
              <a:tr h="404080">
                <a:tc>
                  <a:txBody>
                    <a:bodyPr/>
                    <a:lstStyle/>
                    <a:p>
                      <a:pPr fontAlgn="ctr"/>
                      <a:r>
                        <a:rPr lang="tr-TR" sz="1800" b="0" dirty="0">
                          <a:effectLst/>
                          <a:latin typeface="Times New Roman" pitchFamily="18" charset="0"/>
                          <a:cs typeface="Times New Roman" pitchFamily="18" charset="0"/>
                        </a:rPr>
                        <a:t>Başvuran Kurum/Kuruluş Adı</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fontAlgn="ctr"/>
                      <a:r>
                        <a:rPr lang="tr-TR" sz="1800" b="0" dirty="0">
                          <a:effectLst/>
                          <a:latin typeface="Times New Roman" pitchFamily="18" charset="0"/>
                          <a:cs typeface="Times New Roman" pitchFamily="18" charset="0"/>
                        </a:rPr>
                        <a:t>Kabul Edilen Azami Hibe</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Gelibolu Anadolu Sağlık Meslek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72.700,00 €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Gelibolu Atatürk Kız Teknik ve Meslek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52,066.00 €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Can Kız Teknik ve Meslek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68,643.00 €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Mehmet Akif Ersoy Teknik ve Endüstri Meslek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58.162,00 €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Can Teknik ve Endüstri Meslek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67,090.00 €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Bayramiç Mustafa Gülşen Çınaroğlu Anadolu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57.380,00 €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fi-FI" sz="1800" b="0" dirty="0">
                          <a:effectLst/>
                          <a:latin typeface="Times New Roman" pitchFamily="18" charset="0"/>
                          <a:cs typeface="Times New Roman" pitchFamily="18" charset="0"/>
                        </a:rPr>
                        <a:t>Ezine Celalettin Topçu Anadolu Lisesi</a:t>
                      </a:r>
                      <a:endParaRPr lang="fi-FI"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32.610,00 €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624326">
                <a:tc>
                  <a:txBody>
                    <a:bodyPr/>
                    <a:lstStyle/>
                    <a:p>
                      <a:pPr fontAlgn="ctr"/>
                      <a:r>
                        <a:rPr lang="tr-TR" sz="1800" b="0" dirty="0">
                          <a:effectLst/>
                          <a:latin typeface="Times New Roman" pitchFamily="18" charset="0"/>
                          <a:cs typeface="Times New Roman" pitchFamily="18" charset="0"/>
                        </a:rPr>
                        <a:t>Gelibolu Armatör Yakup Aksoy Denizcilik Anadolu Meslek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21.510,00 €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r h="404080">
                <a:tc>
                  <a:txBody>
                    <a:bodyPr/>
                    <a:lstStyle/>
                    <a:p>
                      <a:pPr fontAlgn="ctr"/>
                      <a:r>
                        <a:rPr lang="tr-TR" sz="1800" b="0" dirty="0">
                          <a:effectLst/>
                          <a:latin typeface="Times New Roman" pitchFamily="18" charset="0"/>
                          <a:cs typeface="Times New Roman" pitchFamily="18" charset="0"/>
                        </a:rPr>
                        <a:t>Cumhuriyet Anadolu Lisesi</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800" b="0" dirty="0">
                          <a:effectLst/>
                          <a:latin typeface="Times New Roman" pitchFamily="18" charset="0"/>
                          <a:cs typeface="Times New Roman" pitchFamily="18" charset="0"/>
                        </a:rPr>
                        <a:t>22.360,00 €</a:t>
                      </a:r>
                      <a:endParaRPr lang="tr-TR" sz="1800" b="0" dirty="0">
                        <a:solidFill>
                          <a:srgbClr val="000000"/>
                        </a:solidFill>
                        <a:effectLst/>
                        <a:latin typeface="Times New Roman" pitchFamily="18" charset="0"/>
                        <a:cs typeface="Times New Roman" pitchFamily="18" charset="0"/>
                      </a:endParaRPr>
                    </a:p>
                  </a:txBody>
                  <a:tcPr marL="12164" marR="12164" marT="12164" marB="12164" anchor="ctr"/>
                </a:tc>
              </a:tr>
            </a:tbl>
          </a:graphicData>
        </a:graphic>
      </p:graphicFrame>
    </p:spTree>
    <p:extLst>
      <p:ext uri="{BB962C8B-B14F-4D97-AF65-F5344CB8AC3E}">
        <p14:creationId xmlns:p14="http://schemas.microsoft.com/office/powerpoint/2010/main" val="232278157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590" y="-27384"/>
            <a:ext cx="4352650" cy="678537"/>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8784976" cy="5472608"/>
          </a:xfrm>
          <a:prstGeom prst="rect">
            <a:avLst/>
          </a:prstGeom>
          <a:solidFill>
            <a:schemeClr val="accent1">
              <a:lumMod val="60000"/>
              <a:lumOff val="40000"/>
            </a:schemeClr>
          </a:solidFill>
          <a:ln>
            <a:solidFill>
              <a:schemeClr val="accent1">
                <a:lumMod val="50000"/>
              </a:schemeClr>
            </a:solidFill>
          </a:ln>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98338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750"/>
                                        <p:tgtEl>
                                          <p:spTgt spid="3074"/>
                                        </p:tgtEl>
                                      </p:cBhvr>
                                    </p:animEffect>
                                    <p:anim calcmode="lin" valueType="num">
                                      <p:cBhvr>
                                        <p:cTn id="8" dur="1750" fill="hold"/>
                                        <p:tgtEl>
                                          <p:spTgt spid="3074"/>
                                        </p:tgtEl>
                                        <p:attrNameLst>
                                          <p:attrName>ppt_x</p:attrName>
                                        </p:attrNameLst>
                                      </p:cBhvr>
                                      <p:tavLst>
                                        <p:tav tm="0">
                                          <p:val>
                                            <p:strVal val="#ppt_x"/>
                                          </p:val>
                                        </p:tav>
                                        <p:tav tm="100000">
                                          <p:val>
                                            <p:strVal val="#ppt_x"/>
                                          </p:val>
                                        </p:tav>
                                      </p:tavLst>
                                    </p:anim>
                                    <p:anim calcmode="lin" valueType="num">
                                      <p:cBhvr>
                                        <p:cTn id="9" dur="175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5917424"/>
              </p:ext>
            </p:extLst>
          </p:nvPr>
        </p:nvGraphicFramePr>
        <p:xfrm>
          <a:off x="323528" y="110765"/>
          <a:ext cx="8496943" cy="5334459"/>
        </p:xfrm>
        <a:graphic>
          <a:graphicData uri="http://schemas.openxmlformats.org/drawingml/2006/table">
            <a:tbl>
              <a:tblPr firstRow="1" bandRow="1">
                <a:tableStyleId>{5C22544A-7EE6-4342-B048-85BDC9FD1C3A}</a:tableStyleId>
              </a:tblPr>
              <a:tblGrid>
                <a:gridCol w="2859455"/>
                <a:gridCol w="2757169"/>
                <a:gridCol w="2880319"/>
              </a:tblGrid>
              <a:tr h="482870">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solidFill>
                            <a:schemeClr val="tx1"/>
                          </a:solidFill>
                          <a:effectLst/>
                          <a:latin typeface="Times New Roman" pitchFamily="18" charset="0"/>
                          <a:cs typeface="Times New Roman" pitchFamily="18" charset="0"/>
                        </a:rPr>
                        <a:t>2014 </a:t>
                      </a:r>
                      <a:r>
                        <a:rPr lang="tr-TR" sz="2400" b="1" dirty="0" err="1" smtClean="0">
                          <a:solidFill>
                            <a:schemeClr val="tx1"/>
                          </a:solidFill>
                          <a:effectLst/>
                          <a:latin typeface="Times New Roman" pitchFamily="18" charset="0"/>
                          <a:cs typeface="Times New Roman" pitchFamily="18" charset="0"/>
                        </a:rPr>
                        <a:t>Erasmus</a:t>
                      </a:r>
                      <a:r>
                        <a:rPr lang="tr-TR" sz="2400" b="1" dirty="0" smtClean="0">
                          <a:solidFill>
                            <a:schemeClr val="tx1"/>
                          </a:solidFill>
                          <a:effectLst/>
                          <a:latin typeface="Times New Roman" pitchFamily="18" charset="0"/>
                          <a:cs typeface="Times New Roman" pitchFamily="18" charset="0"/>
                        </a:rPr>
                        <a:t>+ Programı Başvuru Kabul Listesi 2</a:t>
                      </a:r>
                    </a:p>
                  </a:txBody>
                  <a:tcPr marL="12164" marR="12164" marT="12164" marB="12164" anchor="ctr">
                    <a:solidFill>
                      <a:schemeClr val="accent2">
                        <a:lumMod val="40000"/>
                        <a:lumOff val="60000"/>
                      </a:schemeClr>
                    </a:solidFill>
                  </a:tcPr>
                </a:tc>
                <a:tc hMerge="1">
                  <a:txBody>
                    <a:bodyPr/>
                    <a:lstStyle/>
                    <a:p>
                      <a:endParaRPr lang="tr-TR"/>
                    </a:p>
                  </a:txBody>
                  <a:tcPr/>
                </a:tc>
                <a:tc hMerge="1">
                  <a:txBody>
                    <a:bodyPr/>
                    <a:lstStyle/>
                    <a:p>
                      <a:pPr fontAlgn="ctr"/>
                      <a:endParaRPr lang="tr-TR" sz="1800" b="0" dirty="0">
                        <a:solidFill>
                          <a:srgbClr val="000000"/>
                        </a:solidFill>
                        <a:effectLst/>
                      </a:endParaRPr>
                    </a:p>
                  </a:txBody>
                  <a:tcPr marL="12164" marR="12164" marT="12164" marB="12164" anchor="ctr"/>
                </a:tc>
              </a:tr>
              <a:tr h="397003">
                <a:tc gridSpan="2">
                  <a:txBody>
                    <a:bodyPr/>
                    <a:lstStyle/>
                    <a:p>
                      <a:pPr fontAlgn="ctr"/>
                      <a:r>
                        <a:rPr lang="tr-TR" sz="1600" b="1" dirty="0">
                          <a:solidFill>
                            <a:schemeClr val="tx2">
                              <a:lumMod val="75000"/>
                            </a:schemeClr>
                          </a:solidFill>
                          <a:effectLst/>
                          <a:latin typeface="Times New Roman" pitchFamily="18" charset="0"/>
                          <a:cs typeface="Times New Roman" pitchFamily="18" charset="0"/>
                        </a:rPr>
                        <a:t>Başvuran Kurum/Kuruluş Adı</a:t>
                      </a:r>
                    </a:p>
                  </a:txBody>
                  <a:tcPr marL="12164" marR="12164" marT="12164" marB="12164" anchor="ctr"/>
                </a:tc>
                <a:tc hMerge="1">
                  <a:txBody>
                    <a:bodyPr/>
                    <a:lstStyle/>
                    <a:p>
                      <a:endParaRPr lang="tr-TR"/>
                    </a:p>
                  </a:txBody>
                  <a:tcPr/>
                </a:tc>
                <a:tc>
                  <a:txBody>
                    <a:bodyPr/>
                    <a:lstStyle/>
                    <a:p>
                      <a:pPr fontAlgn="ctr"/>
                      <a:r>
                        <a:rPr lang="tr-TR" sz="1600" b="1" dirty="0">
                          <a:solidFill>
                            <a:schemeClr val="tx2">
                              <a:lumMod val="75000"/>
                            </a:schemeClr>
                          </a:solidFill>
                          <a:effectLst/>
                          <a:latin typeface="Times New Roman" pitchFamily="18" charset="0"/>
                          <a:cs typeface="Times New Roman" pitchFamily="18" charset="0"/>
                        </a:rPr>
                        <a:t>Kabul Edilen Azami Hibe</a:t>
                      </a:r>
                    </a:p>
                  </a:txBody>
                  <a:tcPr marL="12164" marR="12164" marT="12164" marB="12164" anchor="ctr"/>
                </a:tc>
              </a:tr>
              <a:tr h="397003">
                <a:tc gridSpan="2">
                  <a:txBody>
                    <a:bodyPr/>
                    <a:lstStyle/>
                    <a:p>
                      <a:pPr fontAlgn="ctr"/>
                      <a:r>
                        <a:rPr lang="tr-TR" sz="1600" dirty="0" smtClean="0">
                          <a:effectLst/>
                          <a:latin typeface="Times New Roman" pitchFamily="18" charset="0"/>
                          <a:cs typeface="Times New Roman" pitchFamily="18" charset="0"/>
                        </a:rPr>
                        <a:t>Cumhuriyet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13.990, 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err="1">
                          <a:effectLst/>
                          <a:latin typeface="Times New Roman" pitchFamily="18" charset="0"/>
                          <a:cs typeface="Times New Roman" pitchFamily="18" charset="0"/>
                        </a:rPr>
                        <a:t>Ecebey</a:t>
                      </a:r>
                      <a:r>
                        <a:rPr lang="tr-TR" sz="1600" dirty="0">
                          <a:effectLst/>
                          <a:latin typeface="Times New Roman" pitchFamily="18" charset="0"/>
                          <a:cs typeface="Times New Roman" pitchFamily="18" charset="0"/>
                        </a:rPr>
                        <a:t>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a:effectLst/>
                          <a:latin typeface="Times New Roman" pitchFamily="18" charset="0"/>
                          <a:cs typeface="Times New Roman" pitchFamily="18" charset="0"/>
                        </a:rPr>
                        <a:t>23.000,00 €</a:t>
                      </a:r>
                      <a:endParaRPr lang="tr-TR" sz="1600" b="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err="1">
                          <a:effectLst/>
                          <a:latin typeface="Times New Roman" pitchFamily="18" charset="0"/>
                          <a:cs typeface="Times New Roman" pitchFamily="18" charset="0"/>
                        </a:rPr>
                        <a:t>Ecebey</a:t>
                      </a:r>
                      <a:r>
                        <a:rPr lang="tr-TR" sz="1600" dirty="0">
                          <a:effectLst/>
                          <a:latin typeface="Times New Roman" pitchFamily="18" charset="0"/>
                          <a:cs typeface="Times New Roman" pitchFamily="18" charset="0"/>
                        </a:rPr>
                        <a:t>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a:effectLst/>
                          <a:latin typeface="Times New Roman" pitchFamily="18" charset="0"/>
                          <a:cs typeface="Times New Roman" pitchFamily="18" charset="0"/>
                        </a:rPr>
                        <a:t>25.000,00 €</a:t>
                      </a:r>
                      <a:endParaRPr lang="tr-TR" sz="1600" b="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a:effectLst/>
                          <a:latin typeface="Times New Roman" pitchFamily="18" charset="0"/>
                          <a:cs typeface="Times New Roman" pitchFamily="18" charset="0"/>
                        </a:rPr>
                        <a:t>Gazi </a:t>
                      </a:r>
                      <a:r>
                        <a:rPr lang="tr-TR" sz="1600" dirty="0" err="1">
                          <a:effectLst/>
                          <a:latin typeface="Times New Roman" pitchFamily="18" charset="0"/>
                          <a:cs typeface="Times New Roman" pitchFamily="18" charset="0"/>
                        </a:rPr>
                        <a:t>Süleymanpaşa</a:t>
                      </a:r>
                      <a:r>
                        <a:rPr lang="tr-TR" sz="1600" dirty="0">
                          <a:effectLst/>
                          <a:latin typeface="Times New Roman" pitchFamily="18" charset="0"/>
                          <a:cs typeface="Times New Roman" pitchFamily="18" charset="0"/>
                        </a:rPr>
                        <a:t> İlkokulu</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a:effectLst/>
                          <a:latin typeface="Times New Roman" pitchFamily="18" charset="0"/>
                          <a:cs typeface="Times New Roman" pitchFamily="18" charset="0"/>
                        </a:rPr>
                        <a:t>28.000,00 €</a:t>
                      </a:r>
                      <a:endParaRPr lang="tr-TR" sz="1600" b="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a:effectLst/>
                          <a:latin typeface="Times New Roman" pitchFamily="18" charset="0"/>
                          <a:cs typeface="Times New Roman" pitchFamily="18" charset="0"/>
                        </a:rPr>
                        <a:t>Gelibolu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57.261,00 €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a:effectLst/>
                          <a:latin typeface="Times New Roman" pitchFamily="18" charset="0"/>
                          <a:cs typeface="Times New Roman" pitchFamily="18" charset="0"/>
                        </a:rPr>
                        <a:t>Gelibolu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84.196,00 €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a:effectLst/>
                          <a:latin typeface="Times New Roman" pitchFamily="18" charset="0"/>
                          <a:cs typeface="Times New Roman" pitchFamily="18" charset="0"/>
                        </a:rPr>
                        <a:t>Gelibolu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74.997,00 €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613391">
                <a:tc gridSpan="2">
                  <a:txBody>
                    <a:bodyPr/>
                    <a:lstStyle/>
                    <a:p>
                      <a:pPr fontAlgn="ctr"/>
                      <a:r>
                        <a:rPr lang="tr-TR" sz="1600" dirty="0">
                          <a:effectLst/>
                          <a:latin typeface="Times New Roman" pitchFamily="18" charset="0"/>
                          <a:cs typeface="Times New Roman" pitchFamily="18" charset="0"/>
                        </a:rPr>
                        <a:t>Mehmet Akif Ersoy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74.900,00 €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a:effectLst/>
                          <a:latin typeface="Times New Roman" pitchFamily="18" charset="0"/>
                          <a:cs typeface="Times New Roman" pitchFamily="18" charset="0"/>
                        </a:rPr>
                        <a:t>Namık Kemal Ortaokulu</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12.000,00 €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397003">
                <a:tc gridSpan="2">
                  <a:txBody>
                    <a:bodyPr/>
                    <a:lstStyle/>
                    <a:p>
                      <a:pPr fontAlgn="ctr"/>
                      <a:r>
                        <a:rPr lang="tr-TR" sz="1600" dirty="0">
                          <a:effectLst/>
                          <a:latin typeface="Times New Roman" pitchFamily="18" charset="0"/>
                          <a:cs typeface="Times New Roman" pitchFamily="18" charset="0"/>
                        </a:rPr>
                        <a:t>Nedime Hanım Mesleki ve Teknik Anadolu Lisesi</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c hMerge="1">
                  <a:txBody>
                    <a:bodyPr/>
                    <a:lstStyle/>
                    <a:p>
                      <a:endParaRPr lang="tr-TR"/>
                    </a:p>
                  </a:txBody>
                  <a:tcPr/>
                </a:tc>
                <a:tc>
                  <a:txBody>
                    <a:bodyPr/>
                    <a:lstStyle/>
                    <a:p>
                      <a:pPr algn="ctr" fontAlgn="ctr"/>
                      <a:r>
                        <a:rPr lang="tr-TR" sz="1600" dirty="0">
                          <a:effectLst/>
                          <a:latin typeface="Times New Roman" pitchFamily="18" charset="0"/>
                          <a:cs typeface="Times New Roman" pitchFamily="18" charset="0"/>
                        </a:rPr>
                        <a:t>57.303,00 €</a:t>
                      </a:r>
                      <a:endParaRPr lang="tr-TR" sz="1600" b="0" dirty="0">
                        <a:solidFill>
                          <a:srgbClr val="000000"/>
                        </a:solidFill>
                        <a:effectLst/>
                        <a:latin typeface="Times New Roman" pitchFamily="18" charset="0"/>
                        <a:cs typeface="Times New Roman" pitchFamily="18" charset="0"/>
                      </a:endParaRPr>
                    </a:p>
                  </a:txBody>
                  <a:tcPr marL="12164" marR="12164" marT="12164" marB="12164" anchor="ctr"/>
                </a:tc>
              </a:tr>
              <a:tr h="118285">
                <a:tc>
                  <a:txBody>
                    <a:bodyPr/>
                    <a:lstStyle/>
                    <a:p>
                      <a:pPr fontAlgn="ctr"/>
                      <a:r>
                        <a:rPr lang="tr-TR" sz="1600" b="1" dirty="0" smtClean="0">
                          <a:solidFill>
                            <a:schemeClr val="tx1">
                              <a:lumMod val="95000"/>
                              <a:lumOff val="5000"/>
                            </a:schemeClr>
                          </a:solidFill>
                          <a:effectLst/>
                          <a:latin typeface="Times New Roman" pitchFamily="18" charset="0"/>
                          <a:cs typeface="Times New Roman" pitchFamily="18" charset="0"/>
                        </a:rPr>
                        <a:t>TOPLAM</a:t>
                      </a:r>
                      <a:endParaRPr lang="tr-TR" sz="1600" b="1" dirty="0">
                        <a:solidFill>
                          <a:schemeClr val="tx1">
                            <a:lumMod val="95000"/>
                            <a:lumOff val="5000"/>
                          </a:schemeClr>
                        </a:solidFill>
                        <a:effectLst/>
                        <a:latin typeface="Times New Roman" pitchFamily="18" charset="0"/>
                        <a:cs typeface="Times New Roman" pitchFamily="18" charset="0"/>
                      </a:endParaRPr>
                    </a:p>
                  </a:txBody>
                  <a:tcPr marL="12164" marR="12164" marT="12164" marB="12164" anchor="ctr"/>
                </a:tc>
                <a:tc>
                  <a:txBody>
                    <a:bodyPr/>
                    <a:lstStyle/>
                    <a:p>
                      <a:pPr fontAlgn="ctr"/>
                      <a:r>
                        <a:rPr lang="tr-TR" sz="1600" b="1" baseline="0" dirty="0" smtClean="0">
                          <a:solidFill>
                            <a:schemeClr val="tx1">
                              <a:lumMod val="95000"/>
                              <a:lumOff val="5000"/>
                            </a:schemeClr>
                          </a:solidFill>
                          <a:effectLst/>
                          <a:latin typeface="Times New Roman" pitchFamily="18" charset="0"/>
                          <a:cs typeface="Times New Roman" pitchFamily="18" charset="0"/>
                        </a:rPr>
                        <a:t> 19 PROJE</a:t>
                      </a:r>
                      <a:endParaRPr lang="tr-TR" sz="1600" b="1" dirty="0">
                        <a:solidFill>
                          <a:schemeClr val="tx1">
                            <a:lumMod val="95000"/>
                            <a:lumOff val="5000"/>
                          </a:schemeClr>
                        </a:solidFill>
                        <a:effectLst/>
                        <a:latin typeface="Times New Roman" pitchFamily="18" charset="0"/>
                        <a:cs typeface="Times New Roman" pitchFamily="18" charset="0"/>
                      </a:endParaRPr>
                    </a:p>
                  </a:txBody>
                  <a:tcPr marL="12164" marR="12164" marT="12164" marB="12164" anchor="ctr"/>
                </a:tc>
                <a:tc>
                  <a:txBody>
                    <a:bodyPr/>
                    <a:lstStyle/>
                    <a:p>
                      <a:pPr algn="ctr" fontAlgn="ctr"/>
                      <a:r>
                        <a:rPr lang="tr-TR" sz="1600" b="1" dirty="0" smtClean="0">
                          <a:solidFill>
                            <a:schemeClr val="tx1">
                              <a:lumMod val="95000"/>
                              <a:lumOff val="5000"/>
                            </a:schemeClr>
                          </a:solidFill>
                          <a:effectLst/>
                          <a:latin typeface="Times New Roman" pitchFamily="18" charset="0"/>
                          <a:cs typeface="Times New Roman" pitchFamily="18" charset="0"/>
                        </a:rPr>
                        <a:t>903.168.00 €</a:t>
                      </a:r>
                      <a:endParaRPr lang="tr-TR" sz="1600" b="1" dirty="0">
                        <a:solidFill>
                          <a:schemeClr val="tx1">
                            <a:lumMod val="95000"/>
                            <a:lumOff val="5000"/>
                          </a:schemeClr>
                        </a:solidFill>
                        <a:effectLst/>
                        <a:latin typeface="Times New Roman" pitchFamily="18" charset="0"/>
                        <a:cs typeface="Times New Roman" pitchFamily="18" charset="0"/>
                      </a:endParaRPr>
                    </a:p>
                  </a:txBody>
                  <a:tcPr marL="12164" marR="12164" marT="12164" marB="12164" anchor="ctr"/>
                </a:tc>
              </a:tr>
            </a:tbl>
          </a:graphicData>
        </a:graphic>
      </p:graphicFrame>
    </p:spTree>
    <p:extLst>
      <p:ext uri="{BB962C8B-B14F-4D97-AF65-F5344CB8AC3E}">
        <p14:creationId xmlns:p14="http://schemas.microsoft.com/office/powerpoint/2010/main" val="2035654531"/>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82300852"/>
              </p:ext>
            </p:extLst>
          </p:nvPr>
        </p:nvGraphicFramePr>
        <p:xfrm>
          <a:off x="251520" y="332656"/>
          <a:ext cx="8568952" cy="5113233"/>
        </p:xfrm>
        <a:graphic>
          <a:graphicData uri="http://schemas.openxmlformats.org/drawingml/2006/table">
            <a:tbl>
              <a:tblPr firstRow="1" bandRow="1">
                <a:tableStyleId>{5C22544A-7EE6-4342-B048-85BDC9FD1C3A}</a:tableStyleId>
              </a:tblPr>
              <a:tblGrid>
                <a:gridCol w="1113256"/>
                <a:gridCol w="1839072"/>
                <a:gridCol w="2664296"/>
                <a:gridCol w="648072"/>
                <a:gridCol w="1080120"/>
                <a:gridCol w="1224136"/>
              </a:tblGrid>
              <a:tr h="414702">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solidFill>
                            <a:schemeClr val="tx1"/>
                          </a:solidFill>
                          <a:effectLst/>
                          <a:latin typeface="Times New Roman" pitchFamily="18" charset="0"/>
                          <a:cs typeface="Times New Roman" pitchFamily="18" charset="0"/>
                        </a:rPr>
                        <a:t>2015 </a:t>
                      </a:r>
                      <a:r>
                        <a:rPr lang="tr-TR" sz="2400" b="1" dirty="0" err="1" smtClean="0">
                          <a:solidFill>
                            <a:schemeClr val="tx1"/>
                          </a:solidFill>
                          <a:effectLst/>
                          <a:latin typeface="Times New Roman" pitchFamily="18" charset="0"/>
                          <a:cs typeface="Times New Roman" pitchFamily="18" charset="0"/>
                        </a:rPr>
                        <a:t>Erasmus</a:t>
                      </a:r>
                      <a:r>
                        <a:rPr lang="tr-TR" sz="2400" b="1" dirty="0" smtClean="0">
                          <a:solidFill>
                            <a:schemeClr val="tx1"/>
                          </a:solidFill>
                          <a:effectLst/>
                          <a:latin typeface="Times New Roman" pitchFamily="18" charset="0"/>
                          <a:cs typeface="Times New Roman" pitchFamily="18" charset="0"/>
                        </a:rPr>
                        <a:t>+ Programı Başvuru Kabul Listesi</a:t>
                      </a:r>
                      <a:r>
                        <a:rPr lang="tr-TR" sz="2400" b="1" baseline="0" dirty="0" smtClean="0">
                          <a:solidFill>
                            <a:schemeClr val="tx1"/>
                          </a:solidFill>
                          <a:effectLst/>
                          <a:latin typeface="Times New Roman" pitchFamily="18" charset="0"/>
                          <a:cs typeface="Times New Roman" pitchFamily="18" charset="0"/>
                        </a:rPr>
                        <a:t> 1</a:t>
                      </a:r>
                      <a:endParaRPr lang="tr-TR" sz="2400" b="0" i="0" u="none" strike="noStrike" dirty="0">
                        <a:solidFill>
                          <a:schemeClr val="tx1"/>
                        </a:solidFill>
                        <a:effectLst/>
                        <a:latin typeface="Times New Roman" pitchFamily="18" charset="0"/>
                        <a:cs typeface="Times New Roman" pitchFamily="18" charset="0"/>
                      </a:endParaRPr>
                    </a:p>
                  </a:txBody>
                  <a:tcPr marL="8657" marR="8657" marT="8657" marB="0" anchor="ctr">
                    <a:solidFill>
                      <a:schemeClr val="accent2">
                        <a:lumMod val="40000"/>
                        <a:lumOff val="60000"/>
                      </a:schemeClr>
                    </a:solidFill>
                  </a:tcPr>
                </a:tc>
                <a:tc hMerge="1">
                  <a:txBody>
                    <a:bodyPr/>
                    <a:lstStyle/>
                    <a:p>
                      <a:pPr algn="l" fontAlgn="ctr"/>
                      <a:endParaRPr lang="tr-TR" sz="1400" b="0" i="0" u="none" strike="noStrike">
                        <a:solidFill>
                          <a:srgbClr val="000000"/>
                        </a:solidFill>
                        <a:effectLst/>
                        <a:latin typeface="Times New Roman"/>
                      </a:endParaRPr>
                    </a:p>
                  </a:txBody>
                  <a:tcPr marL="8657" marR="8657" marT="8657" marB="0" anchor="ctr"/>
                </a:tc>
                <a:tc hMerge="1">
                  <a:txBody>
                    <a:bodyPr/>
                    <a:lstStyle/>
                    <a:p>
                      <a:pPr algn="l"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r>
              <a:tr h="500727">
                <a:tc>
                  <a:txBody>
                    <a:bodyPr/>
                    <a:lstStyle/>
                    <a:p>
                      <a:pPr algn="ctr" fontAlgn="ctr"/>
                      <a:r>
                        <a:rPr lang="tr-TR" sz="1600" b="0" u="none" strike="noStrike" dirty="0">
                          <a:effectLst/>
                          <a:latin typeface="Times New Roman" pitchFamily="18" charset="0"/>
                          <a:cs typeface="Times New Roman" pitchFamily="18" charset="0"/>
                        </a:rPr>
                        <a:t>Merkez</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err="1">
                          <a:effectLst/>
                          <a:latin typeface="Times New Roman" pitchFamily="18" charset="0"/>
                          <a:cs typeface="Times New Roman" pitchFamily="18" charset="0"/>
                        </a:rPr>
                        <a:t>Cevatpaşa</a:t>
                      </a:r>
                      <a:r>
                        <a:rPr lang="tr-TR" sz="1600" b="0" u="none" strike="noStrike" dirty="0">
                          <a:effectLst/>
                          <a:latin typeface="Times New Roman" pitchFamily="18" charset="0"/>
                          <a:cs typeface="Times New Roman" pitchFamily="18" charset="0"/>
                        </a:rPr>
                        <a:t> Ortaokulu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a:effectLst/>
                          <a:latin typeface="Times New Roman" pitchFamily="18" charset="0"/>
                          <a:cs typeface="Times New Roman" pitchFamily="18" charset="0"/>
                        </a:rPr>
                        <a:t>Çocuklarımız Geleceğimizdir</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KA1</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62.680,00</a:t>
                      </a:r>
                      <a:r>
                        <a:rPr lang="tr-TR" sz="1600" b="0" u="none" strike="noStrike" baseline="0" dirty="0" smtClean="0">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1083601">
                <a:tc>
                  <a:txBody>
                    <a:bodyPr/>
                    <a:lstStyle/>
                    <a:p>
                      <a:pPr algn="ctr" fontAlgn="ctr"/>
                      <a:r>
                        <a:rPr lang="tr-TR" sz="1600" b="0" u="none" strike="noStrike" dirty="0">
                          <a:effectLst/>
                          <a:latin typeface="Times New Roman" pitchFamily="18" charset="0"/>
                          <a:cs typeface="Times New Roman" pitchFamily="18" charset="0"/>
                        </a:rPr>
                        <a:t>Biga</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err="1">
                          <a:effectLst/>
                          <a:latin typeface="Times New Roman" pitchFamily="18" charset="0"/>
                          <a:cs typeface="Times New Roman" pitchFamily="18" charset="0"/>
                        </a:rPr>
                        <a:t>Hamdibey</a:t>
                      </a:r>
                      <a:r>
                        <a:rPr lang="tr-TR" sz="1600" b="0" u="none" strike="noStrike" dirty="0">
                          <a:effectLst/>
                          <a:latin typeface="Times New Roman" pitchFamily="18" charset="0"/>
                          <a:cs typeface="Times New Roman" pitchFamily="18" charset="0"/>
                        </a:rPr>
                        <a:t> Mesleki ve Teknik Anadolu Lisesi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a:effectLst/>
                          <a:latin typeface="Times New Roman" pitchFamily="18" charset="0"/>
                          <a:cs typeface="Times New Roman" pitchFamily="18" charset="0"/>
                        </a:rPr>
                        <a:t>Muhasebe ve Büro Yönetimi Alanında Avrupa Yoluyla Mesleki Becerilerin Geliştirilmesi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KA1</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01/09/2015-01/09/2016</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67.938,00</a:t>
                      </a:r>
                      <a:r>
                        <a:rPr lang="tr-TR" sz="1600" b="0" u="none" strike="noStrike" baseline="0" dirty="0" smtClean="0">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822926">
                <a:tc>
                  <a:txBody>
                    <a:bodyPr/>
                    <a:lstStyle/>
                    <a:p>
                      <a:pPr algn="ctr" fontAlgn="ctr"/>
                      <a:r>
                        <a:rPr lang="tr-TR" sz="1600" b="0" u="none" strike="noStrike" dirty="0">
                          <a:effectLst/>
                          <a:latin typeface="Times New Roman" pitchFamily="18" charset="0"/>
                          <a:cs typeface="Times New Roman" pitchFamily="18" charset="0"/>
                        </a:rPr>
                        <a:t>Gelibolu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a:effectLst/>
                          <a:latin typeface="Times New Roman" pitchFamily="18" charset="0"/>
                          <a:cs typeface="Times New Roman" pitchFamily="18" charset="0"/>
                        </a:rPr>
                        <a:t>Atatürk Mesleki ve Teknik Anadolu Lisesi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a:effectLst/>
                          <a:latin typeface="Times New Roman" pitchFamily="18" charset="0"/>
                          <a:cs typeface="Times New Roman" pitchFamily="18" charset="0"/>
                        </a:rPr>
                        <a:t>Muhasebe ve Bilişim Alanında Avrupa Okullarında Uygulamalı Eğitim</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KA1</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63.039,00</a:t>
                      </a:r>
                      <a:r>
                        <a:rPr lang="tr-TR" sz="1600" b="0" u="none" strike="noStrike" baseline="0" dirty="0" smtClean="0">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606237">
                <a:tc>
                  <a:txBody>
                    <a:bodyPr/>
                    <a:lstStyle/>
                    <a:p>
                      <a:pPr algn="ctr" fontAlgn="ctr"/>
                      <a:r>
                        <a:rPr lang="tr-TR" sz="1600" b="0" u="none" strike="noStrike" dirty="0">
                          <a:effectLst/>
                          <a:latin typeface="Times New Roman" pitchFamily="18" charset="0"/>
                          <a:cs typeface="Times New Roman" pitchFamily="18" charset="0"/>
                        </a:rPr>
                        <a:t>Gelibolu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err="1">
                          <a:effectLst/>
                          <a:latin typeface="Times New Roman" pitchFamily="18" charset="0"/>
                          <a:cs typeface="Times New Roman" pitchFamily="18" charset="0"/>
                        </a:rPr>
                        <a:t>M.A.E.Mesleki</a:t>
                      </a:r>
                      <a:r>
                        <a:rPr lang="tr-TR" sz="1600" b="0" u="none" strike="noStrike" dirty="0">
                          <a:effectLst/>
                          <a:latin typeface="Times New Roman" pitchFamily="18" charset="0"/>
                          <a:cs typeface="Times New Roman" pitchFamily="18" charset="0"/>
                        </a:rPr>
                        <a:t> ve Teknik Anadolu Lisesi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a:effectLst/>
                          <a:latin typeface="Times New Roman" pitchFamily="18" charset="0"/>
                          <a:cs typeface="Times New Roman" pitchFamily="18" charset="0"/>
                        </a:rPr>
                        <a:t>Eğitimde yenilik stratejilerinin AB boyutunda incelenmesi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KA1</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64.794,00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1015628">
                <a:tc>
                  <a:txBody>
                    <a:bodyPr/>
                    <a:lstStyle/>
                    <a:p>
                      <a:pPr algn="ctr" fontAlgn="ctr"/>
                      <a:r>
                        <a:rPr lang="tr-TR" sz="1600" b="0" u="none" strike="noStrike" dirty="0">
                          <a:effectLst/>
                          <a:latin typeface="Times New Roman" pitchFamily="18" charset="0"/>
                          <a:cs typeface="Times New Roman" pitchFamily="18" charset="0"/>
                        </a:rPr>
                        <a:t>Gelibolu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a:effectLst/>
                          <a:latin typeface="Times New Roman" pitchFamily="18" charset="0"/>
                          <a:cs typeface="Times New Roman" pitchFamily="18" charset="0"/>
                        </a:rPr>
                        <a:t>Orgeneral Eşref Bitlis İlkokulu, Gazi Süleyman Paşa İlkokulu</a:t>
                      </a:r>
                      <a:endParaRPr lang="tr-TR" sz="1600" b="0" i="0" u="none" strike="noStrike">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err="1">
                          <a:effectLst/>
                          <a:latin typeface="Times New Roman" pitchFamily="18" charset="0"/>
                          <a:cs typeface="Times New Roman" pitchFamily="18" charset="0"/>
                        </a:rPr>
                        <a:t>Olweus</a:t>
                      </a:r>
                      <a:r>
                        <a:rPr lang="tr-TR" sz="1600" b="0" u="none" strike="noStrike" dirty="0">
                          <a:effectLst/>
                          <a:latin typeface="Times New Roman" pitchFamily="18" charset="0"/>
                          <a:cs typeface="Times New Roman" pitchFamily="18" charset="0"/>
                        </a:rPr>
                        <a:t> Zorbalığı Önleme Programı Üzerine Avrupa Deneyimi   </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KA1</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52.150,00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535472">
                <a:tc>
                  <a:txBody>
                    <a:bodyPr/>
                    <a:lstStyle/>
                    <a:p>
                      <a:pPr algn="ctr" fontAlgn="ctr"/>
                      <a:r>
                        <a:rPr lang="tr-TR" sz="1600" b="0" u="none" strike="noStrike" dirty="0">
                          <a:effectLst/>
                          <a:latin typeface="Times New Roman" pitchFamily="18" charset="0"/>
                          <a:cs typeface="Times New Roman" pitchFamily="18" charset="0"/>
                        </a:rPr>
                        <a:t>Gelibolu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smtClean="0">
                          <a:effectLst/>
                          <a:latin typeface="Times New Roman" pitchFamily="18" charset="0"/>
                          <a:cs typeface="Times New Roman" pitchFamily="18" charset="0"/>
                        </a:rPr>
                        <a:t>Gelibolu</a:t>
                      </a:r>
                      <a:r>
                        <a:rPr lang="tr-TR" sz="1600" b="0" u="none" strike="noStrike" baseline="0" dirty="0" smtClean="0">
                          <a:effectLst/>
                          <a:latin typeface="Times New Roman" pitchFamily="18" charset="0"/>
                          <a:cs typeface="Times New Roman" pitchFamily="18" charset="0"/>
                        </a:rPr>
                        <a:t> </a:t>
                      </a:r>
                      <a:r>
                        <a:rPr lang="tr-TR" sz="1600" b="0" u="none" strike="noStrike" dirty="0" smtClean="0">
                          <a:effectLst/>
                          <a:latin typeface="Times New Roman" pitchFamily="18" charset="0"/>
                          <a:cs typeface="Times New Roman" pitchFamily="18" charset="0"/>
                        </a:rPr>
                        <a:t> Anadolu Lisesi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u="none" strike="noStrike" dirty="0">
                          <a:effectLst/>
                          <a:latin typeface="Times New Roman" pitchFamily="18" charset="0"/>
                          <a:cs typeface="Times New Roman" pitchFamily="18" charset="0"/>
                        </a:rPr>
                        <a:t>Hedefimiz Eğitimde Kalite</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KA1</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13.288,00</a:t>
                      </a:r>
                      <a:r>
                        <a:rPr lang="tr-TR" sz="1600" b="0" u="none" strike="noStrike" baseline="0" dirty="0" smtClean="0">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u="none" strike="noStrike" dirty="0" smtClean="0">
                        <a:effectLst/>
                        <a:latin typeface="Times New Roman" pitchFamily="18" charset="0"/>
                        <a:cs typeface="Times New Roman" pitchFamily="18" charset="0"/>
                      </a:endParaRPr>
                    </a:p>
                  </a:txBody>
                  <a:tcPr marL="8657" marR="8657" marT="8657" marB="0" anchor="ctr"/>
                </a:tc>
              </a:tr>
            </a:tbl>
          </a:graphicData>
        </a:graphic>
      </p:graphicFrame>
    </p:spTree>
    <p:extLst>
      <p:ext uri="{BB962C8B-B14F-4D97-AF65-F5344CB8AC3E}">
        <p14:creationId xmlns:p14="http://schemas.microsoft.com/office/powerpoint/2010/main" val="257002354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62534847"/>
              </p:ext>
            </p:extLst>
          </p:nvPr>
        </p:nvGraphicFramePr>
        <p:xfrm>
          <a:off x="323528" y="332656"/>
          <a:ext cx="8385672" cy="5057617"/>
        </p:xfrm>
        <a:graphic>
          <a:graphicData uri="http://schemas.openxmlformats.org/drawingml/2006/table">
            <a:tbl>
              <a:tblPr firstRow="1" bandRow="1">
                <a:tableStyleId>{5C22544A-7EE6-4342-B048-85BDC9FD1C3A}</a:tableStyleId>
              </a:tblPr>
              <a:tblGrid>
                <a:gridCol w="1152128"/>
                <a:gridCol w="1643096"/>
                <a:gridCol w="3037424"/>
                <a:gridCol w="648072"/>
                <a:gridCol w="648072"/>
                <a:gridCol w="1256880"/>
              </a:tblGrid>
              <a:tr h="447952">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solidFill>
                            <a:schemeClr val="tx1"/>
                          </a:solidFill>
                          <a:effectLst/>
                          <a:latin typeface="Times New Roman" pitchFamily="18" charset="0"/>
                          <a:cs typeface="Times New Roman" pitchFamily="18" charset="0"/>
                        </a:rPr>
                        <a:t>2015 </a:t>
                      </a:r>
                      <a:r>
                        <a:rPr lang="tr-TR" sz="2400" b="1" dirty="0" err="1" smtClean="0">
                          <a:solidFill>
                            <a:schemeClr val="tx1"/>
                          </a:solidFill>
                          <a:effectLst/>
                          <a:latin typeface="Times New Roman" pitchFamily="18" charset="0"/>
                          <a:cs typeface="Times New Roman" pitchFamily="18" charset="0"/>
                        </a:rPr>
                        <a:t>Erasmus</a:t>
                      </a:r>
                      <a:r>
                        <a:rPr lang="tr-TR" sz="2400" b="1" dirty="0" smtClean="0">
                          <a:solidFill>
                            <a:schemeClr val="tx1"/>
                          </a:solidFill>
                          <a:effectLst/>
                          <a:latin typeface="Times New Roman" pitchFamily="18" charset="0"/>
                          <a:cs typeface="Times New Roman" pitchFamily="18" charset="0"/>
                        </a:rPr>
                        <a:t>+ Programı Başvuru Kabul Listesi</a:t>
                      </a:r>
                      <a:r>
                        <a:rPr lang="tr-TR" sz="2400" b="1" baseline="0" dirty="0" smtClean="0">
                          <a:solidFill>
                            <a:schemeClr val="tx1"/>
                          </a:solidFill>
                          <a:effectLst/>
                          <a:latin typeface="Times New Roman" pitchFamily="18" charset="0"/>
                          <a:cs typeface="Times New Roman" pitchFamily="18" charset="0"/>
                        </a:rPr>
                        <a:t> 2</a:t>
                      </a:r>
                      <a:endParaRPr lang="tr-TR" sz="2400" b="0" i="0" u="none" strike="noStrike" dirty="0">
                        <a:solidFill>
                          <a:schemeClr val="tx1"/>
                        </a:solidFill>
                        <a:effectLst/>
                        <a:latin typeface="Times New Roman" pitchFamily="18" charset="0"/>
                        <a:cs typeface="Times New Roman" pitchFamily="18" charset="0"/>
                      </a:endParaRPr>
                    </a:p>
                  </a:txBody>
                  <a:tcPr marL="8657" marR="8657" marT="8657" marB="0" anchor="ctr">
                    <a:solidFill>
                      <a:schemeClr val="accent2">
                        <a:lumMod val="40000"/>
                        <a:lumOff val="60000"/>
                      </a:schemeClr>
                    </a:solidFill>
                  </a:tcPr>
                </a:tc>
                <a:tc hMerge="1">
                  <a:txBody>
                    <a:bodyPr/>
                    <a:lstStyle/>
                    <a:p>
                      <a:pPr algn="l" fontAlgn="ctr"/>
                      <a:endParaRPr lang="tr-TR" sz="1400" b="0" i="0" u="none" strike="noStrike">
                        <a:solidFill>
                          <a:srgbClr val="000000"/>
                        </a:solidFill>
                        <a:effectLst/>
                        <a:latin typeface="Times New Roman"/>
                      </a:endParaRPr>
                    </a:p>
                  </a:txBody>
                  <a:tcPr marL="8657" marR="8657" marT="8657" marB="0" anchor="ctr"/>
                </a:tc>
                <a:tc hMerge="1">
                  <a:txBody>
                    <a:bodyPr/>
                    <a:lstStyle/>
                    <a:p>
                      <a:pPr algn="l"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r>
              <a:tr h="704176">
                <a:tc>
                  <a:txBody>
                    <a:bodyPr/>
                    <a:lstStyle/>
                    <a:p>
                      <a:pPr algn="ctr" fontAlgn="ctr"/>
                      <a:r>
                        <a:rPr lang="tr-TR" sz="1600" b="0" i="0" u="none" strike="noStrike" dirty="0" err="1" smtClean="0">
                          <a:solidFill>
                            <a:srgbClr val="000000"/>
                          </a:solidFill>
                          <a:effectLst/>
                          <a:latin typeface="Times New Roman" pitchFamily="18" charset="0"/>
                          <a:cs typeface="Times New Roman" pitchFamily="18" charset="0"/>
                        </a:rPr>
                        <a:t>Küçükkuyu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a:t>
                      </a:r>
                      <a:r>
                        <a:rPr lang="tr-TR" sz="1600" b="0" i="0" u="none" strike="noStrike" dirty="0" err="1" smtClean="0">
                          <a:solidFill>
                            <a:srgbClr val="000000"/>
                          </a:solidFill>
                          <a:effectLst/>
                          <a:latin typeface="Times New Roman" pitchFamily="18" charset="0"/>
                          <a:cs typeface="Times New Roman" pitchFamily="18" charset="0"/>
                        </a:rPr>
                        <a:t>Fernur</a:t>
                      </a:r>
                      <a:r>
                        <a:rPr lang="tr-TR" sz="1600" b="0" i="0" u="none" strike="noStrike" baseline="0" dirty="0" smtClean="0">
                          <a:solidFill>
                            <a:srgbClr val="000000"/>
                          </a:solidFill>
                          <a:effectLst/>
                          <a:latin typeface="Times New Roman" pitchFamily="18" charset="0"/>
                          <a:cs typeface="Times New Roman" pitchFamily="18" charset="0"/>
                        </a:rPr>
                        <a:t> Sözen Ortaokulu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Be </a:t>
                      </a:r>
                      <a:r>
                        <a:rPr lang="tr-TR" sz="1600" b="0" i="0" u="none" strike="noStrike" dirty="0" err="1" smtClean="0">
                          <a:solidFill>
                            <a:srgbClr val="000000"/>
                          </a:solidFill>
                          <a:effectLst/>
                          <a:latin typeface="Times New Roman" pitchFamily="18" charset="0"/>
                          <a:cs typeface="Times New Roman" pitchFamily="18" charset="0"/>
                        </a:rPr>
                        <a:t>Healthy</a:t>
                      </a:r>
                      <a:r>
                        <a:rPr lang="tr-TR" sz="1600" b="0" i="0" u="none" strike="noStrike" dirty="0" smtClean="0">
                          <a:solidFill>
                            <a:srgbClr val="000000"/>
                          </a:solidFill>
                          <a:effectLst/>
                          <a:latin typeface="Times New Roman" pitchFamily="18" charset="0"/>
                          <a:cs typeface="Times New Roman" pitchFamily="18" charset="0"/>
                        </a:rPr>
                        <a:t>,</a:t>
                      </a:r>
                      <a:r>
                        <a:rPr lang="tr-TR" sz="1600" b="0" i="0" u="none" strike="noStrike" baseline="0" dirty="0" smtClean="0">
                          <a:solidFill>
                            <a:srgbClr val="000000"/>
                          </a:solidFill>
                          <a:effectLst/>
                          <a:latin typeface="Times New Roman" pitchFamily="18" charset="0"/>
                          <a:cs typeface="Times New Roman" pitchFamily="18" charset="0"/>
                        </a:rPr>
                        <a:t> Be Natural, Be Smart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KA2</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u="none" strike="noStrike" dirty="0" smtClean="0">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600" b="0" u="none" strike="noStrike" dirty="0" smtClean="0">
                          <a:effectLst/>
                          <a:latin typeface="Times New Roman" pitchFamily="18" charset="0"/>
                          <a:cs typeface="Times New Roman" pitchFamily="18" charset="0"/>
                        </a:rPr>
                        <a:t>25.960,00</a:t>
                      </a:r>
                      <a:r>
                        <a:rPr lang="tr-TR" sz="1600" b="0" u="none" strike="noStrike" baseline="0" dirty="0" smtClean="0">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smtClean="0">
                        <a:solidFill>
                          <a:schemeClr val="tx2">
                            <a:lumMod val="50000"/>
                          </a:schemeClr>
                        </a:solidFill>
                        <a:effectLst/>
                        <a:latin typeface="Times New Roman" pitchFamily="18" charset="0"/>
                        <a:cs typeface="Times New Roman" pitchFamily="18" charset="0"/>
                      </a:endParaRPr>
                    </a:p>
                    <a:p>
                      <a:pPr algn="ctr" fontAlgn="ct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664647">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Merkez</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baseline="0" dirty="0" smtClean="0">
                          <a:solidFill>
                            <a:srgbClr val="000000"/>
                          </a:solidFill>
                          <a:effectLst/>
                          <a:latin typeface="Times New Roman" pitchFamily="18" charset="0"/>
                          <a:cs typeface="Times New Roman" pitchFamily="18" charset="0"/>
                        </a:rPr>
                        <a:t> Çanakkale Anadolu Lisesi</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Creative</a:t>
                      </a:r>
                      <a:r>
                        <a:rPr lang="tr-TR" sz="1600" b="0" i="0" u="none" strike="noStrike" baseline="0" dirty="0" smtClean="0">
                          <a:solidFill>
                            <a:srgbClr val="000000"/>
                          </a:solidFill>
                          <a:effectLst/>
                          <a:latin typeface="Times New Roman" pitchFamily="18" charset="0"/>
                          <a:cs typeface="Times New Roman" pitchFamily="18" charset="0"/>
                        </a:rPr>
                        <a:t> </a:t>
                      </a:r>
                      <a:r>
                        <a:rPr lang="tr-TR" sz="1600" b="0" i="0" u="none" strike="noStrike" baseline="0" dirty="0" err="1" smtClean="0">
                          <a:solidFill>
                            <a:srgbClr val="000000"/>
                          </a:solidFill>
                          <a:effectLst/>
                          <a:latin typeface="Times New Roman" pitchFamily="18" charset="0"/>
                          <a:cs typeface="Times New Roman" pitchFamily="18" charset="0"/>
                        </a:rPr>
                        <a:t>Path</a:t>
                      </a:r>
                      <a:r>
                        <a:rPr lang="tr-TR" sz="1600" b="0" i="0" u="none" strike="noStrike" baseline="0" dirty="0" smtClean="0">
                          <a:solidFill>
                            <a:srgbClr val="000000"/>
                          </a:solidFill>
                          <a:effectLst/>
                          <a:latin typeface="Times New Roman" pitchFamily="18" charset="0"/>
                          <a:cs typeface="Times New Roman" pitchFamily="18" charset="0"/>
                        </a:rPr>
                        <a:t> of Learning</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u="none" strike="noStrike" dirty="0" smtClean="0">
                          <a:effectLst/>
                          <a:latin typeface="Times New Roman" pitchFamily="18" charset="0"/>
                          <a:cs typeface="Times New Roman" pitchFamily="18" charset="0"/>
                        </a:rPr>
                        <a:t>KA2</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i="0" u="none" strike="noStrike" dirty="0" smtClean="0">
                          <a:solidFill>
                            <a:schemeClr val="tx1"/>
                          </a:solidFill>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u="none" strike="noStrike" dirty="0" smtClean="0">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600" b="0" u="none" strike="noStrike" dirty="0" smtClean="0">
                          <a:effectLst/>
                          <a:latin typeface="Times New Roman" pitchFamily="18" charset="0"/>
                          <a:cs typeface="Times New Roman" pitchFamily="18" charset="0"/>
                        </a:rPr>
                        <a:t>26.315,00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p>
                    <a:p>
                      <a:pPr algn="ctr" fontAlgn="ctr"/>
                      <a:r>
                        <a:rPr lang="tr-TR" sz="1600" b="0" u="none" strike="noStrike" dirty="0" smtClean="0">
                          <a:effectLst/>
                          <a:latin typeface="Times New Roman" pitchFamily="18" charset="0"/>
                          <a:cs typeface="Times New Roman" pitchFamily="18" charset="0"/>
                        </a:rPr>
                        <a:t> </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783635">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Biga/</a:t>
                      </a:r>
                      <a:r>
                        <a:rPr lang="tr-TR" sz="1600" b="0" i="0" u="none" strike="noStrike" baseline="0" dirty="0" smtClean="0">
                          <a:solidFill>
                            <a:srgbClr val="000000"/>
                          </a:solidFill>
                          <a:effectLst/>
                          <a:latin typeface="Times New Roman" pitchFamily="18" charset="0"/>
                          <a:cs typeface="Times New Roman" pitchFamily="18" charset="0"/>
                        </a:rPr>
                        <a:t> </a:t>
                      </a:r>
                      <a:r>
                        <a:rPr lang="tr-TR" sz="1600" b="0" i="0" u="none" strike="noStrike" dirty="0" err="1" smtClean="0">
                          <a:solidFill>
                            <a:srgbClr val="000000"/>
                          </a:solidFill>
                          <a:effectLst/>
                          <a:latin typeface="Times New Roman" pitchFamily="18" charset="0"/>
                          <a:cs typeface="Times New Roman" pitchFamily="18" charset="0"/>
                        </a:rPr>
                        <a:t>Çiçeklidede</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Özel İdare Ortaokulu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baseline="0" dirty="0" smtClean="0">
                          <a:solidFill>
                            <a:srgbClr val="000000"/>
                          </a:solidFill>
                          <a:effectLst/>
                          <a:latin typeface="Times New Roman" pitchFamily="18" charset="0"/>
                          <a:cs typeface="Times New Roman" pitchFamily="18" charset="0"/>
                        </a:rPr>
                        <a:t> Farklılığın Farkına Etkili İletişim İle Varabilirim </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KA1</a:t>
                      </a:r>
                      <a:endParaRPr kumimoji="0" lang="tr-TR" sz="1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txBody>
                  <a:tcPr marL="8657" marR="8657" marT="8657" marB="0" anchor="ctr"/>
                </a:tc>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i="0" u="none" strike="noStrike" dirty="0" smtClean="0">
                        <a:solidFill>
                          <a:srgbClr val="000000"/>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Times New Roman" pitchFamily="18" charset="0"/>
                          <a:cs typeface="Times New Roman" pitchFamily="18" charset="0"/>
                        </a:rPr>
                        <a:t>13,288,00</a:t>
                      </a:r>
                      <a:r>
                        <a:rPr lang="tr-TR" sz="1600" b="0" i="0" u="none" strike="noStrike" baseline="0" dirty="0" smtClean="0">
                          <a:solidFill>
                            <a:srgbClr val="000000"/>
                          </a:solidFill>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smtClean="0">
                        <a:solidFill>
                          <a:schemeClr val="tx2">
                            <a:lumMod val="50000"/>
                          </a:schemeClr>
                        </a:solidFill>
                        <a:effectLst/>
                        <a:latin typeface="Times New Roman" pitchFamily="18" charset="0"/>
                        <a:cs typeface="Times New Roman" pitchFamily="18" charset="0"/>
                      </a:endParaRPr>
                    </a:p>
                    <a:p>
                      <a:pPr algn="ctr" fontAlgn="ct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783635">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Ayvacık/ Yeşilyurt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Yeşilyurt</a:t>
                      </a:r>
                      <a:r>
                        <a:rPr lang="tr-TR" sz="1600" b="0" i="0" u="none" strike="noStrike" baseline="0" dirty="0" smtClean="0">
                          <a:solidFill>
                            <a:srgbClr val="000000"/>
                          </a:solidFill>
                          <a:effectLst/>
                          <a:latin typeface="Times New Roman" pitchFamily="18" charset="0"/>
                          <a:cs typeface="Times New Roman" pitchFamily="18" charset="0"/>
                        </a:rPr>
                        <a:t> Ortaokulu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Sen</a:t>
                      </a:r>
                      <a:r>
                        <a:rPr lang="tr-TR" sz="1600" b="0" i="0" u="none" strike="noStrike" baseline="0" dirty="0" smtClean="0">
                          <a:solidFill>
                            <a:srgbClr val="000000"/>
                          </a:solidFill>
                          <a:effectLst/>
                          <a:latin typeface="Times New Roman" pitchFamily="18" charset="0"/>
                          <a:cs typeface="Times New Roman" pitchFamily="18" charset="0"/>
                        </a:rPr>
                        <a:t> de Drama ile Anlat Eğitime Yaşantı Kat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u="none" strike="noStrike" dirty="0" smtClean="0">
                          <a:effectLst/>
                          <a:latin typeface="Times New Roman" pitchFamily="18" charset="0"/>
                          <a:cs typeface="Times New Roman" pitchFamily="18" charset="0"/>
                        </a:rPr>
                        <a:t>KA1</a:t>
                      </a:r>
                      <a:endParaRPr lang="tr-TR" sz="1600" b="0" i="0" u="none" strike="noStrike" dirty="0" smtClean="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i="0" u="none" strike="noStrike" dirty="0" smtClean="0">
                        <a:solidFill>
                          <a:srgbClr val="000000"/>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Times New Roman" pitchFamily="18" charset="0"/>
                          <a:cs typeface="Times New Roman" pitchFamily="18" charset="0"/>
                        </a:rPr>
                        <a:t>19.278,00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smtClean="0">
                        <a:solidFill>
                          <a:schemeClr val="tx2">
                            <a:lumMod val="50000"/>
                          </a:schemeClr>
                        </a:solidFill>
                        <a:effectLst/>
                        <a:latin typeface="Times New Roman" pitchFamily="18" charset="0"/>
                        <a:cs typeface="Times New Roman" pitchFamily="18" charset="0"/>
                      </a:endParaRPr>
                    </a:p>
                    <a:p>
                      <a:pPr algn="ctr" fontAlgn="ctr"/>
                      <a:r>
                        <a:rPr lang="tr-TR" sz="1600" b="0" i="0" u="none" strike="noStrike" baseline="0" dirty="0" smtClean="0">
                          <a:solidFill>
                            <a:srgbClr val="000000"/>
                          </a:solidFill>
                          <a:effectLst/>
                          <a:latin typeface="Times New Roman" pitchFamily="18" charset="0"/>
                          <a:cs typeface="Times New Roman" pitchFamily="18" charset="0"/>
                        </a:rPr>
                        <a:t> </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525909">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Merkez</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Hüseyin Akif </a:t>
                      </a:r>
                      <a:r>
                        <a:rPr lang="tr-TR" sz="1600" b="0" i="0" u="none" strike="noStrike" baseline="0" dirty="0" smtClean="0">
                          <a:solidFill>
                            <a:srgbClr val="000000"/>
                          </a:solidFill>
                          <a:effectLst/>
                          <a:latin typeface="Times New Roman" pitchFamily="18" charset="0"/>
                          <a:cs typeface="Times New Roman" pitchFamily="18" charset="0"/>
                        </a:rPr>
                        <a:t> Terzioğlu İlkokulu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Engelleri</a:t>
                      </a:r>
                      <a:r>
                        <a:rPr lang="tr-TR" sz="1600" b="0" i="0" u="none" strike="noStrike" baseline="0" dirty="0" smtClean="0">
                          <a:solidFill>
                            <a:srgbClr val="000000"/>
                          </a:solidFill>
                          <a:effectLst/>
                          <a:latin typeface="Times New Roman" pitchFamily="18" charset="0"/>
                          <a:cs typeface="Times New Roman" pitchFamily="18" charset="0"/>
                        </a:rPr>
                        <a:t> Kaldıralım</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u="none" strike="noStrike" dirty="0" smtClean="0">
                          <a:effectLst/>
                          <a:latin typeface="Times New Roman" pitchFamily="18" charset="0"/>
                          <a:cs typeface="Times New Roman" pitchFamily="18" charset="0"/>
                        </a:rPr>
                        <a:t>KA1</a:t>
                      </a:r>
                      <a:endParaRPr lang="tr-TR" sz="1600" b="0" i="0" u="none" strike="noStrike" dirty="0" smtClean="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Times New Roman" pitchFamily="18" charset="0"/>
                          <a:cs typeface="Times New Roman" pitchFamily="18" charset="0"/>
                        </a:rPr>
                        <a:t>16.242.00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smtClean="0">
                        <a:solidFill>
                          <a:schemeClr val="tx2">
                            <a:lumMod val="50000"/>
                          </a:schemeClr>
                        </a:solidFill>
                        <a:effectLst/>
                        <a:latin typeface="Times New Roman" pitchFamily="18" charset="0"/>
                        <a:cs typeface="Times New Roman" pitchFamily="18" charset="0"/>
                      </a:endParaRPr>
                    </a:p>
                  </a:txBody>
                  <a:tcPr marL="8657" marR="8657" marT="8657" marB="0" anchor="ctr"/>
                </a:tc>
              </a:tr>
              <a:tr h="783635">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Yenice/</a:t>
                      </a:r>
                      <a:r>
                        <a:rPr lang="tr-TR" sz="1600" b="0" i="0" u="none" strike="noStrike" baseline="0" dirty="0" smtClean="0">
                          <a:solidFill>
                            <a:srgbClr val="000000"/>
                          </a:solidFill>
                          <a:effectLst/>
                          <a:latin typeface="Times New Roman" pitchFamily="18" charset="0"/>
                          <a:cs typeface="Times New Roman" pitchFamily="18" charset="0"/>
                        </a:rPr>
                        <a:t> </a:t>
                      </a:r>
                      <a:r>
                        <a:rPr lang="tr-TR" sz="1600" b="0" i="0" u="none" strike="noStrike" baseline="0" dirty="0" err="1" smtClean="0">
                          <a:solidFill>
                            <a:srgbClr val="000000"/>
                          </a:solidFill>
                          <a:effectLst/>
                          <a:latin typeface="Times New Roman" pitchFamily="18" charset="0"/>
                          <a:cs typeface="Times New Roman" pitchFamily="18" charset="0"/>
                        </a:rPr>
                        <a:t>Pazarköy</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Şehit</a:t>
                      </a:r>
                      <a:r>
                        <a:rPr lang="tr-TR" sz="1600" b="0" i="0" u="none" strike="noStrike" baseline="0" dirty="0" smtClean="0">
                          <a:solidFill>
                            <a:srgbClr val="000000"/>
                          </a:solidFill>
                          <a:effectLst/>
                          <a:latin typeface="Times New Roman" pitchFamily="18" charset="0"/>
                          <a:cs typeface="Times New Roman" pitchFamily="18" charset="0"/>
                        </a:rPr>
                        <a:t> Halil Kandemir Ortaokulu</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algn="l" fontAlgn="ctr"/>
                      <a:r>
                        <a:rPr lang="tr-TR" sz="1600" b="0" i="0" u="none" strike="noStrike" dirty="0" smtClean="0">
                          <a:solidFill>
                            <a:srgbClr val="000000"/>
                          </a:solidFill>
                          <a:effectLst/>
                          <a:latin typeface="Times New Roman" pitchFamily="18" charset="0"/>
                          <a:cs typeface="Times New Roman" pitchFamily="18" charset="0"/>
                        </a:rPr>
                        <a:t> Farklılığımı Fark Et</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u="none" strike="noStrike" dirty="0" smtClean="0">
                          <a:effectLst/>
                          <a:latin typeface="Times New Roman" pitchFamily="18" charset="0"/>
                          <a:cs typeface="Times New Roman" pitchFamily="18" charset="0"/>
                        </a:rPr>
                        <a:t>KA1</a:t>
                      </a:r>
                      <a:endParaRPr lang="tr-TR" sz="1600" b="0" i="0" u="none" strike="noStrike" dirty="0" smtClean="0">
                        <a:solidFill>
                          <a:srgbClr val="000000"/>
                        </a:solidFill>
                        <a:effectLst/>
                        <a:latin typeface="Times New Roman" pitchFamily="18" charset="0"/>
                        <a:cs typeface="Times New Roman" pitchFamily="18" charset="0"/>
                      </a:endParaRPr>
                    </a:p>
                  </a:txBody>
                  <a:tcPr marL="8657" marR="8657" marT="8657" marB="0" anchor="ctr"/>
                </a:tc>
                <a:tc>
                  <a:txBody>
                    <a:bodyPr/>
                    <a:lstStyle/>
                    <a:p>
                      <a:pPr algn="ctr" fontAlgn="ctr"/>
                      <a:r>
                        <a:rPr lang="tr-TR" sz="1600" b="0" i="0" u="none" strike="noStrike" dirty="0" smtClean="0">
                          <a:solidFill>
                            <a:srgbClr val="000000"/>
                          </a:solidFill>
                          <a:effectLst/>
                          <a:latin typeface="Times New Roman" pitchFamily="18" charset="0"/>
                          <a:cs typeface="Times New Roman" pitchFamily="18" charset="0"/>
                        </a:rPr>
                        <a:t>2015</a:t>
                      </a: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600" b="0" i="0" u="none" strike="noStrike" dirty="0" smtClean="0">
                        <a:solidFill>
                          <a:srgbClr val="000000"/>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Times New Roman" pitchFamily="18" charset="0"/>
                          <a:cs typeface="Times New Roman" pitchFamily="18" charset="0"/>
                        </a:rPr>
                        <a:t>12.930,00</a:t>
                      </a:r>
                      <a:r>
                        <a:rPr lang="tr-TR" sz="1600" b="0" i="0" u="none" strike="noStrike" baseline="0" dirty="0" smtClean="0">
                          <a:solidFill>
                            <a:srgbClr val="000000"/>
                          </a:solidFill>
                          <a:effectLst/>
                          <a:latin typeface="Times New Roman" pitchFamily="18" charset="0"/>
                          <a:cs typeface="Times New Roman" pitchFamily="18" charset="0"/>
                        </a:rPr>
                        <a:t> </a:t>
                      </a:r>
                      <a:r>
                        <a:rPr lang="tr-TR" sz="16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600" b="0" i="0" u="none" strike="noStrike" dirty="0" smtClean="0">
                        <a:solidFill>
                          <a:schemeClr val="tx2">
                            <a:lumMod val="50000"/>
                          </a:schemeClr>
                        </a:solidFill>
                        <a:effectLst/>
                        <a:latin typeface="Times New Roman" pitchFamily="18" charset="0"/>
                        <a:cs typeface="Times New Roman" pitchFamily="18" charset="0"/>
                      </a:endParaRPr>
                    </a:p>
                    <a:p>
                      <a:pPr algn="ctr" fontAlgn="ctr"/>
                      <a:endParaRPr lang="tr-TR" sz="1600" b="0" i="0" u="none" strike="noStrike" dirty="0">
                        <a:solidFill>
                          <a:srgbClr val="000000"/>
                        </a:solidFill>
                        <a:effectLst/>
                        <a:latin typeface="Times New Roman" pitchFamily="18" charset="0"/>
                        <a:cs typeface="Times New Roman" pitchFamily="18" charset="0"/>
                      </a:endParaRPr>
                    </a:p>
                  </a:txBody>
                  <a:tcPr marL="8657" marR="8657" marT="8657" marB="0" anchor="ctr"/>
                </a:tc>
              </a:tr>
              <a:tr h="34954">
                <a:tc gridSpan="2">
                  <a:txBody>
                    <a:bodyPr/>
                    <a:lstStyle/>
                    <a:p>
                      <a:pPr algn="ctr" fontAlgn="ctr"/>
                      <a:r>
                        <a:rPr lang="tr-TR" sz="1600" b="1" i="0" u="none" strike="noStrike" dirty="0" smtClean="0">
                          <a:solidFill>
                            <a:schemeClr val="tx1">
                              <a:lumMod val="95000"/>
                              <a:lumOff val="5000"/>
                            </a:schemeClr>
                          </a:solidFill>
                          <a:effectLst/>
                          <a:latin typeface="Times New Roman" pitchFamily="18" charset="0"/>
                          <a:cs typeface="Times New Roman" pitchFamily="18" charset="0"/>
                        </a:rPr>
                        <a:t>TOPLAM</a:t>
                      </a:r>
                      <a:endParaRPr lang="tr-TR" sz="1600" b="1" i="0" u="none" strike="noStrike" dirty="0">
                        <a:solidFill>
                          <a:schemeClr val="tx1">
                            <a:lumMod val="95000"/>
                            <a:lumOff val="5000"/>
                          </a:schemeClr>
                        </a:solidFill>
                        <a:effectLst/>
                        <a:latin typeface="Times New Roman" pitchFamily="18" charset="0"/>
                        <a:cs typeface="Times New Roman" pitchFamily="18" charset="0"/>
                      </a:endParaRPr>
                    </a:p>
                  </a:txBody>
                  <a:tcPr marL="8657" marR="8657" marT="8657" marB="0" anchor="ctr"/>
                </a:tc>
                <a:tc hMerge="1">
                  <a:txBody>
                    <a:bodyPr/>
                    <a:lstStyle/>
                    <a:p>
                      <a:pPr algn="l" fontAlgn="ctr"/>
                      <a:endParaRPr lang="tr-TR" sz="1400" b="0" i="0" u="none" strike="noStrike" dirty="0">
                        <a:solidFill>
                          <a:srgbClr val="000000"/>
                        </a:solidFill>
                        <a:effectLst/>
                        <a:latin typeface="Times New Roman"/>
                      </a:endParaRPr>
                    </a:p>
                  </a:txBody>
                  <a:tcPr marL="8657" marR="8657" marT="8657" marB="0" anchor="ctr"/>
                </a:tc>
                <a:tc>
                  <a:txBody>
                    <a:bodyPr/>
                    <a:lstStyle/>
                    <a:p>
                      <a:pPr algn="ctr" fontAlgn="ctr"/>
                      <a:r>
                        <a:rPr lang="tr-TR" sz="1600" b="1" i="0" u="none" strike="noStrike" dirty="0" smtClean="0">
                          <a:solidFill>
                            <a:schemeClr val="tx1">
                              <a:lumMod val="95000"/>
                              <a:lumOff val="5000"/>
                            </a:schemeClr>
                          </a:solidFill>
                          <a:effectLst/>
                          <a:latin typeface="Times New Roman" pitchFamily="18" charset="0"/>
                          <a:cs typeface="Times New Roman" pitchFamily="18" charset="0"/>
                        </a:rPr>
                        <a:t> 12 PROJE</a:t>
                      </a:r>
                      <a:endParaRPr lang="tr-TR" sz="1600" b="1" i="0" u="none" strike="noStrike" dirty="0">
                        <a:solidFill>
                          <a:schemeClr val="tx1">
                            <a:lumMod val="95000"/>
                            <a:lumOff val="5000"/>
                          </a:schemeClr>
                        </a:solidFill>
                        <a:effectLst/>
                        <a:latin typeface="Times New Roman" pitchFamily="18" charset="0"/>
                        <a:cs typeface="Times New Roman" pitchFamily="18" charset="0"/>
                      </a:endParaRPr>
                    </a:p>
                  </a:txBody>
                  <a:tcPr marL="8657" marR="8657" marT="8657" marB="0" anchor="ctr"/>
                </a:tc>
                <a:tc gridSpan="3">
                  <a:txBody>
                    <a:bodyPr/>
                    <a:lstStyle/>
                    <a:p>
                      <a:pPr algn="ctr" fontAlgn="ctr"/>
                      <a:r>
                        <a:rPr lang="tr-TR" sz="1600" b="1" i="0" u="none" strike="noStrike" dirty="0" smtClean="0">
                          <a:solidFill>
                            <a:schemeClr val="tx1">
                              <a:lumMod val="95000"/>
                              <a:lumOff val="5000"/>
                            </a:schemeClr>
                          </a:solidFill>
                          <a:effectLst/>
                          <a:latin typeface="Times New Roman" pitchFamily="18" charset="0"/>
                          <a:cs typeface="Times New Roman" pitchFamily="18" charset="0"/>
                        </a:rPr>
                        <a:t>439.902 </a:t>
                      </a:r>
                      <a:r>
                        <a:rPr lang="tr-TR" sz="1600" b="1" dirty="0" smtClean="0">
                          <a:solidFill>
                            <a:schemeClr val="tx1">
                              <a:lumMod val="95000"/>
                              <a:lumOff val="5000"/>
                            </a:schemeClr>
                          </a:solidFill>
                          <a:effectLst/>
                          <a:latin typeface="Times New Roman" pitchFamily="18" charset="0"/>
                          <a:cs typeface="Times New Roman" pitchFamily="18" charset="0"/>
                        </a:rPr>
                        <a:t>€</a:t>
                      </a:r>
                      <a:endParaRPr lang="tr-TR" sz="1600" b="1" i="0" u="none" strike="noStrike" dirty="0">
                        <a:solidFill>
                          <a:schemeClr val="tx1">
                            <a:lumMod val="95000"/>
                            <a:lumOff val="5000"/>
                          </a:schemeClr>
                        </a:solidFill>
                        <a:effectLst/>
                        <a:latin typeface="Times New Roman" pitchFamily="18" charset="0"/>
                        <a:cs typeface="Times New Roman" pitchFamily="18" charset="0"/>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c hMerge="1">
                  <a:txBody>
                    <a:bodyPr/>
                    <a:lstStyle/>
                    <a:p>
                      <a:pPr algn="ctr" fontAlgn="ctr"/>
                      <a:endParaRPr lang="tr-TR" sz="1400" b="0" i="0" u="none" strike="noStrike" dirty="0">
                        <a:solidFill>
                          <a:srgbClr val="000000"/>
                        </a:solidFill>
                        <a:effectLst/>
                        <a:latin typeface="Times New Roman"/>
                      </a:endParaRPr>
                    </a:p>
                  </a:txBody>
                  <a:tcPr marL="8657" marR="8657" marT="8657" marB="0" anchor="ctr"/>
                </a:tc>
              </a:tr>
            </a:tbl>
          </a:graphicData>
        </a:graphic>
      </p:graphicFrame>
    </p:spTree>
    <p:extLst>
      <p:ext uri="{BB962C8B-B14F-4D97-AF65-F5344CB8AC3E}">
        <p14:creationId xmlns:p14="http://schemas.microsoft.com/office/powerpoint/2010/main" val="2846016710"/>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62660837"/>
              </p:ext>
            </p:extLst>
          </p:nvPr>
        </p:nvGraphicFramePr>
        <p:xfrm>
          <a:off x="206089" y="188640"/>
          <a:ext cx="8686391" cy="5271384"/>
        </p:xfrm>
        <a:graphic>
          <a:graphicData uri="http://schemas.openxmlformats.org/drawingml/2006/table">
            <a:tbl>
              <a:tblPr firstRow="1" bandRow="1">
                <a:tableStyleId>{5C22544A-7EE6-4342-B048-85BDC9FD1C3A}</a:tableStyleId>
              </a:tblPr>
              <a:tblGrid>
                <a:gridCol w="1105769"/>
                <a:gridCol w="1630025"/>
                <a:gridCol w="3099958"/>
                <a:gridCol w="590962"/>
                <a:gridCol w="774340"/>
                <a:gridCol w="1485337"/>
              </a:tblGrid>
              <a:tr h="541269">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solidFill>
                            <a:schemeClr val="tx1"/>
                          </a:solidFill>
                          <a:effectLst/>
                          <a:latin typeface="Times New Roman" pitchFamily="18" charset="0"/>
                          <a:cs typeface="Times New Roman" pitchFamily="18" charset="0"/>
                        </a:rPr>
                        <a:t>2016 </a:t>
                      </a:r>
                      <a:r>
                        <a:rPr lang="tr-TR" sz="2400" b="1" dirty="0" err="1" smtClean="0">
                          <a:solidFill>
                            <a:schemeClr val="tx1"/>
                          </a:solidFill>
                          <a:effectLst/>
                          <a:latin typeface="Times New Roman" pitchFamily="18" charset="0"/>
                          <a:cs typeface="Times New Roman" pitchFamily="18" charset="0"/>
                        </a:rPr>
                        <a:t>Erasmus</a:t>
                      </a:r>
                      <a:r>
                        <a:rPr lang="tr-TR" sz="2400" b="1" dirty="0" smtClean="0">
                          <a:solidFill>
                            <a:schemeClr val="tx1"/>
                          </a:solidFill>
                          <a:effectLst/>
                          <a:latin typeface="Times New Roman" pitchFamily="18" charset="0"/>
                          <a:cs typeface="Times New Roman" pitchFamily="18" charset="0"/>
                        </a:rPr>
                        <a:t>+ Programı Başvuru Kabul Listesi</a:t>
                      </a:r>
                      <a:r>
                        <a:rPr lang="tr-TR" sz="2400" b="1" baseline="0" dirty="0" smtClean="0">
                          <a:solidFill>
                            <a:schemeClr val="tx1"/>
                          </a:solidFill>
                          <a:effectLst/>
                          <a:latin typeface="Times New Roman" pitchFamily="18" charset="0"/>
                          <a:cs typeface="Times New Roman" pitchFamily="18" charset="0"/>
                        </a:rPr>
                        <a:t> 1</a:t>
                      </a:r>
                      <a:endParaRPr lang="tr-TR" sz="2400" b="0" i="0" u="none" strike="noStrike" dirty="0" smtClean="0">
                        <a:solidFill>
                          <a:schemeClr val="tx1"/>
                        </a:solidFill>
                        <a:effectLst/>
                        <a:latin typeface="Times New Roman" pitchFamily="18" charset="0"/>
                        <a:cs typeface="Times New Roman" pitchFamily="18" charset="0"/>
                      </a:endParaRPr>
                    </a:p>
                  </a:txBody>
                  <a:tcPr marL="9525" marR="9525" marT="9525" marB="0" anchor="ctr">
                    <a:solidFill>
                      <a:schemeClr val="accent2">
                        <a:lumMod val="40000"/>
                        <a:lumOff val="60000"/>
                      </a:schemeClr>
                    </a:solidFill>
                  </a:tcP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r>
              <a:tr h="798518">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Biga</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err="1" smtClean="0">
                          <a:solidFill>
                            <a:schemeClr val="tx2">
                              <a:lumMod val="50000"/>
                            </a:schemeClr>
                          </a:solidFill>
                          <a:effectLst/>
                          <a:latin typeface="Times New Roman" pitchFamily="18" charset="0"/>
                          <a:cs typeface="Times New Roman" pitchFamily="18" charset="0"/>
                        </a:rPr>
                        <a:t>Hamdibey</a:t>
                      </a:r>
                      <a:r>
                        <a:rPr lang="tr-TR" sz="1800" b="0" i="0" u="none" strike="noStrike" dirty="0" smtClean="0">
                          <a:solidFill>
                            <a:schemeClr val="tx2">
                              <a:lumMod val="50000"/>
                            </a:schemeClr>
                          </a:solidFill>
                          <a:effectLst/>
                          <a:latin typeface="Times New Roman" pitchFamily="18" charset="0"/>
                          <a:cs typeface="Times New Roman" pitchFamily="18" charset="0"/>
                        </a:rPr>
                        <a:t> MTAL</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Pazarlama Ve Perakende Alanında Avrupa Birliği Standartlarına Erişim</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54.372,00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798518">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Biga</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Safiye Hüseyin </a:t>
                      </a:r>
                      <a:r>
                        <a:rPr lang="tr-TR" sz="1800" b="0" i="0" u="none" strike="noStrike" dirty="0" err="1" smtClean="0">
                          <a:solidFill>
                            <a:schemeClr val="tx2">
                              <a:lumMod val="50000"/>
                            </a:schemeClr>
                          </a:solidFill>
                          <a:effectLst/>
                          <a:latin typeface="Times New Roman" pitchFamily="18" charset="0"/>
                          <a:cs typeface="Times New Roman" pitchFamily="18" charset="0"/>
                        </a:rPr>
                        <a:t>Elbi</a:t>
                      </a:r>
                      <a:r>
                        <a:rPr lang="tr-TR" sz="1800" b="0" i="0" u="none" strike="noStrike" dirty="0" smtClean="0">
                          <a:solidFill>
                            <a:schemeClr val="tx2">
                              <a:lumMod val="50000"/>
                            </a:schemeClr>
                          </a:solidFill>
                          <a:effectLst/>
                          <a:latin typeface="Times New Roman" pitchFamily="18" charset="0"/>
                          <a:cs typeface="Times New Roman" pitchFamily="18" charset="0"/>
                        </a:rPr>
                        <a:t> MTAL</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Bir Mikronun Makro Serüveninde Hemşirelik Hizmetleri</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99.852,00</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535391">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Biga</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Tevfik Emin Başarır İlkokulu</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Kendine İnan, Özgüven Kazan</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29.780,00</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535391">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Yenice</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Yeşilyurt Ortaokulu</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Sende Drama ile Anlat, Eğitime Yaşantı Kat</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19.278,00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535391">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Merkez</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err="1" smtClean="0">
                          <a:solidFill>
                            <a:schemeClr val="tx2">
                              <a:lumMod val="50000"/>
                            </a:schemeClr>
                          </a:solidFill>
                          <a:effectLst/>
                          <a:latin typeface="Times New Roman" pitchFamily="18" charset="0"/>
                          <a:cs typeface="Times New Roman" pitchFamily="18" charset="0"/>
                        </a:rPr>
                        <a:t>Cevatpaşa</a:t>
                      </a:r>
                      <a:r>
                        <a:rPr lang="tr-TR" sz="1800" b="0" i="0" u="none" strike="noStrike" dirty="0" smtClean="0">
                          <a:solidFill>
                            <a:schemeClr val="tx2">
                              <a:lumMod val="50000"/>
                            </a:schemeClr>
                          </a:solidFill>
                          <a:effectLst/>
                          <a:latin typeface="Times New Roman" pitchFamily="18" charset="0"/>
                          <a:cs typeface="Times New Roman" pitchFamily="18" charset="0"/>
                        </a:rPr>
                        <a:t> Ortaokulu</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Gelecek Nesiller İçin Yeni Bir Dünya</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2016</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41.376,00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798518">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Merkez</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Kepez MTAL</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Geleceğin Aşçılarının Orta Avrupa Mutfak Kültürü İle Tanıştırılması</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2016</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43.000,00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535391">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Merkez</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Ç</a:t>
                      </a:r>
                      <a:r>
                        <a:rPr lang="fi-FI" sz="1800" b="0" i="0" u="none" strike="noStrike" dirty="0" smtClean="0">
                          <a:solidFill>
                            <a:schemeClr val="tx2">
                              <a:lumMod val="50000"/>
                            </a:schemeClr>
                          </a:solidFill>
                          <a:effectLst/>
                          <a:latin typeface="Times New Roman" pitchFamily="18" charset="0"/>
                          <a:cs typeface="Times New Roman" pitchFamily="18" charset="0"/>
                        </a:rPr>
                        <a:t>anakkale </a:t>
                      </a:r>
                      <a:r>
                        <a:rPr lang="tr-TR" sz="1800" b="0" i="0" u="none" strike="noStrike" dirty="0" smtClean="0">
                          <a:solidFill>
                            <a:schemeClr val="tx2">
                              <a:lumMod val="50000"/>
                            </a:schemeClr>
                          </a:solidFill>
                          <a:effectLst/>
                          <a:latin typeface="Times New Roman" pitchFamily="18" charset="0"/>
                          <a:cs typeface="Times New Roman" pitchFamily="18" charset="0"/>
                        </a:rPr>
                        <a:t>MTAL</a:t>
                      </a:r>
                      <a:endParaRPr lang="fi-FI"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Avrupa Kapısını Aralamak</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58.046,00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260911809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08191139"/>
              </p:ext>
            </p:extLst>
          </p:nvPr>
        </p:nvGraphicFramePr>
        <p:xfrm>
          <a:off x="323527" y="205502"/>
          <a:ext cx="8568954" cy="4890730"/>
        </p:xfrm>
        <a:graphic>
          <a:graphicData uri="http://schemas.openxmlformats.org/drawingml/2006/table">
            <a:tbl>
              <a:tblPr firstRow="1" bandRow="1">
                <a:tableStyleId>{5C22544A-7EE6-4342-B048-85BDC9FD1C3A}</a:tableStyleId>
              </a:tblPr>
              <a:tblGrid>
                <a:gridCol w="879123"/>
                <a:gridCol w="2433246"/>
                <a:gridCol w="2548457"/>
                <a:gridCol w="586083"/>
                <a:gridCol w="573872"/>
                <a:gridCol w="1548173"/>
              </a:tblGrid>
              <a:tr h="723717">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2800" b="1" dirty="0" smtClean="0">
                        <a:solidFill>
                          <a:schemeClr val="accent2">
                            <a:lumMod val="20000"/>
                            <a:lumOff val="80000"/>
                          </a:schemeClr>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solidFill>
                            <a:schemeClr val="tx1"/>
                          </a:solidFill>
                          <a:effectLst/>
                          <a:latin typeface="Times New Roman" pitchFamily="18" charset="0"/>
                          <a:cs typeface="Times New Roman" pitchFamily="18" charset="0"/>
                        </a:rPr>
                        <a:t>2016 </a:t>
                      </a:r>
                      <a:r>
                        <a:rPr lang="tr-TR" sz="2400" b="1" dirty="0" err="1" smtClean="0">
                          <a:solidFill>
                            <a:schemeClr val="tx1"/>
                          </a:solidFill>
                          <a:effectLst/>
                          <a:latin typeface="Times New Roman" pitchFamily="18" charset="0"/>
                          <a:cs typeface="Times New Roman" pitchFamily="18" charset="0"/>
                        </a:rPr>
                        <a:t>Erasmus</a:t>
                      </a:r>
                      <a:r>
                        <a:rPr lang="tr-TR" sz="2400" b="1" dirty="0" smtClean="0">
                          <a:solidFill>
                            <a:schemeClr val="tx1"/>
                          </a:solidFill>
                          <a:effectLst/>
                          <a:latin typeface="Times New Roman" pitchFamily="18" charset="0"/>
                          <a:cs typeface="Times New Roman" pitchFamily="18" charset="0"/>
                        </a:rPr>
                        <a:t>+ Programı Başvuru Kabul Listesi</a:t>
                      </a:r>
                      <a:r>
                        <a:rPr lang="tr-TR" sz="2400" b="1" baseline="0" dirty="0" smtClean="0">
                          <a:solidFill>
                            <a:schemeClr val="tx1"/>
                          </a:solidFill>
                          <a:effectLst/>
                          <a:latin typeface="Times New Roman" pitchFamily="18" charset="0"/>
                          <a:cs typeface="Times New Roman" pitchFamily="18" charset="0"/>
                        </a:rPr>
                        <a:t> 2</a:t>
                      </a:r>
                      <a:endParaRPr lang="tr-TR" sz="2400" b="0" i="0" u="none" strike="noStrike" dirty="0" smtClean="0">
                        <a:solidFill>
                          <a:schemeClr val="tx1"/>
                        </a:solidFill>
                        <a:effectLst/>
                        <a:latin typeface="Times New Roman" pitchFamily="18" charset="0"/>
                        <a:cs typeface="Times New Roman" pitchFamily="18" charset="0"/>
                      </a:endParaRPr>
                    </a:p>
                    <a:p>
                      <a:pPr algn="l" fontAlgn="ctr"/>
                      <a:endParaRPr lang="tr-TR" sz="1600" b="0" i="0" u="none" strike="noStrike" dirty="0">
                        <a:solidFill>
                          <a:srgbClr val="000000"/>
                        </a:solidFill>
                        <a:effectLst/>
                        <a:latin typeface="Times New Roman"/>
                      </a:endParaRPr>
                    </a:p>
                  </a:txBody>
                  <a:tcPr marL="9525" marR="9525" marT="9525" marB="0" anchor="ctr">
                    <a:solidFill>
                      <a:schemeClr val="accent2">
                        <a:lumMod val="40000"/>
                        <a:lumOff val="60000"/>
                      </a:schemeClr>
                    </a:solidFill>
                  </a:tcP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r>
              <a:tr h="1252597">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Biga</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Biga Mehmet Akif Ersoy Anadolu Lisesi</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en-US" sz="1800" b="0" i="0" u="none" strike="noStrike" dirty="0">
                          <a:solidFill>
                            <a:schemeClr val="tx2">
                              <a:lumMod val="50000"/>
                            </a:schemeClr>
                          </a:solidFill>
                          <a:effectLst/>
                          <a:latin typeface="Times New Roman" pitchFamily="18" charset="0"/>
                          <a:cs typeface="Times New Roman" pitchFamily="18" charset="0"/>
                        </a:rPr>
                        <a:t>Make The Chemistry Sexy (</a:t>
                      </a:r>
                      <a:r>
                        <a:rPr lang="en-US" sz="1800" b="0" i="0" u="none" strike="noStrike" dirty="0" err="1">
                          <a:solidFill>
                            <a:schemeClr val="tx2">
                              <a:lumMod val="50000"/>
                            </a:schemeClr>
                          </a:solidFill>
                          <a:effectLst/>
                          <a:latin typeface="Times New Roman" pitchFamily="18" charset="0"/>
                          <a:cs typeface="Times New Roman" pitchFamily="18" charset="0"/>
                        </a:rPr>
                        <a:t>Kimya</a:t>
                      </a:r>
                      <a:r>
                        <a:rPr lang="en-US" sz="1800" b="0" i="0" u="none" strike="noStrike" dirty="0">
                          <a:solidFill>
                            <a:schemeClr val="tx2">
                              <a:lumMod val="50000"/>
                            </a:schemeClr>
                          </a:solidFill>
                          <a:effectLst/>
                          <a:latin typeface="Times New Roman" pitchFamily="18" charset="0"/>
                          <a:cs typeface="Times New Roman" pitchFamily="18" charset="0"/>
                        </a:rPr>
                        <a:t> </a:t>
                      </a:r>
                      <a:r>
                        <a:rPr lang="en-US" sz="1800" b="0" i="0" u="none" strike="noStrike" dirty="0" err="1">
                          <a:solidFill>
                            <a:schemeClr val="tx2">
                              <a:lumMod val="50000"/>
                            </a:schemeClr>
                          </a:solidFill>
                          <a:effectLst/>
                          <a:latin typeface="Times New Roman" pitchFamily="18" charset="0"/>
                          <a:cs typeface="Times New Roman" pitchFamily="18" charset="0"/>
                        </a:rPr>
                        <a:t>Dersini</a:t>
                      </a:r>
                      <a:r>
                        <a:rPr lang="en-US" sz="1800" b="0" i="0" u="none" strike="noStrike" dirty="0">
                          <a:solidFill>
                            <a:schemeClr val="tx2">
                              <a:lumMod val="50000"/>
                            </a:schemeClr>
                          </a:solidFill>
                          <a:effectLst/>
                          <a:latin typeface="Times New Roman" pitchFamily="18" charset="0"/>
                          <a:cs typeface="Times New Roman" pitchFamily="18" charset="0"/>
                        </a:rPr>
                        <a:t> </a:t>
                      </a:r>
                      <a:r>
                        <a:rPr lang="en-US" sz="1800" b="0" i="0" u="none" strike="noStrike" dirty="0" err="1">
                          <a:solidFill>
                            <a:schemeClr val="tx2">
                              <a:lumMod val="50000"/>
                            </a:schemeClr>
                          </a:solidFill>
                          <a:effectLst/>
                          <a:latin typeface="Times New Roman" pitchFamily="18" charset="0"/>
                          <a:cs typeface="Times New Roman" pitchFamily="18" charset="0"/>
                        </a:rPr>
                        <a:t>Cazip</a:t>
                      </a:r>
                      <a:r>
                        <a:rPr lang="en-US" sz="1800" b="0" i="0" u="none" strike="noStrike" dirty="0">
                          <a:solidFill>
                            <a:schemeClr val="tx2">
                              <a:lumMod val="50000"/>
                            </a:schemeClr>
                          </a:solidFill>
                          <a:effectLst/>
                          <a:latin typeface="Times New Roman" pitchFamily="18" charset="0"/>
                          <a:cs typeface="Times New Roman" pitchFamily="18" charset="0"/>
                        </a:rPr>
                        <a:t> Hale </a:t>
                      </a:r>
                      <a:r>
                        <a:rPr lang="en-US" sz="1800" b="0" i="0" u="none" strike="noStrike" dirty="0" err="1">
                          <a:solidFill>
                            <a:schemeClr val="tx2">
                              <a:lumMod val="50000"/>
                            </a:schemeClr>
                          </a:solidFill>
                          <a:effectLst/>
                          <a:latin typeface="Times New Roman" pitchFamily="18" charset="0"/>
                          <a:cs typeface="Times New Roman" pitchFamily="18" charset="0"/>
                        </a:rPr>
                        <a:t>Getirmek</a:t>
                      </a:r>
                      <a:r>
                        <a:rPr lang="en-US" sz="1800" b="0" i="0" u="none" strike="noStrike" dirty="0">
                          <a:solidFill>
                            <a:schemeClr val="tx2">
                              <a:lumMod val="50000"/>
                            </a:schemeClr>
                          </a:solidFill>
                          <a:effectLst/>
                          <a:latin typeface="Times New Roman" pitchFamily="18" charset="0"/>
                          <a:cs typeface="Times New Roman" pitchFamily="18" charset="0"/>
                        </a:rPr>
                        <a:t>)</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KA2</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113.370,00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p>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Okula </a:t>
                      </a:r>
                      <a:r>
                        <a:rPr lang="tr-TR" sz="1800" b="0" i="0" u="none" strike="noStrike" dirty="0">
                          <a:solidFill>
                            <a:schemeClr val="tx2">
                              <a:lumMod val="50000"/>
                            </a:schemeClr>
                          </a:solidFill>
                          <a:effectLst/>
                          <a:latin typeface="Times New Roman" pitchFamily="18" charset="0"/>
                          <a:cs typeface="Times New Roman" pitchFamily="18" charset="0"/>
                        </a:rPr>
                        <a:t>düşen pay: 20.885,00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670152">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Merkez</a:t>
                      </a: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Çanakkale İl Milli Eğitim Müdürlüğü</a:t>
                      </a:r>
                    </a:p>
                  </a:txBody>
                  <a:tcPr marL="9525" marR="9525" marT="9525" marB="0" anchor="ctr"/>
                </a:tc>
                <a:tc>
                  <a:txBody>
                    <a:bodyPr/>
                    <a:lstStyle/>
                    <a:p>
                      <a:pPr algn="l" fontAlgn="ctr"/>
                      <a:r>
                        <a:rPr lang="tr-TR" sz="1800" b="0" i="0" u="none" strike="noStrike" dirty="0" err="1">
                          <a:solidFill>
                            <a:schemeClr val="tx2">
                              <a:lumMod val="50000"/>
                            </a:schemeClr>
                          </a:solidFill>
                          <a:effectLst/>
                          <a:latin typeface="Times New Roman" pitchFamily="18" charset="0"/>
                          <a:cs typeface="Times New Roman" pitchFamily="18" charset="0"/>
                        </a:rPr>
                        <a:t>Maths</a:t>
                      </a:r>
                      <a:r>
                        <a:rPr lang="tr-TR" sz="1800" b="0" i="0" u="none" strike="noStrike" dirty="0">
                          <a:solidFill>
                            <a:schemeClr val="tx2">
                              <a:lumMod val="50000"/>
                            </a:schemeClr>
                          </a:solidFill>
                          <a:effectLst/>
                          <a:latin typeface="Times New Roman" pitchFamily="18" charset="0"/>
                          <a:cs typeface="Times New Roman" pitchFamily="18" charset="0"/>
                        </a:rPr>
                        <a:t>: Real </a:t>
                      </a:r>
                      <a:r>
                        <a:rPr lang="tr-TR" sz="1800" b="0" i="0" u="none" strike="noStrike" dirty="0" err="1">
                          <a:solidFill>
                            <a:schemeClr val="tx2">
                              <a:lumMod val="50000"/>
                            </a:schemeClr>
                          </a:solidFill>
                          <a:effectLst/>
                          <a:latin typeface="Times New Roman" pitchFamily="18" charset="0"/>
                          <a:cs typeface="Times New Roman" pitchFamily="18" charset="0"/>
                        </a:rPr>
                        <a:t>or</a:t>
                      </a:r>
                      <a:r>
                        <a:rPr lang="tr-TR" sz="1800" b="0" i="0" u="none" strike="noStrike" dirty="0">
                          <a:solidFill>
                            <a:schemeClr val="tx2">
                              <a:lumMod val="50000"/>
                            </a:schemeClr>
                          </a:solidFill>
                          <a:effectLst/>
                          <a:latin typeface="Times New Roman" pitchFamily="18" charset="0"/>
                          <a:cs typeface="Times New Roman" pitchFamily="18" charset="0"/>
                        </a:rPr>
                        <a:t> Fiction</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KA2</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87.360,00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890259">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Merkez</a:t>
                      </a: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Vahit Tuna Anadolu Lisesi</a:t>
                      </a:r>
                    </a:p>
                  </a:txBody>
                  <a:tcPr marL="9525" marR="9525" marT="9525" marB="0" anchor="ctr"/>
                </a:tc>
                <a:tc>
                  <a:txBody>
                    <a:bodyPr/>
                    <a:lstStyle/>
                    <a:p>
                      <a:pPr algn="l" fontAlgn="ctr"/>
                      <a:r>
                        <a:rPr lang="en-US" sz="1800" b="0" i="0" u="none" strike="noStrike" dirty="0" smtClean="0">
                          <a:solidFill>
                            <a:schemeClr val="tx2">
                              <a:lumMod val="50000"/>
                            </a:schemeClr>
                          </a:solidFill>
                          <a:effectLst/>
                          <a:latin typeface="Times New Roman" pitchFamily="18" charset="0"/>
                          <a:cs typeface="Times New Roman" pitchFamily="18" charset="0"/>
                        </a:rPr>
                        <a:t>Moving </a:t>
                      </a:r>
                      <a:r>
                        <a:rPr lang="en-US" sz="1800" b="0" i="0" u="none" strike="noStrike" dirty="0">
                          <a:solidFill>
                            <a:schemeClr val="tx2">
                              <a:lumMod val="50000"/>
                            </a:schemeClr>
                          </a:solidFill>
                          <a:effectLst/>
                          <a:latin typeface="Times New Roman" pitchFamily="18" charset="0"/>
                          <a:cs typeface="Times New Roman" pitchFamily="18" charset="0"/>
                        </a:rPr>
                        <a:t>Forward With Key </a:t>
                      </a:r>
                      <a:r>
                        <a:rPr lang="en-US" sz="1800" b="0" i="0" u="none" strike="noStrike" dirty="0" err="1">
                          <a:solidFill>
                            <a:schemeClr val="tx2">
                              <a:lumMod val="50000"/>
                            </a:schemeClr>
                          </a:solidFill>
                          <a:effectLst/>
                          <a:latin typeface="Times New Roman" pitchFamily="18" charset="0"/>
                          <a:cs typeface="Times New Roman" pitchFamily="18" charset="0"/>
                        </a:rPr>
                        <a:t>Competenses</a:t>
                      </a:r>
                      <a:endParaRPr lang="en-US"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KA2</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2016</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   19.725,00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kern="1200" dirty="0">
                        <a:solidFill>
                          <a:schemeClr val="tx2">
                            <a:lumMod val="50000"/>
                          </a:schemeClr>
                        </a:solidFill>
                        <a:effectLst/>
                        <a:latin typeface="Times New Roman" pitchFamily="18" charset="0"/>
                        <a:ea typeface="+mn-ea"/>
                        <a:cs typeface="Times New Roman" pitchFamily="18" charset="0"/>
                      </a:endParaRPr>
                    </a:p>
                  </a:txBody>
                  <a:tcPr marL="9525" marR="9525" marT="9525" marB="0" anchor="ctr"/>
                </a:tc>
              </a:tr>
              <a:tr h="670152">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Merkez</a:t>
                      </a: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Çanakkale Bilim ve Sanat Merkezi</a:t>
                      </a:r>
                    </a:p>
                  </a:txBody>
                  <a:tcPr marL="9525" marR="9525" marT="9525" marB="0" anchor="ctr"/>
                </a:tc>
                <a:tc>
                  <a:txBody>
                    <a:bodyPr/>
                    <a:lstStyle/>
                    <a:p>
                      <a:pPr algn="l" fontAlgn="ctr"/>
                      <a:r>
                        <a:rPr lang="tr-TR" sz="1800" b="0" i="0" u="none" strike="noStrike" dirty="0">
                          <a:solidFill>
                            <a:schemeClr val="tx2">
                              <a:lumMod val="50000"/>
                            </a:schemeClr>
                          </a:solidFill>
                          <a:effectLst/>
                          <a:latin typeface="Times New Roman" pitchFamily="18" charset="0"/>
                          <a:cs typeface="Times New Roman" pitchFamily="18" charset="0"/>
                        </a:rPr>
                        <a:t>Migration (Göç)</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KA2</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2016</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20.950,00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361725">
                <a:tc gridSpan="2">
                  <a:txBody>
                    <a:bodyPr/>
                    <a:lstStyle/>
                    <a:p>
                      <a:pPr algn="ctr" fontAlgn="ctr"/>
                      <a:r>
                        <a:rPr lang="tr-TR" sz="1800" b="1" i="0" u="none" strike="noStrike" dirty="0" smtClean="0">
                          <a:solidFill>
                            <a:schemeClr val="tx2">
                              <a:lumMod val="50000"/>
                            </a:schemeClr>
                          </a:solidFill>
                          <a:effectLst/>
                          <a:latin typeface="Times New Roman" pitchFamily="18" charset="0"/>
                          <a:cs typeface="Times New Roman" pitchFamily="18" charset="0"/>
                        </a:rPr>
                        <a:t>TOPLAM</a:t>
                      </a:r>
                      <a:endParaRPr lang="tr-TR" sz="1800" b="1"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hMerge="1">
                  <a:txBody>
                    <a:bodyPr/>
                    <a:lstStyle/>
                    <a:p>
                      <a:pPr algn="l" fontAlgn="ctr"/>
                      <a:endParaRPr lang="fi-FI" sz="950" b="0" i="0" u="none" strike="noStrike" dirty="0">
                        <a:solidFill>
                          <a:srgbClr val="000000"/>
                        </a:solidFill>
                        <a:effectLst/>
                        <a:latin typeface="Times New Roman"/>
                      </a:endParaRPr>
                    </a:p>
                  </a:txBody>
                  <a:tcPr marL="9525" marR="9525" marT="9525" marB="0" anchor="ctr"/>
                </a:tc>
                <a:tc>
                  <a:txBody>
                    <a:bodyPr/>
                    <a:lstStyle/>
                    <a:p>
                      <a:pPr algn="ctr" fontAlgn="ctr"/>
                      <a:r>
                        <a:rPr lang="tr-TR" sz="1800" b="1" i="0" u="none" strike="noStrike" dirty="0" smtClean="0">
                          <a:solidFill>
                            <a:schemeClr val="tx2">
                              <a:lumMod val="50000"/>
                            </a:schemeClr>
                          </a:solidFill>
                          <a:effectLst/>
                          <a:latin typeface="Times New Roman" pitchFamily="18" charset="0"/>
                          <a:cs typeface="Times New Roman" pitchFamily="18" charset="0"/>
                        </a:rPr>
                        <a:t>11 PROJE</a:t>
                      </a:r>
                      <a:endParaRPr lang="tr-TR" sz="1800" b="1"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gridSpan="3">
                  <a:txBody>
                    <a:bodyPr/>
                    <a:lstStyle/>
                    <a:p>
                      <a:pPr algn="ctr" fontAlgn="ctr"/>
                      <a:r>
                        <a:rPr lang="tr-TR" sz="1800" b="1" i="0" u="none" strike="noStrike" dirty="0" smtClean="0">
                          <a:solidFill>
                            <a:schemeClr val="tx2">
                              <a:lumMod val="50000"/>
                            </a:schemeClr>
                          </a:solidFill>
                          <a:effectLst/>
                          <a:latin typeface="Times New Roman" pitchFamily="18" charset="0"/>
                          <a:cs typeface="Times New Roman" pitchFamily="18" charset="0"/>
                        </a:rPr>
                        <a:t>494.624,00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1"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hMerge="1">
                  <a:txBody>
                    <a:bodyPr/>
                    <a:lstStyle/>
                    <a:p>
                      <a:pPr algn="ctr" fontAlgn="ctr"/>
                      <a:endParaRPr lang="tr-TR" sz="1800" b="1"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51279846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83142385"/>
              </p:ext>
            </p:extLst>
          </p:nvPr>
        </p:nvGraphicFramePr>
        <p:xfrm>
          <a:off x="395536" y="188640"/>
          <a:ext cx="8424936" cy="4894298"/>
        </p:xfrm>
        <a:graphic>
          <a:graphicData uri="http://schemas.openxmlformats.org/drawingml/2006/table">
            <a:tbl>
              <a:tblPr firstRow="1" bandRow="1">
                <a:tableStyleId>{5C22544A-7EE6-4342-B048-85BDC9FD1C3A}</a:tableStyleId>
              </a:tblPr>
              <a:tblGrid>
                <a:gridCol w="936104"/>
                <a:gridCol w="1925870"/>
                <a:gridCol w="3258706"/>
                <a:gridCol w="576064"/>
                <a:gridCol w="576064"/>
                <a:gridCol w="1152128"/>
              </a:tblGrid>
              <a:tr h="936104">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2800" b="1" dirty="0" smtClean="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2800" b="1" dirty="0" smtClean="0">
                          <a:solidFill>
                            <a:schemeClr val="tx1"/>
                          </a:solidFill>
                          <a:effectLst/>
                          <a:latin typeface="Times New Roman" pitchFamily="18" charset="0"/>
                          <a:cs typeface="Times New Roman" pitchFamily="18" charset="0"/>
                        </a:rPr>
                        <a:t>2017 </a:t>
                      </a:r>
                      <a:r>
                        <a:rPr lang="tr-TR" sz="2800" b="1" dirty="0" err="1" smtClean="0">
                          <a:solidFill>
                            <a:schemeClr val="tx1"/>
                          </a:solidFill>
                          <a:effectLst/>
                          <a:latin typeface="Times New Roman" pitchFamily="18" charset="0"/>
                          <a:cs typeface="Times New Roman" pitchFamily="18" charset="0"/>
                        </a:rPr>
                        <a:t>Erasmus</a:t>
                      </a:r>
                      <a:r>
                        <a:rPr lang="tr-TR" sz="2800" b="1" dirty="0" smtClean="0">
                          <a:solidFill>
                            <a:schemeClr val="tx1"/>
                          </a:solidFill>
                          <a:effectLst/>
                          <a:latin typeface="Times New Roman" pitchFamily="18" charset="0"/>
                          <a:cs typeface="Times New Roman" pitchFamily="18" charset="0"/>
                        </a:rPr>
                        <a:t>+ Programı Başvuru Kabul Listesi</a:t>
                      </a:r>
                      <a:r>
                        <a:rPr lang="tr-TR" sz="2800" b="1" baseline="0" dirty="0" smtClean="0">
                          <a:solidFill>
                            <a:schemeClr val="tx1"/>
                          </a:solidFill>
                          <a:effectLst/>
                          <a:latin typeface="Times New Roman" pitchFamily="18" charset="0"/>
                          <a:cs typeface="Times New Roman" pitchFamily="18" charset="0"/>
                        </a:rPr>
                        <a:t>  1</a:t>
                      </a:r>
                    </a:p>
                    <a:p>
                      <a:pPr marL="0" marR="0" indent="0" algn="ctr" defTabSz="914400" rtl="0" eaLnBrk="1" fontAlgn="ctr" latinLnBrk="0" hangingPunct="1">
                        <a:lnSpc>
                          <a:spcPct val="100000"/>
                        </a:lnSpc>
                        <a:spcBef>
                          <a:spcPts val="0"/>
                        </a:spcBef>
                        <a:spcAft>
                          <a:spcPts val="0"/>
                        </a:spcAft>
                        <a:buClrTx/>
                        <a:buSzTx/>
                        <a:buFontTx/>
                        <a:buNone/>
                        <a:tabLst/>
                        <a:defRPr/>
                      </a:pPr>
                      <a:endParaRPr lang="tr-TR" sz="2800" b="0" i="0" u="none" strike="noStrike" dirty="0" smtClean="0">
                        <a:solidFill>
                          <a:schemeClr val="tx1"/>
                        </a:solidFill>
                        <a:effectLst/>
                        <a:latin typeface="Times New Roman" pitchFamily="18" charset="0"/>
                        <a:cs typeface="Times New Roman" pitchFamily="18" charset="0"/>
                      </a:endParaRPr>
                    </a:p>
                  </a:txBody>
                  <a:tcPr marL="9525" marR="9525" marT="9525" marB="0">
                    <a:solidFill>
                      <a:schemeClr val="accent2">
                        <a:lumMod val="40000"/>
                        <a:lumOff val="60000"/>
                      </a:schemeClr>
                    </a:solidFill>
                  </a:tcP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r>
              <a:tr h="817513">
                <a:tc>
                  <a:txBody>
                    <a:bodyPr/>
                    <a:lstStyle/>
                    <a:p>
                      <a:pPr algn="ctr" fontAlgn="b"/>
                      <a:r>
                        <a:rPr lang="tr-TR" sz="1800" b="0" i="0" u="none" strike="noStrike" dirty="0">
                          <a:solidFill>
                            <a:schemeClr val="tx2">
                              <a:lumMod val="50000"/>
                            </a:schemeClr>
                          </a:solidFill>
                          <a:effectLst/>
                          <a:latin typeface="Times New Roman" pitchFamily="18" charset="0"/>
                          <a:cs typeface="Times New Roman" pitchFamily="18" charset="0"/>
                        </a:rPr>
                        <a:t>Biga</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Ayşe Doğan </a:t>
                      </a:r>
                      <a:r>
                        <a:rPr lang="tr-TR" sz="1800" b="0" i="0" u="none" strike="noStrike" dirty="0" smtClean="0">
                          <a:solidFill>
                            <a:schemeClr val="tx2">
                              <a:lumMod val="50000"/>
                            </a:schemeClr>
                          </a:solidFill>
                          <a:effectLst/>
                          <a:latin typeface="Times New Roman" pitchFamily="18" charset="0"/>
                          <a:cs typeface="Times New Roman" pitchFamily="18" charset="0"/>
                        </a:rPr>
                        <a:t>Mesleki </a:t>
                      </a:r>
                      <a:r>
                        <a:rPr lang="tr-TR" sz="1800" b="0" i="0" u="none" strike="noStrike" dirty="0">
                          <a:solidFill>
                            <a:schemeClr val="tx2">
                              <a:lumMod val="50000"/>
                            </a:schemeClr>
                          </a:solidFill>
                          <a:effectLst/>
                          <a:latin typeface="Times New Roman" pitchFamily="18" charset="0"/>
                          <a:cs typeface="Times New Roman" pitchFamily="18" charset="0"/>
                        </a:rPr>
                        <a:t>ve </a:t>
                      </a:r>
                      <a:r>
                        <a:rPr lang="tr-TR" sz="1800" b="0" i="0" u="none" strike="noStrike" dirty="0" smtClean="0">
                          <a:solidFill>
                            <a:schemeClr val="tx2">
                              <a:lumMod val="50000"/>
                            </a:schemeClr>
                          </a:solidFill>
                          <a:effectLst/>
                          <a:latin typeface="Times New Roman" pitchFamily="18" charset="0"/>
                          <a:cs typeface="Times New Roman" pitchFamily="18" charset="0"/>
                        </a:rPr>
                        <a:t>Teknik Anadolu Lisesi</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Tatlı Bir Hikayeye İmza Atacağız</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KA1</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pitchFamily="18" charset="0"/>
                          <a:cs typeface="Times New Roman" pitchFamily="18" charset="0"/>
                        </a:rPr>
                        <a:t>2017</a:t>
                      </a:r>
                    </a:p>
                  </a:txBody>
                  <a:tcPr marL="9525" marR="9525" marT="9525" marB="0" anchor="ctr"/>
                </a:tc>
                <a:tc>
                  <a:txBody>
                    <a:bodyPr/>
                    <a:lstStyle/>
                    <a:p>
                      <a:pPr algn="l" fontAlgn="ctr"/>
                      <a:r>
                        <a:rPr lang="tr-TR" sz="1800" b="0" i="0" u="none" strike="noStrike" dirty="0" smtClean="0">
                          <a:solidFill>
                            <a:schemeClr val="tx2">
                              <a:lumMod val="50000"/>
                            </a:schemeClr>
                          </a:solidFill>
                          <a:effectLst/>
                          <a:latin typeface="Times New Roman" pitchFamily="18" charset="0"/>
                          <a:cs typeface="Times New Roman" pitchFamily="18" charset="0"/>
                        </a:rPr>
                        <a:t>36.870,00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kern="1200" dirty="0">
                        <a:solidFill>
                          <a:schemeClr val="tx2">
                            <a:lumMod val="50000"/>
                          </a:schemeClr>
                        </a:solidFill>
                        <a:effectLst/>
                        <a:latin typeface="Times New Roman" pitchFamily="18" charset="0"/>
                        <a:ea typeface="+mn-ea"/>
                        <a:cs typeface="Times New Roman" pitchFamily="18" charset="0"/>
                      </a:endParaRPr>
                    </a:p>
                  </a:txBody>
                  <a:tcPr marL="9525" marR="9525" marT="9525" marB="0" anchor="ctr"/>
                </a:tc>
              </a:tr>
              <a:tr h="910752">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Ezine</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Ezine Mesleki ve Teknik Anadolu Lisesi </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Akdeniz Mutfağı Stajı</a:t>
                      </a:r>
                    </a:p>
                  </a:txBody>
                  <a:tcPr marL="9525" marR="9525" marT="9525" marB="0" anchor="ctr"/>
                </a:tc>
                <a:tc>
                  <a:txBody>
                    <a:bodyPr/>
                    <a:lstStyle/>
                    <a:p>
                      <a:pPr algn="ctr" fontAlgn="ctr"/>
                      <a:r>
                        <a:rPr lang="tr-TR" sz="1800" b="0" i="0" u="none" strike="noStrike" dirty="0" smtClean="0">
                          <a:solidFill>
                            <a:schemeClr val="tx2">
                              <a:lumMod val="50000"/>
                            </a:schemeClr>
                          </a:solidFill>
                          <a:effectLst/>
                          <a:latin typeface="Times New Roman" pitchFamily="18" charset="0"/>
                          <a:cs typeface="Times New Roman" pitchFamily="18" charset="0"/>
                        </a:rPr>
                        <a:t>KA1</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2017</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smtClean="0">
                        <a:solidFill>
                          <a:schemeClr val="tx2">
                            <a:lumMod val="50000"/>
                          </a:schemeClr>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chemeClr val="tx2">
                              <a:lumMod val="50000"/>
                            </a:schemeClr>
                          </a:solidFill>
                          <a:effectLst/>
                          <a:latin typeface="Times New Roman" pitchFamily="18" charset="0"/>
                          <a:cs typeface="Times New Roman" pitchFamily="18" charset="0"/>
                        </a:rPr>
                        <a:t>48.288,00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kern="1200" dirty="0" smtClean="0">
                        <a:solidFill>
                          <a:schemeClr val="tx2">
                            <a:lumMod val="50000"/>
                          </a:schemeClr>
                        </a:solidFill>
                        <a:effectLst/>
                        <a:latin typeface="Times New Roman" pitchFamily="18" charset="0"/>
                        <a:ea typeface="+mn-ea"/>
                        <a:cs typeface="Times New Roman" pitchFamily="18" charset="0"/>
                      </a:endParaRPr>
                    </a:p>
                    <a:p>
                      <a:pPr algn="ctr" fontAlgn="ct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1028891">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Merkez</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Kumkale 100. Yıl İlkokulu</a:t>
                      </a:r>
                    </a:p>
                  </a:txBody>
                  <a:tcPr marL="9525" marR="9525" marT="9525" marB="0" anchor="ctr"/>
                </a:tc>
                <a:tc>
                  <a:txBody>
                    <a:bodyPr/>
                    <a:lstStyle/>
                    <a:p>
                      <a:pPr algn="ctr" fontAlgn="ctr"/>
                      <a:r>
                        <a:rPr lang="tr-TR" sz="1800" b="0" i="0" u="none" strike="noStrike" dirty="0" err="1">
                          <a:solidFill>
                            <a:schemeClr val="tx2">
                              <a:lumMod val="50000"/>
                            </a:schemeClr>
                          </a:solidFill>
                          <a:effectLst/>
                          <a:latin typeface="Times New Roman" pitchFamily="18" charset="0"/>
                          <a:cs typeface="Times New Roman" pitchFamily="18" charset="0"/>
                        </a:rPr>
                        <a:t>Reggio</a:t>
                      </a:r>
                      <a:r>
                        <a:rPr lang="tr-TR" sz="1800" b="0" i="0" u="none" strike="noStrike" dirty="0">
                          <a:solidFill>
                            <a:schemeClr val="tx2">
                              <a:lumMod val="50000"/>
                            </a:schemeClr>
                          </a:solidFill>
                          <a:effectLst/>
                          <a:latin typeface="Times New Roman" pitchFamily="18" charset="0"/>
                          <a:cs typeface="Times New Roman" pitchFamily="18" charset="0"/>
                        </a:rPr>
                        <a:t> </a:t>
                      </a:r>
                      <a:r>
                        <a:rPr lang="tr-TR" sz="1800" b="0" i="0" u="none" strike="noStrike" dirty="0" err="1">
                          <a:solidFill>
                            <a:schemeClr val="tx2">
                              <a:lumMod val="50000"/>
                            </a:schemeClr>
                          </a:solidFill>
                          <a:effectLst/>
                          <a:latin typeface="Times New Roman" pitchFamily="18" charset="0"/>
                          <a:cs typeface="Times New Roman" pitchFamily="18" charset="0"/>
                        </a:rPr>
                        <a:t>Emilia</a:t>
                      </a:r>
                      <a:r>
                        <a:rPr lang="tr-TR" sz="1800" b="0" i="0" u="none" strike="noStrike" dirty="0">
                          <a:solidFill>
                            <a:schemeClr val="tx2">
                              <a:lumMod val="50000"/>
                            </a:schemeClr>
                          </a:solidFill>
                          <a:effectLst/>
                          <a:latin typeface="Times New Roman" pitchFamily="18" charset="0"/>
                          <a:cs typeface="Times New Roman" pitchFamily="18" charset="0"/>
                        </a:rPr>
                        <a:t> Yaklaşımı ile Modern Eğitim </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2017</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smtClean="0">
                        <a:solidFill>
                          <a:schemeClr val="tx2">
                            <a:lumMod val="50000"/>
                          </a:schemeClr>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chemeClr val="tx2">
                              <a:lumMod val="50000"/>
                            </a:schemeClr>
                          </a:solidFill>
                          <a:effectLst/>
                          <a:latin typeface="Times New Roman" pitchFamily="18" charset="0"/>
                          <a:cs typeface="Times New Roman" pitchFamily="18" charset="0"/>
                        </a:rPr>
                        <a:t>10.004,00</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kern="1200" dirty="0" smtClean="0">
                        <a:solidFill>
                          <a:schemeClr val="tx2">
                            <a:lumMod val="50000"/>
                          </a:schemeClr>
                        </a:solidFill>
                        <a:effectLst/>
                        <a:latin typeface="Times New Roman" pitchFamily="18" charset="0"/>
                        <a:ea typeface="+mn-ea"/>
                        <a:cs typeface="Times New Roman" pitchFamily="18" charset="0"/>
                      </a:endParaRPr>
                    </a:p>
                    <a:p>
                      <a:pPr algn="ctr" fontAlgn="ct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r h="659405">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Merkez</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M. Akif  Ersoy </a:t>
                      </a:r>
                      <a:r>
                        <a:rPr lang="tr-TR" sz="1800" b="0" i="0" u="none" strike="noStrike" dirty="0" smtClean="0">
                          <a:solidFill>
                            <a:schemeClr val="tx2">
                              <a:lumMod val="50000"/>
                            </a:schemeClr>
                          </a:solidFill>
                          <a:effectLst/>
                          <a:latin typeface="Times New Roman" pitchFamily="18" charset="0"/>
                          <a:cs typeface="Times New Roman" pitchFamily="18" charset="0"/>
                        </a:rPr>
                        <a:t>Mesleki </a:t>
                      </a:r>
                      <a:r>
                        <a:rPr lang="tr-TR" sz="1800" b="0" i="0" u="none" strike="noStrike" dirty="0">
                          <a:solidFill>
                            <a:schemeClr val="tx2">
                              <a:lumMod val="50000"/>
                            </a:schemeClr>
                          </a:solidFill>
                          <a:effectLst/>
                          <a:latin typeface="Times New Roman" pitchFamily="18" charset="0"/>
                          <a:cs typeface="Times New Roman" pitchFamily="18" charset="0"/>
                        </a:rPr>
                        <a:t>v</a:t>
                      </a:r>
                      <a:r>
                        <a:rPr lang="tr-TR" sz="1800" b="0" i="0" u="none" strike="noStrike" dirty="0" smtClean="0">
                          <a:solidFill>
                            <a:schemeClr val="tx2">
                              <a:lumMod val="50000"/>
                            </a:schemeClr>
                          </a:solidFill>
                          <a:effectLst/>
                          <a:latin typeface="Times New Roman" pitchFamily="18" charset="0"/>
                          <a:cs typeface="Times New Roman" pitchFamily="18" charset="0"/>
                        </a:rPr>
                        <a:t>e Teknik Anadolu Lisesi</a:t>
                      </a: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Sınır Tanımıyoruz</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KA1</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pitchFamily="18" charset="0"/>
                          <a:cs typeface="Times New Roman" pitchFamily="18" charset="0"/>
                        </a:rPr>
                        <a:t>2017</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smtClean="0">
                        <a:solidFill>
                          <a:schemeClr val="tx2">
                            <a:lumMod val="50000"/>
                          </a:schemeClr>
                        </a:solidFill>
                        <a:effectLst/>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chemeClr val="tx2">
                              <a:lumMod val="50000"/>
                            </a:schemeClr>
                          </a:solidFill>
                          <a:effectLst/>
                          <a:latin typeface="Times New Roman" pitchFamily="18" charset="0"/>
                          <a:cs typeface="Times New Roman" pitchFamily="18" charset="0"/>
                        </a:rPr>
                        <a:t>35.636,00 </a:t>
                      </a:r>
                      <a:r>
                        <a:rPr lang="tr-TR" sz="1800" b="1"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tr-TR" sz="1800" b="0" i="0" u="none" strike="noStrike" kern="1200" dirty="0" smtClean="0">
                        <a:solidFill>
                          <a:schemeClr val="tx2">
                            <a:lumMod val="50000"/>
                          </a:schemeClr>
                        </a:solidFill>
                        <a:effectLst/>
                        <a:latin typeface="Times New Roman" pitchFamily="18" charset="0"/>
                        <a:ea typeface="+mn-ea"/>
                        <a:cs typeface="Times New Roman" pitchFamily="18" charset="0"/>
                      </a:endParaRPr>
                    </a:p>
                    <a:p>
                      <a:pPr algn="ctr" fontAlgn="ctr"/>
                      <a:endParaRPr lang="tr-TR" sz="1800" b="0" i="0" u="none" strike="noStrike" dirty="0">
                        <a:solidFill>
                          <a:schemeClr val="tx2">
                            <a:lumMod val="50000"/>
                          </a:schemeClr>
                        </a:solidFill>
                        <a:effectLst/>
                        <a:latin typeface="Times New Roman" pitchFamily="18" charset="0"/>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221051377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28591018"/>
              </p:ext>
            </p:extLst>
          </p:nvPr>
        </p:nvGraphicFramePr>
        <p:xfrm>
          <a:off x="395535" y="260647"/>
          <a:ext cx="8352930" cy="4595818"/>
        </p:xfrm>
        <a:graphic>
          <a:graphicData uri="http://schemas.openxmlformats.org/drawingml/2006/table">
            <a:tbl>
              <a:tblPr firstRow="1" bandRow="1">
                <a:tableStyleId>{5C22544A-7EE6-4342-B048-85BDC9FD1C3A}</a:tableStyleId>
              </a:tblPr>
              <a:tblGrid>
                <a:gridCol w="871609"/>
                <a:gridCol w="2033757"/>
                <a:gridCol w="2832732"/>
                <a:gridCol w="726342"/>
                <a:gridCol w="726342"/>
                <a:gridCol w="1162148"/>
              </a:tblGrid>
              <a:tr h="1061163">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400" b="1" dirty="0" smtClean="0">
                          <a:solidFill>
                            <a:schemeClr val="tx1"/>
                          </a:solidFill>
                          <a:effectLst/>
                          <a:latin typeface="Times New Roman" pitchFamily="18" charset="0"/>
                          <a:cs typeface="Times New Roman" pitchFamily="18" charset="0"/>
                        </a:rPr>
                        <a:t>2017 </a:t>
                      </a:r>
                      <a:r>
                        <a:rPr lang="tr-TR" sz="2400" b="1" dirty="0" err="1" smtClean="0">
                          <a:solidFill>
                            <a:schemeClr val="tx1"/>
                          </a:solidFill>
                          <a:effectLst/>
                          <a:latin typeface="Times New Roman" pitchFamily="18" charset="0"/>
                          <a:cs typeface="Times New Roman" pitchFamily="18" charset="0"/>
                        </a:rPr>
                        <a:t>Erasmus</a:t>
                      </a:r>
                      <a:r>
                        <a:rPr lang="tr-TR" sz="2400" b="1" dirty="0" smtClean="0">
                          <a:solidFill>
                            <a:schemeClr val="tx1"/>
                          </a:solidFill>
                          <a:effectLst/>
                          <a:latin typeface="Times New Roman" pitchFamily="18" charset="0"/>
                          <a:cs typeface="Times New Roman" pitchFamily="18" charset="0"/>
                        </a:rPr>
                        <a:t>+ Programı Başvuru Kabul Listesi</a:t>
                      </a:r>
                      <a:r>
                        <a:rPr lang="tr-TR" sz="2400" b="1" baseline="0" dirty="0" smtClean="0">
                          <a:solidFill>
                            <a:schemeClr val="tx1"/>
                          </a:solidFill>
                          <a:effectLst/>
                          <a:latin typeface="Times New Roman" pitchFamily="18" charset="0"/>
                          <a:cs typeface="Times New Roman" pitchFamily="18" charset="0"/>
                        </a:rPr>
                        <a:t>  2</a:t>
                      </a:r>
                      <a:endParaRPr lang="tr-TR" sz="2400" b="0" i="0" u="none" strike="noStrike" dirty="0" smtClean="0">
                        <a:solidFill>
                          <a:schemeClr val="tx1"/>
                        </a:solidFill>
                        <a:effectLst/>
                        <a:latin typeface="Times New Roman" pitchFamily="18" charset="0"/>
                        <a:cs typeface="Times New Roman" pitchFamily="18" charset="0"/>
                      </a:endParaRPr>
                    </a:p>
                  </a:txBody>
                  <a:tcPr marL="9525" marR="9525" marT="9525" marB="0" anchor="ctr">
                    <a:solidFill>
                      <a:schemeClr val="accent2">
                        <a:lumMod val="40000"/>
                        <a:lumOff val="60000"/>
                      </a:schemeClr>
                    </a:solidFill>
                  </a:tcP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l"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a:solidFill>
                          <a:srgbClr val="000000"/>
                        </a:solidFill>
                        <a:effectLst/>
                        <a:latin typeface="Times New Roman"/>
                      </a:endParaRPr>
                    </a:p>
                  </a:txBody>
                  <a:tcPr marL="9525" marR="9525" marT="9525" marB="0" anchor="ctr"/>
                </a:tc>
                <a:tc hMerge="1">
                  <a:txBody>
                    <a:bodyPr/>
                    <a:lstStyle/>
                    <a:p>
                      <a:pPr algn="ctr" fontAlgn="ctr"/>
                      <a:endParaRPr lang="tr-TR" sz="950" b="0" i="0" u="none" strike="noStrike" dirty="0">
                        <a:solidFill>
                          <a:srgbClr val="000000"/>
                        </a:solidFill>
                        <a:effectLst/>
                        <a:latin typeface="Times New Roman"/>
                      </a:endParaRPr>
                    </a:p>
                  </a:txBody>
                  <a:tcPr marL="9525" marR="9525" marT="9525" marB="0" anchor="ctr"/>
                </a:tc>
              </a:tr>
              <a:tr h="802829">
                <a:tc>
                  <a:txBody>
                    <a:bodyPr/>
                    <a:lstStyle/>
                    <a:p>
                      <a:pPr algn="ctr" fontAlgn="ctr"/>
                      <a:r>
                        <a:rPr lang="tr-TR" sz="1800" b="0" i="0" u="none" strike="noStrike" dirty="0">
                          <a:solidFill>
                            <a:schemeClr val="tx2">
                              <a:lumMod val="50000"/>
                            </a:schemeClr>
                          </a:solidFill>
                          <a:effectLst/>
                          <a:latin typeface="Times New Roman"/>
                        </a:rPr>
                        <a:t>Ayvacık</a:t>
                      </a:r>
                    </a:p>
                  </a:txBody>
                  <a:tcPr marL="9525" marR="9525" marT="9525" marB="0" anchor="ctr"/>
                </a:tc>
                <a:tc>
                  <a:txBody>
                    <a:bodyPr/>
                    <a:lstStyle/>
                    <a:p>
                      <a:pPr algn="ctr" fontAlgn="ctr"/>
                      <a:r>
                        <a:rPr lang="tr-TR" sz="1800" b="0" i="0" u="none" strike="noStrike" dirty="0" err="1">
                          <a:solidFill>
                            <a:schemeClr val="tx2">
                              <a:lumMod val="50000"/>
                            </a:schemeClr>
                          </a:solidFill>
                          <a:effectLst/>
                          <a:latin typeface="Times New Roman"/>
                        </a:rPr>
                        <a:t>Küçükkuyu</a:t>
                      </a:r>
                      <a:r>
                        <a:rPr lang="tr-TR" sz="1800" b="0" i="0" u="none" strike="noStrike" dirty="0">
                          <a:solidFill>
                            <a:schemeClr val="tx2">
                              <a:lumMod val="50000"/>
                            </a:schemeClr>
                          </a:solidFill>
                          <a:effectLst/>
                          <a:latin typeface="Times New Roman"/>
                        </a:rPr>
                        <a:t> </a:t>
                      </a:r>
                      <a:r>
                        <a:rPr lang="tr-TR" sz="1800" b="0" i="0" u="none" strike="noStrike" dirty="0" err="1">
                          <a:solidFill>
                            <a:schemeClr val="tx2">
                              <a:lumMod val="50000"/>
                            </a:schemeClr>
                          </a:solidFill>
                          <a:effectLst/>
                          <a:latin typeface="Times New Roman"/>
                        </a:rPr>
                        <a:t>Fernur</a:t>
                      </a:r>
                      <a:r>
                        <a:rPr lang="tr-TR" sz="1800" b="0" i="0" u="none" strike="noStrike" dirty="0">
                          <a:solidFill>
                            <a:schemeClr val="tx2">
                              <a:lumMod val="50000"/>
                            </a:schemeClr>
                          </a:solidFill>
                          <a:effectLst/>
                          <a:latin typeface="Times New Roman"/>
                        </a:rPr>
                        <a:t> Sözen Ortaokulu</a:t>
                      </a:r>
                    </a:p>
                  </a:txBody>
                  <a:tcPr marL="9525" marR="9525" marT="9525" marB="0" anchor="ctr"/>
                </a:tc>
                <a:tc>
                  <a:txBody>
                    <a:bodyPr/>
                    <a:lstStyle/>
                    <a:p>
                      <a:pPr algn="l" fontAlgn="ctr"/>
                      <a:r>
                        <a:rPr lang="tr-TR" sz="1800" b="0" i="0" u="none" strike="noStrike" dirty="0" err="1" smtClean="0">
                          <a:solidFill>
                            <a:schemeClr val="tx2">
                              <a:lumMod val="50000"/>
                            </a:schemeClr>
                          </a:solidFill>
                          <a:effectLst/>
                          <a:latin typeface="Times New Roman"/>
                        </a:rPr>
                        <a:t>Communication</a:t>
                      </a:r>
                      <a:r>
                        <a:rPr lang="tr-TR" sz="1800" b="0" i="0" u="none" strike="noStrike" dirty="0" smtClean="0">
                          <a:solidFill>
                            <a:schemeClr val="tx2">
                              <a:lumMod val="50000"/>
                            </a:schemeClr>
                          </a:solidFill>
                          <a:effectLst/>
                          <a:latin typeface="Times New Roman"/>
                        </a:rPr>
                        <a:t> is </a:t>
                      </a:r>
                      <a:r>
                        <a:rPr lang="tr-TR" sz="1800" b="0" i="0" u="none" strike="noStrike" dirty="0" err="1" smtClean="0">
                          <a:solidFill>
                            <a:schemeClr val="tx2">
                              <a:lumMod val="50000"/>
                            </a:schemeClr>
                          </a:solidFill>
                          <a:effectLst/>
                          <a:latin typeface="Times New Roman"/>
                        </a:rPr>
                        <a:t>The</a:t>
                      </a:r>
                      <a:r>
                        <a:rPr lang="tr-TR" sz="1800" b="0" i="0" u="none" strike="noStrike" dirty="0" smtClean="0">
                          <a:solidFill>
                            <a:schemeClr val="tx2">
                              <a:lumMod val="50000"/>
                            </a:schemeClr>
                          </a:solidFill>
                          <a:effectLst/>
                          <a:latin typeface="Times New Roman"/>
                        </a:rPr>
                        <a:t> </a:t>
                      </a:r>
                      <a:r>
                        <a:rPr lang="tr-TR" sz="1800" b="0" i="0" u="none" strike="noStrike" dirty="0" err="1" smtClean="0">
                          <a:solidFill>
                            <a:schemeClr val="tx2">
                              <a:lumMod val="50000"/>
                            </a:schemeClr>
                          </a:solidFill>
                          <a:effectLst/>
                          <a:latin typeface="Times New Roman"/>
                        </a:rPr>
                        <a:t>Key</a:t>
                      </a:r>
                      <a:endParaRPr lang="tr-TR" sz="1800" b="0" i="0" u="none" strike="noStrike" dirty="0">
                        <a:solidFill>
                          <a:schemeClr val="tx2">
                            <a:lumMod val="50000"/>
                          </a:schemeClr>
                        </a:solidFill>
                        <a:effectLst/>
                        <a:latin typeface="Times New Roman"/>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KA2</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a:rPr>
                        <a:t>2017</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smtClean="0">
                        <a:solidFill>
                          <a:schemeClr val="tx2">
                            <a:lumMod val="50000"/>
                          </a:schemeClr>
                        </a:solidFill>
                        <a:effectLst/>
                        <a:latin typeface="Times New Roman"/>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chemeClr val="tx2">
                              <a:lumMod val="50000"/>
                            </a:schemeClr>
                          </a:solidFill>
                          <a:effectLst/>
                          <a:latin typeface="Times New Roman"/>
                        </a:rPr>
                        <a:t>19.625,00</a:t>
                      </a:r>
                      <a:r>
                        <a:rPr lang="tr-TR" sz="1800" b="1" kern="1200" dirty="0" smtClean="0">
                          <a:solidFill>
                            <a:schemeClr val="tx2">
                              <a:lumMod val="50000"/>
                            </a:schemeClr>
                          </a:solidFill>
                          <a:effectLst>
                            <a:outerShdw blurRad="38100" dist="38100" dir="2700000" algn="tl">
                              <a:srgbClr val="000000">
                                <a:alpha val="43137"/>
                              </a:srgbClr>
                            </a:outerShdw>
                          </a:effectLst>
                          <a:latin typeface="+mn-lt"/>
                          <a:ea typeface="+mn-ea"/>
                          <a:cs typeface="+mn-cs"/>
                        </a:rPr>
                        <a:t>€</a:t>
                      </a:r>
                      <a:endParaRPr lang="tr-TR" sz="1800" b="0" i="0" u="none" strike="noStrike" kern="1200" dirty="0" smtClean="0">
                        <a:solidFill>
                          <a:schemeClr val="tx2">
                            <a:lumMod val="50000"/>
                          </a:schemeClr>
                        </a:solidFill>
                        <a:effectLst/>
                        <a:latin typeface="+mn-lt"/>
                        <a:ea typeface="+mn-ea"/>
                        <a:cs typeface="+mn-cs"/>
                      </a:endParaRPr>
                    </a:p>
                    <a:p>
                      <a:pPr algn="ctr" fontAlgn="ctr"/>
                      <a:endParaRPr lang="tr-TR" sz="1800" b="0" i="0" u="none" strike="noStrike" dirty="0">
                        <a:solidFill>
                          <a:schemeClr val="tx2">
                            <a:lumMod val="50000"/>
                          </a:schemeClr>
                        </a:solidFill>
                        <a:effectLst/>
                        <a:latin typeface="Times New Roman"/>
                      </a:endParaRPr>
                    </a:p>
                  </a:txBody>
                  <a:tcPr marL="9525" marR="9525" marT="9525" marB="0" anchor="ctr"/>
                </a:tc>
              </a:tr>
              <a:tr h="802829">
                <a:tc>
                  <a:txBody>
                    <a:bodyPr/>
                    <a:lstStyle/>
                    <a:p>
                      <a:pPr algn="ctr" fontAlgn="b"/>
                      <a:r>
                        <a:rPr lang="tr-TR" sz="1800" b="0" i="0" u="none" strike="noStrike" dirty="0">
                          <a:solidFill>
                            <a:schemeClr val="tx2">
                              <a:lumMod val="50000"/>
                            </a:schemeClr>
                          </a:solidFill>
                          <a:effectLst/>
                          <a:latin typeface="Times New Roman"/>
                        </a:rPr>
                        <a:t>Biga</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Diyarbakırlı Ekrem Ergün İlkokulu</a:t>
                      </a:r>
                    </a:p>
                  </a:txBody>
                  <a:tcPr marL="9525" marR="9525" marT="9525" marB="0" anchor="ctr"/>
                </a:tc>
                <a:tc>
                  <a:txBody>
                    <a:bodyPr/>
                    <a:lstStyle/>
                    <a:p>
                      <a:pPr algn="l" fontAlgn="ctr"/>
                      <a:r>
                        <a:rPr lang="en-US" sz="1800" b="0" i="0" u="none" strike="noStrike" dirty="0">
                          <a:solidFill>
                            <a:schemeClr val="tx2">
                              <a:lumMod val="50000"/>
                            </a:schemeClr>
                          </a:solidFill>
                          <a:effectLst/>
                          <a:latin typeface="Times New Roman"/>
                        </a:rPr>
                        <a:t>The Future </a:t>
                      </a:r>
                      <a:r>
                        <a:rPr lang="tr-TR" sz="1800" b="0" i="0" u="none" strike="noStrike" dirty="0" smtClean="0">
                          <a:solidFill>
                            <a:schemeClr val="tx2">
                              <a:lumMod val="50000"/>
                            </a:schemeClr>
                          </a:solidFill>
                          <a:effectLst/>
                          <a:latin typeface="Times New Roman"/>
                        </a:rPr>
                        <a:t>i</a:t>
                      </a:r>
                      <a:r>
                        <a:rPr lang="en-US" sz="1800" b="0" i="0" u="none" strike="noStrike" dirty="0" smtClean="0">
                          <a:solidFill>
                            <a:schemeClr val="tx2">
                              <a:lumMod val="50000"/>
                            </a:schemeClr>
                          </a:solidFill>
                          <a:effectLst/>
                          <a:latin typeface="Times New Roman"/>
                        </a:rPr>
                        <a:t>s </a:t>
                      </a:r>
                      <a:r>
                        <a:rPr lang="en-US" sz="1800" b="0" i="0" u="none" strike="noStrike" dirty="0">
                          <a:solidFill>
                            <a:schemeClr val="tx2">
                              <a:lumMod val="50000"/>
                            </a:schemeClr>
                          </a:solidFill>
                          <a:effectLst/>
                          <a:latin typeface="Times New Roman"/>
                        </a:rPr>
                        <a:t>At School</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KA219</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2017</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smtClean="0">
                        <a:solidFill>
                          <a:schemeClr val="tx2">
                            <a:lumMod val="50000"/>
                          </a:schemeClr>
                        </a:solidFill>
                        <a:effectLst/>
                        <a:latin typeface="Times New Roman"/>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chemeClr val="tx2">
                              <a:lumMod val="50000"/>
                            </a:schemeClr>
                          </a:solidFill>
                          <a:effectLst/>
                          <a:latin typeface="Times New Roman"/>
                        </a:rPr>
                        <a:t>20.915,00</a:t>
                      </a:r>
                      <a:r>
                        <a:rPr lang="tr-TR" sz="1800" b="1" kern="1200" dirty="0" smtClean="0">
                          <a:solidFill>
                            <a:schemeClr val="tx2">
                              <a:lumMod val="50000"/>
                            </a:schemeClr>
                          </a:solidFill>
                          <a:effectLst>
                            <a:outerShdw blurRad="38100" dist="38100" dir="2700000" algn="tl">
                              <a:srgbClr val="000000">
                                <a:alpha val="43137"/>
                              </a:srgbClr>
                            </a:outerShdw>
                          </a:effectLst>
                          <a:latin typeface="+mn-lt"/>
                          <a:ea typeface="+mn-ea"/>
                          <a:cs typeface="+mn-cs"/>
                        </a:rPr>
                        <a:t>€</a:t>
                      </a:r>
                      <a:endParaRPr lang="tr-TR" sz="1800" b="0" i="0" u="none" strike="noStrike" kern="1200" dirty="0" smtClean="0">
                        <a:solidFill>
                          <a:schemeClr val="tx2">
                            <a:lumMod val="50000"/>
                          </a:schemeClr>
                        </a:solidFill>
                        <a:effectLst/>
                        <a:latin typeface="+mn-lt"/>
                        <a:ea typeface="+mn-ea"/>
                        <a:cs typeface="+mn-cs"/>
                      </a:endParaRPr>
                    </a:p>
                    <a:p>
                      <a:pPr algn="ctr" fontAlgn="ctr"/>
                      <a:endParaRPr lang="tr-TR" sz="1800" b="0" i="0" u="none" strike="noStrike" dirty="0">
                        <a:solidFill>
                          <a:schemeClr val="tx2">
                            <a:lumMod val="50000"/>
                          </a:schemeClr>
                        </a:solidFill>
                        <a:effectLst/>
                        <a:latin typeface="Times New Roman"/>
                      </a:endParaRPr>
                    </a:p>
                  </a:txBody>
                  <a:tcPr marL="9525" marR="9525" marT="9525" marB="0" anchor="ctr"/>
                </a:tc>
              </a:tr>
              <a:tr h="1078217">
                <a:tc>
                  <a:txBody>
                    <a:bodyPr/>
                    <a:lstStyle/>
                    <a:p>
                      <a:pPr algn="ctr" fontAlgn="ctr"/>
                      <a:r>
                        <a:rPr lang="tr-TR" sz="1800" b="0" i="0" u="none" strike="noStrike" dirty="0">
                          <a:solidFill>
                            <a:schemeClr val="tx2">
                              <a:lumMod val="50000"/>
                            </a:schemeClr>
                          </a:solidFill>
                          <a:effectLst/>
                          <a:latin typeface="Times New Roman"/>
                        </a:rPr>
                        <a:t>Lapseki</a:t>
                      </a:r>
                    </a:p>
                  </a:txBody>
                  <a:tcPr marL="9525" marR="9525" marT="9525" marB="0" anchor="ctr"/>
                </a:tc>
                <a:tc>
                  <a:txBody>
                    <a:bodyPr/>
                    <a:lstStyle/>
                    <a:p>
                      <a:pPr algn="ctr" fontAlgn="ctr"/>
                      <a:r>
                        <a:rPr lang="tr-TR" sz="1800" b="0" i="0" u="none" strike="noStrike" dirty="0" err="1">
                          <a:solidFill>
                            <a:schemeClr val="tx2">
                              <a:lumMod val="50000"/>
                            </a:schemeClr>
                          </a:solidFill>
                          <a:effectLst/>
                          <a:latin typeface="Times New Roman"/>
                        </a:rPr>
                        <a:t>Umurbey</a:t>
                      </a:r>
                      <a:r>
                        <a:rPr lang="tr-TR" sz="1800" b="0" i="0" u="none" strike="noStrike" dirty="0">
                          <a:solidFill>
                            <a:schemeClr val="tx2">
                              <a:lumMod val="50000"/>
                            </a:schemeClr>
                          </a:solidFill>
                          <a:effectLst/>
                          <a:latin typeface="Times New Roman"/>
                        </a:rPr>
                        <a:t> İlkokulu</a:t>
                      </a:r>
                    </a:p>
                  </a:txBody>
                  <a:tcPr marL="9525" marR="9525" marT="9525" marB="0" anchor="ctr"/>
                </a:tc>
                <a:tc>
                  <a:txBody>
                    <a:bodyPr/>
                    <a:lstStyle/>
                    <a:p>
                      <a:pPr algn="l" fontAlgn="ctr"/>
                      <a:r>
                        <a:rPr lang="tr-TR" sz="1800" b="0" i="0" u="none" strike="noStrike" dirty="0" err="1">
                          <a:solidFill>
                            <a:schemeClr val="tx2">
                              <a:lumMod val="50000"/>
                            </a:schemeClr>
                          </a:solidFill>
                          <a:effectLst/>
                          <a:latin typeface="Times New Roman"/>
                        </a:rPr>
                        <a:t>Innovative</a:t>
                      </a:r>
                      <a:r>
                        <a:rPr lang="tr-TR" sz="1800" b="0" i="0" u="none" strike="noStrike" dirty="0">
                          <a:solidFill>
                            <a:schemeClr val="tx2">
                              <a:lumMod val="50000"/>
                            </a:schemeClr>
                          </a:solidFill>
                          <a:effectLst/>
                          <a:latin typeface="Times New Roman"/>
                        </a:rPr>
                        <a:t> Cross-</a:t>
                      </a:r>
                      <a:r>
                        <a:rPr lang="tr-TR" sz="1800" b="0" i="0" u="none" strike="noStrike" dirty="0" err="1">
                          <a:solidFill>
                            <a:schemeClr val="tx2">
                              <a:lumMod val="50000"/>
                            </a:schemeClr>
                          </a:solidFill>
                          <a:effectLst/>
                          <a:latin typeface="Times New Roman"/>
                        </a:rPr>
                        <a:t>Curricular</a:t>
                      </a:r>
                      <a:r>
                        <a:rPr lang="tr-TR" sz="1800" b="0" i="0" u="none" strike="noStrike" dirty="0">
                          <a:solidFill>
                            <a:schemeClr val="tx2">
                              <a:lumMod val="50000"/>
                            </a:schemeClr>
                          </a:solidFill>
                          <a:effectLst/>
                          <a:latin typeface="Times New Roman"/>
                        </a:rPr>
                        <a:t> </a:t>
                      </a:r>
                      <a:r>
                        <a:rPr lang="tr-TR" sz="1800" b="0" i="0" u="none" strike="noStrike" dirty="0" err="1">
                          <a:solidFill>
                            <a:schemeClr val="tx2">
                              <a:lumMod val="50000"/>
                            </a:schemeClr>
                          </a:solidFill>
                          <a:effectLst/>
                          <a:latin typeface="Times New Roman"/>
                        </a:rPr>
                        <a:t>Lessons</a:t>
                      </a:r>
                      <a:endParaRPr lang="tr-TR" sz="1800" b="0" i="0" u="none" strike="noStrike" dirty="0">
                        <a:solidFill>
                          <a:schemeClr val="tx2">
                            <a:lumMod val="50000"/>
                          </a:schemeClr>
                        </a:solidFill>
                        <a:effectLst/>
                        <a:latin typeface="Times New Roman"/>
                      </a:endParaRP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KA219</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2017</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0" i="0" u="none" strike="noStrike" dirty="0" smtClean="0">
                        <a:solidFill>
                          <a:schemeClr val="tx2">
                            <a:lumMod val="50000"/>
                          </a:schemeClr>
                        </a:solidFill>
                        <a:effectLst/>
                        <a:latin typeface="Times New Roman"/>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chemeClr val="tx2">
                              <a:lumMod val="50000"/>
                            </a:schemeClr>
                          </a:solidFill>
                          <a:effectLst/>
                          <a:latin typeface="Times New Roman"/>
                        </a:rPr>
                        <a:t>22.300,00</a:t>
                      </a:r>
                      <a:r>
                        <a:rPr lang="tr-TR" sz="1800" b="1" kern="1200" dirty="0" smtClean="0">
                          <a:solidFill>
                            <a:schemeClr val="tx2">
                              <a:lumMod val="50000"/>
                            </a:schemeClr>
                          </a:solidFill>
                          <a:effectLst>
                            <a:outerShdw blurRad="38100" dist="38100" dir="2700000" algn="tl">
                              <a:srgbClr val="000000">
                                <a:alpha val="43137"/>
                              </a:srgbClr>
                            </a:outerShdw>
                          </a:effectLst>
                          <a:latin typeface="+mn-lt"/>
                          <a:ea typeface="+mn-ea"/>
                          <a:cs typeface="+mn-cs"/>
                        </a:rPr>
                        <a:t>€</a:t>
                      </a:r>
                      <a:endParaRPr lang="tr-TR" sz="1800" b="0" i="0" u="none" strike="noStrike" kern="1200" dirty="0" smtClean="0">
                        <a:solidFill>
                          <a:schemeClr val="tx2">
                            <a:lumMod val="50000"/>
                          </a:schemeClr>
                        </a:solidFill>
                        <a:effectLst/>
                        <a:latin typeface="+mn-lt"/>
                        <a:ea typeface="+mn-ea"/>
                        <a:cs typeface="+mn-cs"/>
                      </a:endParaRPr>
                    </a:p>
                    <a:p>
                      <a:pPr algn="ctr" fontAlgn="ctr"/>
                      <a:endParaRPr lang="tr-TR" sz="1800" b="0" i="0" u="none" strike="noStrike" dirty="0">
                        <a:solidFill>
                          <a:schemeClr val="tx2">
                            <a:lumMod val="50000"/>
                          </a:schemeClr>
                        </a:solidFill>
                        <a:effectLst/>
                        <a:latin typeface="Times New Roman"/>
                      </a:endParaRPr>
                    </a:p>
                  </a:txBody>
                  <a:tcPr marL="9525" marR="9525" marT="9525" marB="0" anchor="ctr"/>
                </a:tc>
              </a:tr>
              <a:tr h="791468">
                <a:tc gridSpan="2">
                  <a:txBody>
                    <a:bodyPr/>
                    <a:lstStyle/>
                    <a:p>
                      <a:pPr algn="ctr" fontAlgn="ctr"/>
                      <a:r>
                        <a:rPr lang="tr-TR" sz="1800" b="1" i="0" u="none" strike="noStrike" dirty="0" smtClean="0">
                          <a:solidFill>
                            <a:schemeClr val="tx2">
                              <a:lumMod val="50000"/>
                            </a:schemeClr>
                          </a:solidFill>
                          <a:effectLst/>
                          <a:latin typeface="Times New Roman"/>
                        </a:rPr>
                        <a:t>TOPLAM</a:t>
                      </a:r>
                      <a:endParaRPr lang="tr-TR" sz="1800" b="1" i="0" u="none" strike="noStrike" dirty="0">
                        <a:solidFill>
                          <a:schemeClr val="tx2">
                            <a:lumMod val="50000"/>
                          </a:schemeClr>
                        </a:solidFill>
                        <a:effectLst/>
                        <a:latin typeface="Times New Roman"/>
                      </a:endParaRPr>
                    </a:p>
                  </a:txBody>
                  <a:tcPr marL="9525" marR="9525" marT="9525" marB="0" anchor="ctr"/>
                </a:tc>
                <a:tc hMerge="1">
                  <a:txBody>
                    <a:bodyPr/>
                    <a:lstStyle/>
                    <a:p>
                      <a:pPr algn="l" fontAlgn="ctr"/>
                      <a:endParaRPr lang="tr-TR" sz="1000" b="0" i="0" u="none" strike="noStrike" dirty="0">
                        <a:solidFill>
                          <a:srgbClr val="000000"/>
                        </a:solidFill>
                        <a:effectLst/>
                        <a:latin typeface="Times New Roman"/>
                      </a:endParaRPr>
                    </a:p>
                  </a:txBody>
                  <a:tcPr marL="9525" marR="9525" marT="9525" marB="0" anchor="ctr"/>
                </a:tc>
                <a:tc>
                  <a:txBody>
                    <a:bodyPr/>
                    <a:lstStyle/>
                    <a:p>
                      <a:pPr algn="ctr" fontAlgn="ctr"/>
                      <a:r>
                        <a:rPr lang="tr-TR" sz="1800" b="1" i="0" u="none" strike="noStrike" dirty="0" smtClean="0">
                          <a:solidFill>
                            <a:schemeClr val="tx2">
                              <a:lumMod val="50000"/>
                            </a:schemeClr>
                          </a:solidFill>
                          <a:effectLst/>
                          <a:latin typeface="Times New Roman"/>
                        </a:rPr>
                        <a:t>7 PROJE</a:t>
                      </a:r>
                      <a:endParaRPr lang="tr-TR" sz="1800" b="1" i="0" u="none" strike="noStrike" dirty="0">
                        <a:solidFill>
                          <a:schemeClr val="tx2">
                            <a:lumMod val="50000"/>
                          </a:schemeClr>
                        </a:solidFill>
                        <a:effectLst/>
                        <a:latin typeface="Times New Roman"/>
                      </a:endParaRPr>
                    </a:p>
                  </a:txBody>
                  <a:tcPr marL="9525" marR="9525" marT="9525" marB="0" anchor="ct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smtClean="0">
                          <a:solidFill>
                            <a:schemeClr val="tx2">
                              <a:lumMod val="50000"/>
                            </a:schemeClr>
                          </a:solidFill>
                          <a:effectLst/>
                          <a:latin typeface="Times New Roman"/>
                        </a:rPr>
                        <a:t>193.638,00 </a:t>
                      </a:r>
                      <a:r>
                        <a:rPr lang="tr-TR" sz="1800" b="1" kern="1200" dirty="0" smtClean="0">
                          <a:solidFill>
                            <a:schemeClr val="tx2">
                              <a:lumMod val="50000"/>
                            </a:schemeClr>
                          </a:solidFill>
                          <a:effectLst>
                            <a:outerShdw blurRad="38100" dist="38100" dir="2700000" algn="tl">
                              <a:srgbClr val="000000">
                                <a:alpha val="43137"/>
                              </a:srgbClr>
                            </a:outerShdw>
                          </a:effectLst>
                          <a:latin typeface="+mn-lt"/>
                          <a:ea typeface="+mn-ea"/>
                          <a:cs typeface="+mn-cs"/>
                        </a:rPr>
                        <a:t>€</a:t>
                      </a:r>
                      <a:endParaRPr lang="tr-TR" sz="1800" b="1" i="0" u="none" strike="noStrike" kern="1200" dirty="0" smtClean="0">
                        <a:solidFill>
                          <a:schemeClr val="tx2">
                            <a:lumMod val="50000"/>
                          </a:schemeClr>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tr-TR" sz="1800" b="1" i="0" u="none" strike="noStrike" kern="1200" dirty="0" smtClean="0">
                        <a:solidFill>
                          <a:schemeClr val="tx2">
                            <a:lumMod val="50000"/>
                          </a:schemeClr>
                        </a:solidFill>
                        <a:effectLst/>
                        <a:latin typeface="+mn-lt"/>
                        <a:ea typeface="+mn-ea"/>
                        <a:cs typeface="+mn-cs"/>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1" i="0" u="none" strike="noStrike" kern="1200" dirty="0" smtClean="0">
                        <a:solidFill>
                          <a:schemeClr val="tx2">
                            <a:lumMod val="50000"/>
                          </a:schemeClr>
                        </a:solidFill>
                        <a:effectLst/>
                        <a:latin typeface="+mn-lt"/>
                        <a:ea typeface="+mn-ea"/>
                        <a:cs typeface="+mn-cs"/>
                      </a:endParaRPr>
                    </a:p>
                  </a:txBody>
                  <a:tcPr marL="9525" marR="9525" marT="9525"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800" b="1" i="0" u="none" strike="noStrike" kern="1200" dirty="0" smtClean="0">
                        <a:solidFill>
                          <a:schemeClr val="tx2">
                            <a:lumMod val="50000"/>
                          </a:schemeClr>
                        </a:solidFill>
                        <a:effectLst/>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2798679806"/>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18879825"/>
              </p:ext>
            </p:extLst>
          </p:nvPr>
        </p:nvGraphicFramePr>
        <p:xfrm>
          <a:off x="251520" y="182881"/>
          <a:ext cx="8640960" cy="6533943"/>
        </p:xfrm>
        <a:graphic>
          <a:graphicData uri="http://schemas.openxmlformats.org/drawingml/2006/table">
            <a:tbl>
              <a:tblPr firstRow="1" bandRow="1">
                <a:tableStyleId>{5C22544A-7EE6-4342-B048-85BDC9FD1C3A}</a:tableStyleId>
              </a:tblPr>
              <a:tblGrid>
                <a:gridCol w="1152128"/>
                <a:gridCol w="1512168"/>
                <a:gridCol w="1224136"/>
                <a:gridCol w="1224136"/>
                <a:gridCol w="1152128"/>
                <a:gridCol w="1080120"/>
                <a:gridCol w="1296144"/>
              </a:tblGrid>
              <a:tr h="482003">
                <a:tc rowSpan="2">
                  <a:txBody>
                    <a:bodyPr/>
                    <a:lstStyle/>
                    <a:p>
                      <a:pPr algn="ctr" rtl="0" fontAlgn="ctr"/>
                      <a:r>
                        <a:rPr lang="tr-TR" sz="1600" b="1" i="0" u="none" strike="noStrike" dirty="0">
                          <a:solidFill>
                            <a:schemeClr val="tx2">
                              <a:lumMod val="50000"/>
                            </a:schemeClr>
                          </a:solidFill>
                          <a:effectLst/>
                          <a:latin typeface="Times New Roman"/>
                        </a:rPr>
                        <a:t>İLÇE ADI</a:t>
                      </a:r>
                    </a:p>
                  </a:txBody>
                  <a:tcPr marL="9525" marR="9525" marT="9525" marB="0" anchor="ctr">
                    <a:solidFill>
                      <a:schemeClr val="accent2">
                        <a:lumMod val="40000"/>
                        <a:lumOff val="60000"/>
                      </a:schemeClr>
                    </a:solidFill>
                  </a:tcPr>
                </a:tc>
                <a:tc gridSpan="6">
                  <a:txBody>
                    <a:bodyPr/>
                    <a:lstStyle/>
                    <a:p>
                      <a:pPr algn="ctr" fontAlgn="b"/>
                      <a:r>
                        <a:rPr lang="tr-TR" sz="1600" b="1" i="0" u="none" strike="noStrike" dirty="0">
                          <a:solidFill>
                            <a:schemeClr val="tx2">
                              <a:lumMod val="50000"/>
                            </a:schemeClr>
                          </a:solidFill>
                          <a:effectLst/>
                          <a:latin typeface="Times New Roman"/>
                        </a:rPr>
                        <a:t>    2017 YILI ERASMUS+ (AB) PROJELERİNE BAŞVURU YAPAN OKUL SAYILARI</a:t>
                      </a:r>
                    </a:p>
                  </a:txBody>
                  <a:tcPr marL="9525" marR="9525" marT="9525"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1100">
                <a:tc vMerge="1">
                  <a:txBody>
                    <a:bodyPr/>
                    <a:lstStyle/>
                    <a:p>
                      <a:endParaRPr lang="tr-TR"/>
                    </a:p>
                  </a:txBody>
                  <a:tcPr/>
                </a:tc>
                <a:tc gridSpan="3">
                  <a:txBody>
                    <a:bodyPr/>
                    <a:lstStyle/>
                    <a:p>
                      <a:pPr algn="ctr" rtl="0" fontAlgn="ctr"/>
                      <a:r>
                        <a:rPr lang="tr-TR" sz="1800" b="1" i="0" u="none" strike="noStrike" dirty="0">
                          <a:solidFill>
                            <a:schemeClr val="tx2">
                              <a:lumMod val="50000"/>
                            </a:schemeClr>
                          </a:solidFill>
                          <a:effectLst/>
                          <a:latin typeface="Times New Roman"/>
                        </a:rPr>
                        <a:t>KA1(Bireysel Öğrenci ve Personel Hareketliliği)</a:t>
                      </a:r>
                    </a:p>
                  </a:txBody>
                  <a:tcPr marL="9525" marR="9525" marT="9525"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rtl="0" fontAlgn="ctr"/>
                      <a:r>
                        <a:rPr lang="tr-TR" sz="1800" b="1" i="0" u="none" strike="noStrike" dirty="0">
                          <a:solidFill>
                            <a:schemeClr val="tx2">
                              <a:lumMod val="50000"/>
                            </a:schemeClr>
                          </a:solidFill>
                          <a:effectLst/>
                          <a:latin typeface="Times New Roman"/>
                        </a:rPr>
                        <a:t>KA2(Stratejik Ortaklıklar)</a:t>
                      </a:r>
                    </a:p>
                  </a:txBody>
                  <a:tcPr marL="9525" marR="9525" marT="9525"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tr>
              <a:tr h="355812">
                <a:tc>
                  <a:txBody>
                    <a:bodyPr/>
                    <a:lstStyle/>
                    <a:p>
                      <a:pPr algn="ctr" rtl="0" fontAlgn="ctr"/>
                      <a:r>
                        <a:rPr lang="tr-TR" sz="1800" b="0" i="0" u="none" strike="noStrike">
                          <a:solidFill>
                            <a:schemeClr val="tx2">
                              <a:lumMod val="50000"/>
                            </a:schemeClr>
                          </a:solidFill>
                          <a:effectLst/>
                          <a:latin typeface="Arial"/>
                        </a:rPr>
                        <a:t> </a:t>
                      </a:r>
                    </a:p>
                  </a:txBody>
                  <a:tcPr marL="9525" marR="9525" marT="9525" marB="0" anchor="ctr"/>
                </a:tc>
                <a:tc>
                  <a:txBody>
                    <a:bodyPr/>
                    <a:lstStyle/>
                    <a:p>
                      <a:pPr algn="ctr" rtl="0" fontAlgn="ctr"/>
                      <a:r>
                        <a:rPr lang="tr-TR" sz="1800" b="1" i="0" u="none" strike="noStrike" dirty="0">
                          <a:solidFill>
                            <a:schemeClr val="tx2">
                              <a:lumMod val="50000"/>
                            </a:schemeClr>
                          </a:solidFill>
                          <a:effectLst/>
                          <a:latin typeface="Times New Roman"/>
                        </a:rPr>
                        <a:t>2015</a:t>
                      </a:r>
                    </a:p>
                  </a:txBody>
                  <a:tcPr marL="9525" marR="9525" marT="9525" marB="0" anchor="ctr"/>
                </a:tc>
                <a:tc>
                  <a:txBody>
                    <a:bodyPr/>
                    <a:lstStyle/>
                    <a:p>
                      <a:pPr algn="ctr" rtl="0" fontAlgn="ctr"/>
                      <a:r>
                        <a:rPr lang="tr-TR" sz="1800" b="1" i="0" u="none" strike="noStrike" dirty="0">
                          <a:solidFill>
                            <a:schemeClr val="tx2">
                              <a:lumMod val="50000"/>
                            </a:schemeClr>
                          </a:solidFill>
                          <a:effectLst/>
                          <a:latin typeface="Times New Roman"/>
                        </a:rPr>
                        <a:t>2016</a:t>
                      </a:r>
                    </a:p>
                  </a:txBody>
                  <a:tcPr marL="9525" marR="9525" marT="9525" marB="0" anchor="ctr"/>
                </a:tc>
                <a:tc>
                  <a:txBody>
                    <a:bodyPr/>
                    <a:lstStyle/>
                    <a:p>
                      <a:pPr algn="ctr" rtl="0" fontAlgn="ctr"/>
                      <a:r>
                        <a:rPr lang="tr-TR" sz="1800" b="1" i="0" u="none" strike="noStrike" dirty="0">
                          <a:solidFill>
                            <a:schemeClr val="tx2">
                              <a:lumMod val="50000"/>
                            </a:schemeClr>
                          </a:solidFill>
                          <a:effectLst/>
                          <a:latin typeface="Times New Roman"/>
                        </a:rPr>
                        <a:t>2017</a:t>
                      </a:r>
                    </a:p>
                  </a:txBody>
                  <a:tcPr marL="9525" marR="9525" marT="9525" marB="0" anchor="ctr"/>
                </a:tc>
                <a:tc>
                  <a:txBody>
                    <a:bodyPr/>
                    <a:lstStyle/>
                    <a:p>
                      <a:pPr algn="ctr" rtl="0" fontAlgn="ctr"/>
                      <a:r>
                        <a:rPr lang="tr-TR" sz="1800" b="1" i="0" u="none" strike="noStrike" dirty="0">
                          <a:solidFill>
                            <a:schemeClr val="tx2">
                              <a:lumMod val="50000"/>
                            </a:schemeClr>
                          </a:solidFill>
                          <a:effectLst/>
                          <a:latin typeface="Times New Roman"/>
                        </a:rPr>
                        <a:t>2015</a:t>
                      </a:r>
                    </a:p>
                  </a:txBody>
                  <a:tcPr marL="9525" marR="9525" marT="9525" marB="0" anchor="ctr"/>
                </a:tc>
                <a:tc>
                  <a:txBody>
                    <a:bodyPr/>
                    <a:lstStyle/>
                    <a:p>
                      <a:pPr algn="ctr" rtl="0" fontAlgn="ctr"/>
                      <a:r>
                        <a:rPr lang="tr-TR" sz="1800" b="1" i="0" u="none" strike="noStrike">
                          <a:solidFill>
                            <a:schemeClr val="tx2">
                              <a:lumMod val="50000"/>
                            </a:schemeClr>
                          </a:solidFill>
                          <a:effectLst/>
                          <a:latin typeface="Times New Roman"/>
                        </a:rPr>
                        <a:t>2016</a:t>
                      </a:r>
                    </a:p>
                  </a:txBody>
                  <a:tcPr marL="9525" marR="9525" marT="9525" marB="0" anchor="ctr"/>
                </a:tc>
                <a:tc>
                  <a:txBody>
                    <a:bodyPr/>
                    <a:lstStyle/>
                    <a:p>
                      <a:pPr algn="ctr" rtl="0" fontAlgn="ctr"/>
                      <a:r>
                        <a:rPr lang="tr-TR" sz="1800" b="1" i="0" u="none" strike="noStrike">
                          <a:solidFill>
                            <a:schemeClr val="tx2">
                              <a:lumMod val="50000"/>
                            </a:schemeClr>
                          </a:solidFill>
                          <a:effectLst/>
                          <a:latin typeface="Times New Roman"/>
                        </a:rPr>
                        <a:t>2017</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MERKEZ</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9</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7</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9</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6</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4</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a:rPr>
                        <a:t>1</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AYVACIK</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2</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a:rPr>
                        <a:t>2</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BAYRAMİÇ</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BİGA</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7</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18</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5</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2</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4</a:t>
                      </a:r>
                    </a:p>
                  </a:txBody>
                  <a:tcPr marL="9525" marR="9525" marT="9525" marB="0" anchor="ctr"/>
                </a:tc>
                <a:tc>
                  <a:txBody>
                    <a:bodyPr/>
                    <a:lstStyle/>
                    <a:p>
                      <a:pPr algn="ctr" fontAlgn="b"/>
                      <a:r>
                        <a:rPr lang="tr-TR" sz="1800" b="0" i="0" u="none" strike="noStrike">
                          <a:solidFill>
                            <a:schemeClr val="tx2">
                              <a:lumMod val="50000"/>
                            </a:schemeClr>
                          </a:solidFill>
                          <a:effectLst/>
                          <a:latin typeface="Times New Roman"/>
                        </a:rPr>
                        <a:t>2</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BOZCAADA</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ÇAN</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4</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ECEABAT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EZİNE</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GELİBOLU</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11</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fontAlgn="ctr"/>
                      <a:r>
                        <a:rPr lang="tr-TR" sz="1800" b="0" i="0" u="none" strike="noStrike">
                          <a:solidFill>
                            <a:schemeClr val="tx2">
                              <a:lumMod val="50000"/>
                            </a:schemeClr>
                          </a:solidFill>
                          <a:effectLst/>
                          <a:latin typeface="Times New Roman"/>
                        </a:rPr>
                        <a:t>4</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5</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2</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GÖKÇEADA</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LAPSEKİ</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1</a:t>
                      </a:r>
                    </a:p>
                  </a:txBody>
                  <a:tcPr marL="9525" marR="9525" marT="9525" marB="0" anchor="ctr"/>
                </a:tc>
                <a:tc>
                  <a:txBody>
                    <a:bodyPr/>
                    <a:lstStyle/>
                    <a:p>
                      <a:pPr algn="ctr" fontAlgn="ctr"/>
                      <a:r>
                        <a:rPr lang="tr-TR" sz="1800" b="0" i="0" u="none" strike="noStrike" dirty="0">
                          <a:solidFill>
                            <a:schemeClr val="tx2">
                              <a:lumMod val="50000"/>
                            </a:schemeClr>
                          </a:solidFill>
                          <a:effectLst/>
                          <a:latin typeface="Times New Roman"/>
                        </a:rPr>
                        <a:t>2</a:t>
                      </a:r>
                    </a:p>
                  </a:txBody>
                  <a:tcPr marL="9525" marR="9525" marT="9525" marB="0" anchor="ctr"/>
                </a:tc>
              </a:tr>
              <a:tr h="355812">
                <a:tc>
                  <a:txBody>
                    <a:bodyPr/>
                    <a:lstStyle/>
                    <a:p>
                      <a:pPr algn="l" rtl="0" fontAlgn="ctr"/>
                      <a:r>
                        <a:rPr lang="tr-TR" sz="1400" b="1" i="0" u="none" strike="noStrike" dirty="0">
                          <a:solidFill>
                            <a:schemeClr val="tx2">
                              <a:lumMod val="50000"/>
                            </a:schemeClr>
                          </a:solidFill>
                          <a:effectLst/>
                          <a:latin typeface="Times New Roman"/>
                        </a:rPr>
                        <a:t> YENİCE</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13</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1</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2</a:t>
                      </a:r>
                    </a:p>
                  </a:txBody>
                  <a:tcPr marL="9525" marR="9525" marT="9525" marB="0" anchor="ctr"/>
                </a:tc>
                <a:tc>
                  <a:txBody>
                    <a:bodyPr/>
                    <a:lstStyle/>
                    <a:p>
                      <a:pPr algn="ctr" rtl="0" fontAlgn="ctr"/>
                      <a:r>
                        <a:rPr lang="tr-TR" sz="1800" b="0" i="0" u="none" strike="noStrike">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c>
                  <a:txBody>
                    <a:bodyPr/>
                    <a:lstStyle/>
                    <a:p>
                      <a:pPr algn="ctr" rtl="0" fontAlgn="ctr"/>
                      <a:r>
                        <a:rPr lang="tr-TR" sz="1800" b="0" i="0" u="none" strike="noStrike" dirty="0">
                          <a:solidFill>
                            <a:schemeClr val="tx2">
                              <a:lumMod val="50000"/>
                            </a:schemeClr>
                          </a:solidFill>
                          <a:effectLst/>
                          <a:latin typeface="Times New Roman"/>
                        </a:rPr>
                        <a:t>-</a:t>
                      </a:r>
                    </a:p>
                  </a:txBody>
                  <a:tcPr marL="9525" marR="9525" marT="9525" marB="0" anchor="ctr"/>
                </a:tc>
              </a:tr>
              <a:tr h="355812">
                <a:tc>
                  <a:txBody>
                    <a:bodyPr/>
                    <a:lstStyle/>
                    <a:p>
                      <a:pPr algn="ctr" rtl="0" fontAlgn="ctr"/>
                      <a:r>
                        <a:rPr lang="tr-TR" sz="1400" b="1" i="1" u="none" strike="noStrike" dirty="0">
                          <a:solidFill>
                            <a:schemeClr val="tx2">
                              <a:lumMod val="50000"/>
                            </a:schemeClr>
                          </a:solidFill>
                          <a:effectLst/>
                          <a:latin typeface="Times New Roman"/>
                        </a:rPr>
                        <a:t>TOPLAM</a:t>
                      </a:r>
                    </a:p>
                  </a:txBody>
                  <a:tcPr marL="9525" marR="9525" marT="9525" marB="0" anchor="ctr"/>
                </a:tc>
                <a:tc>
                  <a:txBody>
                    <a:bodyPr/>
                    <a:lstStyle/>
                    <a:p>
                      <a:pPr algn="ctr" rtl="0" fontAlgn="ctr"/>
                      <a:r>
                        <a:rPr lang="tr-TR" sz="1800" b="1" i="1" u="none" strike="noStrike">
                          <a:solidFill>
                            <a:schemeClr val="tx2">
                              <a:lumMod val="50000"/>
                            </a:schemeClr>
                          </a:solidFill>
                          <a:effectLst/>
                          <a:latin typeface="Times New Roman"/>
                        </a:rPr>
                        <a:t>47</a:t>
                      </a:r>
                    </a:p>
                  </a:txBody>
                  <a:tcPr marL="9525" marR="9525" marT="9525" marB="0" anchor="ctr"/>
                </a:tc>
                <a:tc>
                  <a:txBody>
                    <a:bodyPr/>
                    <a:lstStyle/>
                    <a:p>
                      <a:pPr algn="ctr" rtl="0" fontAlgn="ctr"/>
                      <a:r>
                        <a:rPr lang="tr-TR" sz="1800" b="1" i="1" u="none" strike="noStrike">
                          <a:solidFill>
                            <a:schemeClr val="tx2">
                              <a:lumMod val="50000"/>
                            </a:schemeClr>
                          </a:solidFill>
                          <a:effectLst/>
                          <a:latin typeface="Times New Roman"/>
                        </a:rPr>
                        <a:t>29</a:t>
                      </a:r>
                    </a:p>
                  </a:txBody>
                  <a:tcPr marL="9525" marR="9525" marT="9525" marB="0" anchor="ctr"/>
                </a:tc>
                <a:tc>
                  <a:txBody>
                    <a:bodyPr/>
                    <a:lstStyle/>
                    <a:p>
                      <a:pPr algn="ctr" rtl="0" fontAlgn="ctr"/>
                      <a:r>
                        <a:rPr lang="tr-TR" sz="1800" b="1" i="1" u="none" strike="noStrike">
                          <a:solidFill>
                            <a:schemeClr val="tx2">
                              <a:lumMod val="50000"/>
                            </a:schemeClr>
                          </a:solidFill>
                          <a:effectLst/>
                          <a:latin typeface="Times New Roman"/>
                        </a:rPr>
                        <a:t>25</a:t>
                      </a:r>
                    </a:p>
                  </a:txBody>
                  <a:tcPr marL="9525" marR="9525" marT="9525" marB="0" anchor="ctr"/>
                </a:tc>
                <a:tc>
                  <a:txBody>
                    <a:bodyPr/>
                    <a:lstStyle/>
                    <a:p>
                      <a:pPr algn="ctr" rtl="0" fontAlgn="ctr"/>
                      <a:r>
                        <a:rPr lang="tr-TR" sz="1800" b="1" i="1" u="none" strike="noStrike">
                          <a:solidFill>
                            <a:schemeClr val="tx2">
                              <a:lumMod val="50000"/>
                            </a:schemeClr>
                          </a:solidFill>
                          <a:effectLst/>
                          <a:latin typeface="Times New Roman"/>
                        </a:rPr>
                        <a:t>14</a:t>
                      </a:r>
                    </a:p>
                  </a:txBody>
                  <a:tcPr marL="9525" marR="9525" marT="9525" marB="0" anchor="ctr"/>
                </a:tc>
                <a:tc>
                  <a:txBody>
                    <a:bodyPr/>
                    <a:lstStyle/>
                    <a:p>
                      <a:pPr algn="ctr" rtl="0" fontAlgn="ctr"/>
                      <a:r>
                        <a:rPr lang="tr-TR" sz="1800" b="1" i="1" u="none" strike="noStrike" dirty="0">
                          <a:solidFill>
                            <a:schemeClr val="tx2">
                              <a:lumMod val="50000"/>
                            </a:schemeClr>
                          </a:solidFill>
                          <a:effectLst/>
                          <a:latin typeface="Times New Roman"/>
                        </a:rPr>
                        <a:t>11</a:t>
                      </a:r>
                    </a:p>
                  </a:txBody>
                  <a:tcPr marL="9525" marR="9525" marT="9525" marB="0" anchor="ctr"/>
                </a:tc>
                <a:tc>
                  <a:txBody>
                    <a:bodyPr/>
                    <a:lstStyle/>
                    <a:p>
                      <a:pPr algn="ctr" rtl="0" fontAlgn="ctr"/>
                      <a:r>
                        <a:rPr lang="tr-TR" sz="1800" b="1" i="1" u="none" strike="noStrike" dirty="0">
                          <a:solidFill>
                            <a:schemeClr val="tx2">
                              <a:lumMod val="50000"/>
                            </a:schemeClr>
                          </a:solidFill>
                          <a:effectLst/>
                          <a:latin typeface="Times New Roman"/>
                        </a:rPr>
                        <a:t>9</a:t>
                      </a:r>
                    </a:p>
                  </a:txBody>
                  <a:tcPr marL="9525" marR="9525" marT="9525" marB="0" anchor="ctr"/>
                </a:tc>
              </a:tr>
              <a:tr h="482003">
                <a:tc gridSpan="7">
                  <a:txBody>
                    <a:bodyPr/>
                    <a:lstStyle/>
                    <a:p>
                      <a:pPr algn="l" fontAlgn="b"/>
                      <a:r>
                        <a:rPr lang="tr-TR" sz="1400" b="0" i="0" u="none" strike="noStrike" dirty="0" smtClean="0">
                          <a:solidFill>
                            <a:schemeClr val="tx2">
                              <a:lumMod val="50000"/>
                            </a:schemeClr>
                          </a:solidFill>
                          <a:effectLst/>
                          <a:latin typeface="Times New Roman"/>
                        </a:rPr>
                        <a:t> </a:t>
                      </a:r>
                      <a:r>
                        <a:rPr lang="tr-TR" sz="1600" b="0" i="0" u="none" strike="noStrike" dirty="0" smtClean="0">
                          <a:solidFill>
                            <a:schemeClr val="tx2">
                              <a:lumMod val="50000"/>
                            </a:schemeClr>
                          </a:solidFill>
                          <a:effectLst/>
                          <a:latin typeface="Times New Roman"/>
                        </a:rPr>
                        <a:t>2017 </a:t>
                      </a:r>
                      <a:r>
                        <a:rPr lang="tr-TR" sz="1600" b="0" i="0" u="none" strike="noStrike" dirty="0">
                          <a:solidFill>
                            <a:schemeClr val="tx2">
                              <a:lumMod val="50000"/>
                            </a:schemeClr>
                          </a:solidFill>
                          <a:effectLst/>
                          <a:latin typeface="Times New Roman"/>
                        </a:rPr>
                        <a:t>yılında ilimizde </a:t>
                      </a:r>
                      <a:r>
                        <a:rPr lang="tr-TR" sz="1600" b="1" i="0" u="none" strike="noStrike" dirty="0">
                          <a:solidFill>
                            <a:schemeClr val="tx2">
                              <a:lumMod val="50000"/>
                            </a:schemeClr>
                          </a:solidFill>
                          <a:effectLst/>
                          <a:latin typeface="Times New Roman"/>
                        </a:rPr>
                        <a:t>34</a:t>
                      </a:r>
                      <a:r>
                        <a:rPr lang="tr-TR" sz="1600" b="0" i="0" u="none" strike="noStrike" dirty="0">
                          <a:solidFill>
                            <a:schemeClr val="tx2">
                              <a:lumMod val="50000"/>
                            </a:schemeClr>
                          </a:solidFill>
                          <a:effectLst/>
                          <a:latin typeface="Times New Roman"/>
                        </a:rPr>
                        <a:t> adet proje başvurusu yapılmış olup </a:t>
                      </a:r>
                      <a:r>
                        <a:rPr lang="tr-TR" sz="1600" b="1" i="0" u="none" strike="noStrike" dirty="0">
                          <a:solidFill>
                            <a:schemeClr val="tx2">
                              <a:lumMod val="50000"/>
                            </a:schemeClr>
                          </a:solidFill>
                          <a:effectLst/>
                          <a:latin typeface="Times New Roman"/>
                        </a:rPr>
                        <a:t>7</a:t>
                      </a:r>
                      <a:r>
                        <a:rPr lang="tr-TR" sz="1600" b="0" i="0" u="none" strike="noStrike" dirty="0">
                          <a:solidFill>
                            <a:schemeClr val="tx2">
                              <a:lumMod val="50000"/>
                            </a:schemeClr>
                          </a:solidFill>
                          <a:effectLst/>
                          <a:latin typeface="Times New Roman"/>
                        </a:rPr>
                        <a:t> asil, </a:t>
                      </a:r>
                      <a:r>
                        <a:rPr lang="tr-TR" sz="1600" b="1" i="0" u="none" strike="noStrike" dirty="0">
                          <a:solidFill>
                            <a:schemeClr val="tx2">
                              <a:lumMod val="50000"/>
                            </a:schemeClr>
                          </a:solidFill>
                          <a:effectLst/>
                          <a:latin typeface="Times New Roman"/>
                        </a:rPr>
                        <a:t>2</a:t>
                      </a:r>
                      <a:r>
                        <a:rPr lang="tr-TR" sz="1600" b="0" i="0" u="none" strike="noStrike" dirty="0">
                          <a:solidFill>
                            <a:schemeClr val="tx2">
                              <a:lumMod val="50000"/>
                            </a:schemeClr>
                          </a:solidFill>
                          <a:effectLst/>
                          <a:latin typeface="Times New Roman"/>
                        </a:rPr>
                        <a:t> yedek listede projemiz kabul edilmiştir.</a:t>
                      </a: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94116484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8229600" cy="1252728"/>
          </a:xfrm>
        </p:spPr>
        <p:txBody>
          <a:bodyPr/>
          <a:lstStyle/>
          <a:p>
            <a:r>
              <a:rPr lang="tr-TR" sz="4000" dirty="0" smtClean="0">
                <a:solidFill>
                  <a:schemeClr val="tx2">
                    <a:lumMod val="50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endParaRPr lang="tr-TR" sz="4000" dirty="0"/>
          </a:p>
        </p:txBody>
      </p:sp>
      <p:sp>
        <p:nvSpPr>
          <p:cNvPr id="3" name="İçerik Yer Tutucusu 2"/>
          <p:cNvSpPr>
            <a:spLocks noGrp="1"/>
          </p:cNvSpPr>
          <p:nvPr>
            <p:ph idx="1"/>
          </p:nvPr>
        </p:nvSpPr>
        <p:spPr>
          <a:xfrm>
            <a:off x="883538" y="2924944"/>
            <a:ext cx="7520940" cy="2088232"/>
          </a:xfrm>
        </p:spPr>
        <p:txBody>
          <a:bodyPr>
            <a:normAutofit fontScale="25000" lnSpcReduction="20000"/>
          </a:bodyPr>
          <a:lstStyle/>
          <a:p>
            <a:pPr marL="0" indent="0"/>
            <a:endParaRPr lang="tr-TR" sz="10100" dirty="0" smtClean="0">
              <a:solidFill>
                <a:schemeClr val="tx2">
                  <a:lumMod val="50000"/>
                </a:schemeClr>
              </a:solidFill>
              <a:effectLst>
                <a:outerShdw blurRad="50000" dist="30000" dir="5400000" algn="tl" rotWithShape="0">
                  <a:srgbClr val="000000">
                    <a:alpha val="30000"/>
                  </a:srgbClr>
                </a:outerShdw>
              </a:effectLst>
              <a:latin typeface="Times New Roman" pitchFamily="18" charset="0"/>
              <a:cs typeface="Times New Roman" pitchFamily="18" charset="0"/>
            </a:endParaRPr>
          </a:p>
          <a:p>
            <a:pPr marL="0" indent="0"/>
            <a:r>
              <a:rPr lang="tr-TR" sz="14400" dirty="0" err="1" smtClean="0">
                <a:solidFill>
                  <a:schemeClr val="accent2">
                    <a:lumMod val="75000"/>
                  </a:schemeClr>
                </a:solidFill>
                <a:effectLst>
                  <a:outerShdw blurRad="38100" dist="38100" dir="2700000" algn="tl">
                    <a:srgbClr val="000000">
                      <a:alpha val="43137"/>
                    </a:srgbClr>
                  </a:outerShdw>
                </a:effectLst>
                <a:cs typeface="Times New Roman" pitchFamily="18" charset="0"/>
              </a:rPr>
              <a:t>ErasmusPRO</a:t>
            </a:r>
            <a:endParaRPr lang="tr-TR" sz="14400" dirty="0">
              <a:solidFill>
                <a:schemeClr val="accent2">
                  <a:lumMod val="75000"/>
                </a:schemeClr>
              </a:solidFill>
              <a:effectLst>
                <a:outerShdw blurRad="38100" dist="38100" dir="2700000" algn="tl">
                  <a:srgbClr val="000000">
                    <a:alpha val="43137"/>
                  </a:srgbClr>
                </a:outerShdw>
              </a:effectLst>
              <a:ea typeface="+mj-ea"/>
              <a:cs typeface="Times New Roman" pitchFamily="18" charset="0"/>
            </a:endParaRPr>
          </a:p>
          <a:p>
            <a:pPr marL="0" indent="0">
              <a:buNone/>
            </a:pPr>
            <a:r>
              <a:rPr lang="tr-TR" sz="14400" dirty="0" smtClean="0">
                <a:effectLst>
                  <a:outerShdw blurRad="38100" dist="38100" dir="2700000" algn="tl">
                    <a:srgbClr val="000000">
                      <a:alpha val="43137"/>
                    </a:srgbClr>
                  </a:outerShdw>
                </a:effectLst>
                <a:ea typeface="+mj-ea"/>
                <a:cs typeface="Times New Roman" pitchFamily="18" charset="0"/>
              </a:rPr>
              <a:t>Mesleki </a:t>
            </a:r>
            <a:r>
              <a:rPr lang="tr-TR" sz="14400" dirty="0">
                <a:effectLst>
                  <a:outerShdw blurRad="38100" dist="38100" dir="2700000" algn="tl">
                    <a:srgbClr val="000000">
                      <a:alpha val="43137"/>
                    </a:srgbClr>
                  </a:outerShdw>
                </a:effectLst>
                <a:ea typeface="+mj-ea"/>
                <a:cs typeface="Times New Roman" pitchFamily="18" charset="0"/>
              </a:rPr>
              <a:t>Eğitim ve Çıraklık için Uzun Dönemli Hareketlilik Desteği Programı</a:t>
            </a:r>
            <a:endParaRPr lang="tr-TR" sz="14400" dirty="0">
              <a:effectLst>
                <a:outerShdw blurRad="38100" dist="38100" dir="2700000" algn="tl">
                  <a:srgbClr val="000000">
                    <a:alpha val="43137"/>
                  </a:srgbClr>
                </a:outerShdw>
              </a:effectLst>
            </a:endParaRPr>
          </a:p>
          <a:p>
            <a:pPr marL="0" indent="0">
              <a:buNone/>
            </a:pPr>
            <a:endParaRPr lang="tr-TR" sz="144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0" indent="0">
              <a:buNone/>
            </a:pPr>
            <a:endParaRPr lang="tr-TR" sz="66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0" indent="0">
              <a:buNone/>
            </a:pPr>
            <a:r>
              <a:rPr lang="tr-TR" sz="4800" dirty="0">
                <a:solidFill>
                  <a:schemeClr val="tx2">
                    <a:lumMod val="5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r>
            <a:br>
              <a:rPr lang="tr-TR" sz="4800" dirty="0">
                <a:solidFill>
                  <a:schemeClr val="tx2">
                    <a:lumMod val="5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endParaRPr lang="tr-TR" dirty="0">
              <a:solidFill>
                <a:schemeClr val="tx2">
                  <a:lumMod val="50000"/>
                </a:schemeClr>
              </a:solidFill>
            </a:endParaRPr>
          </a:p>
        </p:txBody>
      </p:sp>
      <p:pic>
        <p:nvPicPr>
          <p:cNvPr id="5" name="6 Resim" descr="IMG_66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2088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69641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750"/>
                                        <p:tgtEl>
                                          <p:spTgt spid="3">
                                            <p:txEl>
                                              <p:pRg st="5" end="5"/>
                                            </p:txEl>
                                          </p:spTgt>
                                        </p:tgtEl>
                                      </p:cBhvr>
                                    </p:animEffect>
                                    <p:anim calcmode="lin" valueType="num">
                                      <p:cBhvr>
                                        <p:cTn id="2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22960" y="1100628"/>
            <a:ext cx="7520940" cy="3912548"/>
          </a:xfrm>
        </p:spPr>
        <p:txBody>
          <a:bodyPr>
            <a:normAutofit fontScale="25000" lnSpcReduction="20000"/>
          </a:bodyPr>
          <a:lstStyle/>
          <a:p>
            <a:pPr marL="539496" lvl="0" indent="-457200" algn="just">
              <a:spcBef>
                <a:spcPts val="600"/>
              </a:spcBef>
              <a:buSzPct val="80000"/>
              <a:buFont typeface="Wingdings" pitchFamily="2" charset="2"/>
              <a:buChar char="Ø"/>
            </a:pPr>
            <a:r>
              <a:rPr lang="tr-TR" sz="9600" dirty="0">
                <a:solidFill>
                  <a:schemeClr val="tx2">
                    <a:lumMod val="50000"/>
                  </a:schemeClr>
                </a:solidFill>
                <a:cs typeface="Times New Roman" pitchFamily="18" charset="0"/>
              </a:rPr>
              <a:t>Avrupa Komisyonu, Mesleki Eğitim ve Öğrenim öğrencilerinin uluslararası hareketlilik faaliyetlerine büyük önem vermekte ve desteklemektedir. </a:t>
            </a:r>
            <a:endParaRPr lang="tr-TR" sz="9600" dirty="0" smtClean="0">
              <a:solidFill>
                <a:schemeClr val="tx2">
                  <a:lumMod val="50000"/>
                </a:schemeClr>
              </a:solidFill>
              <a:cs typeface="Times New Roman" pitchFamily="18" charset="0"/>
            </a:endParaRPr>
          </a:p>
          <a:p>
            <a:pPr marL="539496" lvl="0" indent="-457200" algn="just">
              <a:spcBef>
                <a:spcPts val="600"/>
              </a:spcBef>
              <a:buSzPct val="80000"/>
              <a:buFont typeface="Wingdings" pitchFamily="2" charset="2"/>
              <a:buChar char="Ø"/>
            </a:pPr>
            <a:r>
              <a:rPr lang="tr-TR" sz="9600" dirty="0" smtClean="0">
                <a:solidFill>
                  <a:schemeClr val="tx2">
                    <a:lumMod val="50000"/>
                  </a:schemeClr>
                </a:solidFill>
                <a:cs typeface="Times New Roman" pitchFamily="18" charset="0"/>
              </a:rPr>
              <a:t>Avrupa </a:t>
            </a:r>
            <a:r>
              <a:rPr lang="tr-TR" sz="9600" dirty="0">
                <a:solidFill>
                  <a:schemeClr val="tx2">
                    <a:lumMod val="50000"/>
                  </a:schemeClr>
                </a:solidFill>
                <a:cs typeface="Times New Roman" pitchFamily="18" charset="0"/>
              </a:rPr>
              <a:t>Komisyonu </a:t>
            </a:r>
            <a:r>
              <a:rPr lang="tr-TR" sz="9600" dirty="0" err="1">
                <a:solidFill>
                  <a:schemeClr val="tx2">
                    <a:lumMod val="50000"/>
                  </a:schemeClr>
                </a:solidFill>
                <a:cs typeface="Times New Roman" pitchFamily="18" charset="0"/>
              </a:rPr>
              <a:t>Erasmus</a:t>
            </a:r>
            <a:r>
              <a:rPr lang="tr-TR" sz="9600" dirty="0">
                <a:solidFill>
                  <a:schemeClr val="tx2">
                    <a:lumMod val="50000"/>
                  </a:schemeClr>
                </a:solidFill>
                <a:cs typeface="Times New Roman" pitchFamily="18" charset="0"/>
              </a:rPr>
              <a:t>+ eğitim programı vasıtasıyla </a:t>
            </a:r>
            <a:r>
              <a:rPr lang="tr-TR" sz="9600" dirty="0">
                <a:solidFill>
                  <a:schemeClr val="accent2">
                    <a:lumMod val="75000"/>
                  </a:schemeClr>
                </a:solidFill>
                <a:cs typeface="Times New Roman" pitchFamily="18" charset="0"/>
              </a:rPr>
              <a:t>650.000</a:t>
            </a:r>
            <a:r>
              <a:rPr lang="tr-TR" sz="9600" dirty="0">
                <a:solidFill>
                  <a:schemeClr val="tx2">
                    <a:lumMod val="50000"/>
                  </a:schemeClr>
                </a:solidFill>
                <a:cs typeface="Times New Roman" pitchFamily="18" charset="0"/>
              </a:rPr>
              <a:t> Mesleki Eğitim ve Öğretim öğrencisi ve yeni mezununun, yurtdışındaki hareketlilik deneyimlerini desteklemek için fon sağlamaktadır. </a:t>
            </a:r>
            <a:endParaRPr lang="tr-TR" sz="9600" dirty="0" smtClean="0">
              <a:solidFill>
                <a:schemeClr val="tx2">
                  <a:lumMod val="50000"/>
                </a:schemeClr>
              </a:solidFill>
              <a:cs typeface="Times New Roman" pitchFamily="18" charset="0"/>
            </a:endParaRPr>
          </a:p>
          <a:p>
            <a:pPr marL="539496" lvl="0" indent="-457200" algn="just">
              <a:spcBef>
                <a:spcPts val="600"/>
              </a:spcBef>
              <a:buSzPct val="80000"/>
              <a:buFont typeface="Wingdings" pitchFamily="2" charset="2"/>
              <a:buChar char="Ø"/>
            </a:pPr>
            <a:r>
              <a:rPr lang="tr-TR" sz="9600" dirty="0" smtClean="0">
                <a:solidFill>
                  <a:schemeClr val="tx2">
                    <a:lumMod val="50000"/>
                  </a:schemeClr>
                </a:solidFill>
                <a:cs typeface="Times New Roman" pitchFamily="18" charset="0"/>
              </a:rPr>
              <a:t>Mesleki </a:t>
            </a:r>
            <a:r>
              <a:rPr lang="tr-TR" sz="9600" dirty="0">
                <a:solidFill>
                  <a:schemeClr val="tx2">
                    <a:lumMod val="50000"/>
                  </a:schemeClr>
                </a:solidFill>
                <a:cs typeface="Times New Roman" pitchFamily="18" charset="0"/>
              </a:rPr>
              <a:t>eğitim ve öğretim öğrencileri </a:t>
            </a:r>
            <a:r>
              <a:rPr lang="tr-TR" sz="9600" dirty="0" err="1">
                <a:solidFill>
                  <a:schemeClr val="tx2">
                    <a:lumMod val="50000"/>
                  </a:schemeClr>
                </a:solidFill>
                <a:cs typeface="Times New Roman" pitchFamily="18" charset="0"/>
              </a:rPr>
              <a:t>ErasmusPRO</a:t>
            </a:r>
            <a:r>
              <a:rPr lang="tr-TR" sz="9600" dirty="0">
                <a:solidFill>
                  <a:schemeClr val="tx2">
                    <a:lumMod val="50000"/>
                  </a:schemeClr>
                </a:solidFill>
                <a:cs typeface="Times New Roman" pitchFamily="18" charset="0"/>
              </a:rPr>
              <a:t> Programı </a:t>
            </a:r>
            <a:r>
              <a:rPr lang="tr-TR" sz="9600" dirty="0" smtClean="0">
                <a:solidFill>
                  <a:schemeClr val="tx2">
                    <a:lumMod val="50000"/>
                  </a:schemeClr>
                </a:solidFill>
                <a:cs typeface="Times New Roman" pitchFamily="18" charset="0"/>
              </a:rPr>
              <a:t>kapsamında 3 ay </a:t>
            </a:r>
            <a:r>
              <a:rPr lang="tr-TR" sz="9600" dirty="0">
                <a:solidFill>
                  <a:schemeClr val="tx2">
                    <a:lumMod val="50000"/>
                  </a:schemeClr>
                </a:solidFill>
                <a:cs typeface="Times New Roman" pitchFamily="18" charset="0"/>
              </a:rPr>
              <a:t>ila 12 ay arasında değişen </a:t>
            </a:r>
            <a:r>
              <a:rPr lang="tr-TR" sz="9600" dirty="0" smtClean="0">
                <a:solidFill>
                  <a:schemeClr val="tx2">
                    <a:lumMod val="50000"/>
                  </a:schemeClr>
                </a:solidFill>
                <a:cs typeface="Times New Roman" pitchFamily="18" charset="0"/>
              </a:rPr>
              <a:t>sürelerde uzun süreli  yurtdışı </a:t>
            </a:r>
            <a:r>
              <a:rPr lang="tr-TR" sz="9600" dirty="0">
                <a:solidFill>
                  <a:schemeClr val="tx2">
                    <a:lumMod val="50000"/>
                  </a:schemeClr>
                </a:solidFill>
                <a:cs typeface="Times New Roman" pitchFamily="18" charset="0"/>
              </a:rPr>
              <a:t>hareketliği gerçekleştirmektedir.</a:t>
            </a:r>
          </a:p>
          <a:p>
            <a:endParaRPr lang="tr-TR" sz="1900" dirty="0"/>
          </a:p>
        </p:txBody>
      </p:sp>
    </p:spTree>
    <p:extLst>
      <p:ext uri="{BB962C8B-B14F-4D97-AF65-F5344CB8AC3E}">
        <p14:creationId xmlns:p14="http://schemas.microsoft.com/office/powerpoint/2010/main" val="2231653472"/>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147248" cy="864096"/>
          </a:xfrm>
        </p:spPr>
        <p:txBody>
          <a:bodyPr>
            <a:normAutofit/>
          </a:bodyPr>
          <a:lstStyle/>
          <a:p>
            <a:r>
              <a:rPr lang="tr-TR" sz="3600" b="1" dirty="0" err="1" smtClean="0">
                <a:solidFill>
                  <a:schemeClr val="accent2">
                    <a:lumMod val="75000"/>
                  </a:schemeClr>
                </a:solidFill>
                <a:effectLst>
                  <a:outerShdw blurRad="38100" dist="38100" dir="2700000" algn="tl">
                    <a:srgbClr val="000000">
                      <a:alpha val="43137"/>
                    </a:srgbClr>
                  </a:outerShdw>
                </a:effectLst>
                <a:latin typeface="+mn-lt"/>
              </a:rPr>
              <a:t>Erasmus</a:t>
            </a:r>
            <a:r>
              <a:rPr lang="tr-TR" sz="3600" b="1" dirty="0" smtClean="0">
                <a:solidFill>
                  <a:schemeClr val="accent2">
                    <a:lumMod val="75000"/>
                  </a:schemeClr>
                </a:solidFill>
                <a:effectLst>
                  <a:outerShdw blurRad="38100" dist="38100" dir="2700000" algn="tl">
                    <a:srgbClr val="000000">
                      <a:alpha val="43137"/>
                    </a:srgbClr>
                  </a:outerShdw>
                </a:effectLst>
                <a:latin typeface="+mn-lt"/>
              </a:rPr>
              <a:t> +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hedeflerİ</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23528" y="908720"/>
            <a:ext cx="8229600" cy="4389120"/>
          </a:xfrm>
        </p:spPr>
        <p:txBody>
          <a:bodyPr>
            <a:noAutofit/>
          </a:bodyPr>
          <a:lstStyle/>
          <a:p>
            <a:pPr marL="285750" indent="-285750">
              <a:buFont typeface="Wingdings" pitchFamily="2" charset="2"/>
              <a:buChar char="Ø"/>
            </a:pPr>
            <a:r>
              <a:rPr lang="tr-TR" sz="1800" dirty="0"/>
              <a:t>Temel hedef dahil Avrupa 2020 stratejisinin hedefleri</a:t>
            </a:r>
            <a:r>
              <a:rPr lang="tr-TR" sz="1800" dirty="0" smtClean="0"/>
              <a:t>,</a:t>
            </a:r>
          </a:p>
          <a:p>
            <a:pPr marL="285750" indent="-285750">
              <a:buFont typeface="Wingdings" pitchFamily="2" charset="2"/>
              <a:buChar char="Ø"/>
            </a:pPr>
            <a:r>
              <a:rPr lang="tr-TR" sz="1800" dirty="0" smtClean="0"/>
              <a:t>Avrupa </a:t>
            </a:r>
            <a:r>
              <a:rPr lang="tr-TR" sz="1800" dirty="0"/>
              <a:t>işbirliği (ET 2020) için stratejik çerçeve hedefleri,</a:t>
            </a:r>
          </a:p>
          <a:p>
            <a:pPr marL="285750" indent="-285750">
              <a:buFont typeface="Wingdings" pitchFamily="2" charset="2"/>
              <a:buChar char="Ø"/>
            </a:pPr>
            <a:r>
              <a:rPr lang="tr-TR" sz="1800" dirty="0" smtClean="0"/>
              <a:t>Avrupa </a:t>
            </a:r>
            <a:r>
              <a:rPr lang="tr-TR" sz="1800" dirty="0"/>
              <a:t>değerlerinin tanıtımı (insan onuru, özgürlük demokrasi, eşitlik, hukukun egemenliği ve insanlarına saygı</a:t>
            </a:r>
            <a:r>
              <a:rPr lang="tr-TR" sz="1800" dirty="0" smtClean="0"/>
              <a:t>, çoğulculuk</a:t>
            </a:r>
            <a:r>
              <a:rPr lang="tr-TR" sz="1800" dirty="0"/>
              <a:t>, ayrım yapmama, adalet, dayanışma, kadın erkek eşitliğinin egemen olduğu bir toplum),</a:t>
            </a:r>
          </a:p>
          <a:p>
            <a:pPr marL="285750" indent="-285750">
              <a:buFont typeface="Wingdings" pitchFamily="2" charset="2"/>
              <a:buChar char="Ø"/>
            </a:pPr>
            <a:r>
              <a:rPr lang="tr-TR" sz="1800" dirty="0" smtClean="0"/>
              <a:t>Gençlik </a:t>
            </a:r>
            <a:r>
              <a:rPr lang="tr-TR" sz="1800" dirty="0"/>
              <a:t>alanında Avrupa işbirliği için yenilenmiş çerçevenin genel amaçları,</a:t>
            </a:r>
          </a:p>
          <a:p>
            <a:pPr marL="285750" indent="-285750">
              <a:buFont typeface="Wingdings" pitchFamily="2" charset="2"/>
              <a:buChar char="Ø"/>
            </a:pPr>
            <a:r>
              <a:rPr lang="tr-TR" sz="1800" dirty="0" smtClean="0"/>
              <a:t>Sporun </a:t>
            </a:r>
            <a:r>
              <a:rPr lang="tr-TR" sz="1800" dirty="0"/>
              <a:t>Avrupa boyutunu geliştirme amacı,</a:t>
            </a:r>
          </a:p>
          <a:p>
            <a:pPr marL="285750" indent="-285750">
              <a:buFont typeface="Wingdings" pitchFamily="2" charset="2"/>
              <a:buChar char="Ø"/>
            </a:pPr>
            <a:r>
              <a:rPr lang="tr-TR" sz="1800" dirty="0" smtClean="0"/>
              <a:t>Temel </a:t>
            </a:r>
            <a:r>
              <a:rPr lang="tr-TR" sz="1800" dirty="0"/>
              <a:t>yeterlilik ve becerilerin işgücü piyasasındaki arz talep uyumuna ve toplumsal bağların güçlenmesine katkı yapacak bir nitelikte geliştirilmesi için öğrenme hareketliliği fırsatları sunmak,</a:t>
            </a:r>
          </a:p>
          <a:p>
            <a:pPr marL="285750" indent="-285750">
              <a:buFont typeface="Wingdings" pitchFamily="2" charset="2"/>
              <a:buChar char="Ø"/>
            </a:pPr>
            <a:r>
              <a:rPr lang="tr-TR" sz="1800" dirty="0" smtClean="0"/>
              <a:t>Eğitim </a:t>
            </a:r>
            <a:r>
              <a:rPr lang="tr-TR" sz="1800" dirty="0"/>
              <a:t>kurumları ile paydaşları arasında ulus ötesi işbirliği sağlanarak kurumsal kapasite ve kalitenin gelişimine katkıda bulunmak</a:t>
            </a:r>
            <a:r>
              <a:rPr lang="tr-TR" sz="1800" dirty="0" smtClean="0"/>
              <a:t>,</a:t>
            </a:r>
            <a:endParaRPr lang="tr-TR" sz="1800" dirty="0"/>
          </a:p>
        </p:txBody>
      </p:sp>
    </p:spTree>
    <p:custDataLst>
      <p:tags r:id="rId1"/>
    </p:custDataLst>
    <p:extLst>
      <p:ext uri="{BB962C8B-B14F-4D97-AF65-F5344CB8AC3E}">
        <p14:creationId xmlns:p14="http://schemas.microsoft.com/office/powerpoint/2010/main" val="45825784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750"/>
                                        <p:tgtEl>
                                          <p:spTgt spid="3">
                                            <p:txEl>
                                              <p:pRg st="4" end="4"/>
                                            </p:txEl>
                                          </p:spTgt>
                                        </p:tgtEl>
                                      </p:cBhvr>
                                    </p:animEffect>
                                    <p:anim calcmode="lin" valueType="num">
                                      <p:cBhvr>
                                        <p:cTn id="3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750"/>
                                        <p:tgtEl>
                                          <p:spTgt spid="3">
                                            <p:txEl>
                                              <p:pRg st="6" end="6"/>
                                            </p:txEl>
                                          </p:spTgt>
                                        </p:tgtEl>
                                      </p:cBhvr>
                                    </p:animEffect>
                                    <p:anim calcmode="lin" valueType="num">
                                      <p:cBhvr>
                                        <p:cTn id="43"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27584" y="1124744"/>
            <a:ext cx="7520940" cy="3840540"/>
          </a:xfrm>
        </p:spPr>
        <p:txBody>
          <a:bodyPr>
            <a:normAutofit lnSpcReduction="10000"/>
          </a:bodyPr>
          <a:lstStyle/>
          <a:p>
            <a:pPr marL="539496" lvl="0" indent="-457200">
              <a:spcBef>
                <a:spcPts val="600"/>
              </a:spcBef>
              <a:buSzPct val="80000"/>
              <a:buFont typeface="Wingdings" pitchFamily="2" charset="2"/>
              <a:buChar char="Ø"/>
            </a:pPr>
            <a:r>
              <a:rPr lang="tr-TR" sz="3200" dirty="0">
                <a:solidFill>
                  <a:schemeClr val="tx2">
                    <a:lumMod val="50000"/>
                  </a:schemeClr>
                </a:solidFill>
                <a:cs typeface="Times New Roman" pitchFamily="18" charset="0"/>
              </a:rPr>
              <a:t>Avrupa Komisyonu; </a:t>
            </a:r>
            <a:r>
              <a:rPr lang="tr-TR" sz="3200" dirty="0" err="1">
                <a:solidFill>
                  <a:schemeClr val="tx2">
                    <a:lumMod val="50000"/>
                  </a:schemeClr>
                </a:solidFill>
                <a:cs typeface="Times New Roman" pitchFamily="18" charset="0"/>
              </a:rPr>
              <a:t>ErasmusPRO</a:t>
            </a:r>
            <a:r>
              <a:rPr lang="tr-TR" sz="3200" dirty="0">
                <a:solidFill>
                  <a:schemeClr val="tx2">
                    <a:lumMod val="50000"/>
                  </a:schemeClr>
                </a:solidFill>
                <a:cs typeface="Times New Roman" pitchFamily="18" charset="0"/>
              </a:rPr>
              <a:t> programıyla, kısa süreli hareketlilik için mevcut desteği </a:t>
            </a:r>
            <a:r>
              <a:rPr lang="tr-TR" sz="3200" dirty="0" smtClean="0">
                <a:solidFill>
                  <a:schemeClr val="tx2">
                    <a:lumMod val="50000"/>
                  </a:schemeClr>
                </a:solidFill>
                <a:cs typeface="Times New Roman" pitchFamily="18" charset="0"/>
              </a:rPr>
              <a:t>azaltmaksızın, </a:t>
            </a:r>
            <a:r>
              <a:rPr lang="tr-TR" sz="3200" dirty="0" smtClean="0">
                <a:solidFill>
                  <a:schemeClr val="accent2">
                    <a:lumMod val="75000"/>
                  </a:schemeClr>
                </a:solidFill>
                <a:cs typeface="Times New Roman" pitchFamily="18" charset="0"/>
              </a:rPr>
              <a:t>2018-2020 </a:t>
            </a:r>
            <a:r>
              <a:rPr lang="tr-TR" sz="3200" dirty="0">
                <a:solidFill>
                  <a:schemeClr val="accent2">
                    <a:lumMod val="75000"/>
                  </a:schemeClr>
                </a:solidFill>
                <a:cs typeface="Times New Roman" pitchFamily="18" charset="0"/>
              </a:rPr>
              <a:t>döneminde</a:t>
            </a:r>
            <a:r>
              <a:rPr lang="tr-TR" sz="3200" dirty="0">
                <a:solidFill>
                  <a:schemeClr val="tx2">
                    <a:lumMod val="50000"/>
                  </a:schemeClr>
                </a:solidFill>
                <a:cs typeface="Times New Roman" pitchFamily="18" charset="0"/>
              </a:rPr>
              <a:t> her yıl </a:t>
            </a:r>
            <a:r>
              <a:rPr lang="tr-TR" sz="3200" dirty="0">
                <a:solidFill>
                  <a:schemeClr val="accent2">
                    <a:lumMod val="75000"/>
                  </a:schemeClr>
                </a:solidFill>
                <a:cs typeface="Times New Roman" pitchFamily="18" charset="0"/>
              </a:rPr>
              <a:t>en az 50.000 yeni hareketlilik</a:t>
            </a:r>
            <a:r>
              <a:rPr lang="tr-TR" sz="3200" dirty="0">
                <a:solidFill>
                  <a:schemeClr val="tx2">
                    <a:lumMod val="50000"/>
                  </a:schemeClr>
                </a:solidFill>
                <a:cs typeface="Times New Roman" pitchFamily="18" charset="0"/>
              </a:rPr>
              <a:t> yaratarak, </a:t>
            </a:r>
            <a:r>
              <a:rPr lang="tr-TR" sz="3200" dirty="0">
                <a:solidFill>
                  <a:schemeClr val="accent2">
                    <a:lumMod val="75000"/>
                  </a:schemeClr>
                </a:solidFill>
                <a:cs typeface="Times New Roman" pitchFamily="18" charset="0"/>
              </a:rPr>
              <a:t>uzun dönemli staj</a:t>
            </a:r>
            <a:r>
              <a:rPr lang="tr-TR" sz="3200" dirty="0">
                <a:solidFill>
                  <a:schemeClr val="tx2">
                    <a:lumMod val="50000"/>
                  </a:schemeClr>
                </a:solidFill>
                <a:cs typeface="Times New Roman" pitchFamily="18" charset="0"/>
              </a:rPr>
              <a:t> faaliyetlerini temel alan Mesleki Eğitim ve Öğretim faaliyetlerini destekleyecektir.</a:t>
            </a:r>
          </a:p>
          <a:p>
            <a:endParaRPr lang="tr-TR" dirty="0"/>
          </a:p>
        </p:txBody>
      </p:sp>
    </p:spTree>
    <p:extLst>
      <p:ext uri="{BB962C8B-B14F-4D97-AF65-F5344CB8AC3E}">
        <p14:creationId xmlns:p14="http://schemas.microsoft.com/office/powerpoint/2010/main" val="3025883478"/>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386482023"/>
              </p:ext>
            </p:extLst>
          </p:nvPr>
        </p:nvGraphicFramePr>
        <p:xfrm>
          <a:off x="251520" y="332656"/>
          <a:ext cx="8640960" cy="6553200"/>
        </p:xfrm>
        <a:graphic>
          <a:graphicData uri="http://schemas.openxmlformats.org/drawingml/2006/table">
            <a:tbl>
              <a:tblPr firstRow="1" bandRow="1">
                <a:tableStyleId>{5C22544A-7EE6-4342-B048-85BDC9FD1C3A}</a:tableStyleId>
              </a:tblPr>
              <a:tblGrid>
                <a:gridCol w="1490288"/>
                <a:gridCol w="7150672"/>
              </a:tblGrid>
              <a:tr h="40950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ERASMUSPRO</a:t>
                      </a:r>
                      <a:r>
                        <a:rPr lang="tr-TR" sz="1600" baseline="0" dirty="0" smtClean="0">
                          <a:solidFill>
                            <a:schemeClr val="accent2">
                              <a:lumMod val="75000"/>
                            </a:schemeClr>
                          </a:solidFill>
                          <a:effectLst>
                            <a:outerShdw blurRad="38100" dist="38100" dir="2700000" algn="tl">
                              <a:srgbClr val="000000">
                                <a:alpha val="43137"/>
                              </a:srgbClr>
                            </a:outerShdw>
                          </a:effectLst>
                          <a:latin typeface="+mn-lt"/>
                          <a:cs typeface="Times New Roman" pitchFamily="18" charset="0"/>
                        </a:rPr>
                        <a:t> İLE İLGİLİ BİLİNMESİ GEREKENLER</a:t>
                      </a:r>
                      <a:endParaRPr lang="tr-TR" sz="1600" dirty="0" smtClean="0">
                        <a:solidFill>
                          <a:schemeClr val="accent2">
                            <a:lumMod val="75000"/>
                          </a:schemeClr>
                        </a:solidFill>
                        <a:effectLst>
                          <a:outerShdw blurRad="38100" dist="38100" dir="2700000" algn="tl">
                            <a:srgbClr val="000000">
                              <a:alpha val="43137"/>
                            </a:srgbClr>
                          </a:outerShdw>
                        </a:effectLst>
                        <a:latin typeface="+mn-lt"/>
                        <a:ea typeface="Calibri"/>
                        <a:cs typeface="Times New Roman" pitchFamily="18" charset="0"/>
                      </a:endParaRPr>
                    </a:p>
                    <a:p>
                      <a:pPr algn="ctr"/>
                      <a:endParaRPr lang="tr-TR" sz="1200" dirty="0">
                        <a:solidFill>
                          <a:schemeClr val="accent2">
                            <a:lumMod val="75000"/>
                          </a:schemeClr>
                        </a:solidFill>
                        <a:latin typeface="+mn-lt"/>
                      </a:endParaRPr>
                    </a:p>
                  </a:txBody>
                  <a:tcPr>
                    <a:solidFill>
                      <a:schemeClr val="bg1"/>
                    </a:solidFill>
                  </a:tcPr>
                </a:tc>
                <a:tc hMerge="1">
                  <a:txBody>
                    <a:bodyPr/>
                    <a:lstStyle/>
                    <a:p>
                      <a:pPr algn="ctr"/>
                      <a:endParaRPr lang="tr-TR" sz="1200" dirty="0"/>
                    </a:p>
                  </a:txBody>
                  <a:tcPr anchor="ctr">
                    <a:solidFill>
                      <a:schemeClr val="bg1"/>
                    </a:solidFill>
                  </a:tcPr>
                </a:tc>
              </a:tr>
              <a:tr h="478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2">
                              <a:lumMod val="50000"/>
                            </a:schemeClr>
                          </a:solidFill>
                          <a:effectLst/>
                          <a:latin typeface="+mn-lt"/>
                          <a:cs typeface="Times New Roman" pitchFamily="18" charset="0"/>
                        </a:rPr>
                        <a:t>Süre</a:t>
                      </a:r>
                      <a:endParaRPr lang="tr-TR" sz="1400" b="1" dirty="0" smtClean="0">
                        <a:solidFill>
                          <a:schemeClr val="tx2">
                            <a:lumMod val="50000"/>
                          </a:schemeClr>
                        </a:solidFill>
                        <a:effectLst/>
                        <a:latin typeface="+mn-lt"/>
                        <a:ea typeface="Calibri"/>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solidFill>
                            <a:schemeClr val="tx2">
                              <a:lumMod val="50000"/>
                            </a:schemeClr>
                          </a:solidFill>
                          <a:effectLst/>
                          <a:latin typeface="+mn-lt"/>
                          <a:cs typeface="Times New Roman" pitchFamily="18" charset="0"/>
                        </a:rPr>
                        <a:t>ErasmusPro</a:t>
                      </a:r>
                      <a:r>
                        <a:rPr lang="tr-TR" sz="1400" dirty="0" smtClean="0">
                          <a:solidFill>
                            <a:schemeClr val="tx2">
                              <a:lumMod val="50000"/>
                            </a:schemeClr>
                          </a:solidFill>
                          <a:effectLst/>
                          <a:latin typeface="+mn-lt"/>
                          <a:cs typeface="Times New Roman" pitchFamily="18" charset="0"/>
                        </a:rPr>
                        <a:t> minimum 3 aylık hareketlilikleri hedeflemektedir.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409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2">
                              <a:lumMod val="50000"/>
                            </a:schemeClr>
                          </a:solidFill>
                          <a:effectLst/>
                          <a:latin typeface="+mn-lt"/>
                          <a:cs typeface="Times New Roman" pitchFamily="18" charset="0"/>
                        </a:rPr>
                        <a:t>Hedef Kitle</a:t>
                      </a:r>
                      <a:endParaRPr lang="tr-TR" sz="1400" b="1"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tx2">
                              <a:lumMod val="50000"/>
                            </a:schemeClr>
                          </a:solidFill>
                          <a:effectLst/>
                          <a:latin typeface="+mn-lt"/>
                          <a:cs typeface="Times New Roman" pitchFamily="18" charset="0"/>
                        </a:rPr>
                        <a:t>Çıraklar Dahil MEÖ Öğrencileri, Mezuniyetinden sonra henüz 12 ay geçmemiş olanlar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598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2">
                              <a:lumMod val="50000"/>
                            </a:schemeClr>
                          </a:solidFill>
                          <a:effectLst/>
                          <a:latin typeface="+mn-lt"/>
                          <a:cs typeface="Times New Roman" pitchFamily="18" charset="0"/>
                        </a:rPr>
                        <a:t>Tanım ve Faaliyetler</a:t>
                      </a:r>
                      <a:endParaRPr lang="tr-TR" sz="1400" b="1" dirty="0" smtClean="0">
                        <a:solidFill>
                          <a:schemeClr val="tx2">
                            <a:lumMod val="50000"/>
                          </a:schemeClr>
                        </a:solidFill>
                        <a:effectLst/>
                        <a:latin typeface="+mn-lt"/>
                        <a:ea typeface="Calibri"/>
                        <a:cs typeface="Times New Roman" pitchFamily="18" charset="0"/>
                      </a:endParaRPr>
                    </a:p>
                  </a:txBody>
                  <a:tcPr/>
                </a:tc>
                <a:tc>
                  <a:txBody>
                    <a:bodyPr/>
                    <a:lstStyle/>
                    <a:p>
                      <a:pPr marL="127000">
                        <a:lnSpc>
                          <a:spcPts val="1490"/>
                        </a:lnSpc>
                        <a:spcAft>
                          <a:spcPts val="0"/>
                        </a:spcAft>
                      </a:pPr>
                      <a:r>
                        <a:rPr lang="tr-TR" sz="1400" dirty="0" smtClean="0">
                          <a:solidFill>
                            <a:schemeClr val="tx2">
                              <a:lumMod val="50000"/>
                            </a:schemeClr>
                          </a:solidFill>
                          <a:effectLst/>
                          <a:latin typeface="+mn-lt"/>
                          <a:cs typeface="Times New Roman" pitchFamily="18" charset="0"/>
                        </a:rPr>
                        <a:t>Faaliyet 1 -</a:t>
                      </a:r>
                      <a:r>
                        <a:rPr lang="tr-TR" sz="1400" baseline="0" dirty="0" smtClean="0">
                          <a:solidFill>
                            <a:schemeClr val="tx2">
                              <a:lumMod val="50000"/>
                            </a:schemeClr>
                          </a:solidFill>
                          <a:effectLst/>
                          <a:latin typeface="+mn-lt"/>
                          <a:cs typeface="Times New Roman" pitchFamily="18" charset="0"/>
                        </a:rPr>
                        <a:t> </a:t>
                      </a:r>
                      <a:r>
                        <a:rPr lang="tr-TR" sz="1400" dirty="0" smtClean="0">
                          <a:solidFill>
                            <a:schemeClr val="tx2">
                              <a:lumMod val="50000"/>
                            </a:schemeClr>
                          </a:solidFill>
                          <a:effectLst/>
                          <a:latin typeface="+mn-lt"/>
                          <a:cs typeface="Times New Roman" pitchFamily="18" charset="0"/>
                        </a:rPr>
                        <a:t>3 aydan az</a:t>
                      </a:r>
                      <a:r>
                        <a:rPr lang="tr-TR" sz="1400" baseline="0" dirty="0" smtClean="0">
                          <a:solidFill>
                            <a:schemeClr val="tx2">
                              <a:lumMod val="50000"/>
                            </a:schemeClr>
                          </a:solidFill>
                          <a:effectLst/>
                          <a:latin typeface="+mn-lt"/>
                          <a:cs typeface="Times New Roman" pitchFamily="18" charset="0"/>
                        </a:rPr>
                        <a:t> </a:t>
                      </a:r>
                      <a:r>
                        <a:rPr lang="tr-TR" sz="1400" dirty="0" smtClean="0">
                          <a:solidFill>
                            <a:schemeClr val="tx2">
                              <a:lumMod val="50000"/>
                            </a:schemeClr>
                          </a:solidFill>
                          <a:effectLst/>
                          <a:latin typeface="+mn-lt"/>
                          <a:cs typeface="Times New Roman" pitchFamily="18" charset="0"/>
                        </a:rPr>
                        <a:t>süreli olan hareketlilikler (KA102)</a:t>
                      </a:r>
                      <a:endParaRPr lang="tr-TR" sz="1400" dirty="0" smtClean="0">
                        <a:solidFill>
                          <a:schemeClr val="tx2">
                            <a:lumMod val="50000"/>
                          </a:schemeClr>
                        </a:solidFill>
                        <a:effectLst/>
                        <a:latin typeface="+mn-lt"/>
                        <a:ea typeface="Calibri"/>
                        <a:cs typeface="Times New Roman" pitchFamily="18" charset="0"/>
                      </a:endParaRPr>
                    </a:p>
                    <a:p>
                      <a:pPr marL="127000">
                        <a:lnSpc>
                          <a:spcPts val="1575"/>
                        </a:lnSpc>
                        <a:spcAft>
                          <a:spcPts val="0"/>
                        </a:spcAft>
                      </a:pPr>
                      <a:r>
                        <a:rPr lang="tr-TR" sz="1400" dirty="0" smtClean="0">
                          <a:solidFill>
                            <a:schemeClr val="tx2">
                              <a:lumMod val="50000"/>
                            </a:schemeClr>
                          </a:solidFill>
                          <a:effectLst/>
                          <a:latin typeface="+mn-lt"/>
                          <a:cs typeface="Times New Roman" pitchFamily="18" charset="0"/>
                        </a:rPr>
                        <a:t>Faaliyet 2 - </a:t>
                      </a:r>
                      <a:r>
                        <a:rPr lang="tr-TR" sz="1400" dirty="0" err="1" smtClean="0">
                          <a:solidFill>
                            <a:schemeClr val="tx2">
                              <a:lumMod val="50000"/>
                            </a:schemeClr>
                          </a:solidFill>
                          <a:effectLst/>
                          <a:latin typeface="+mn-lt"/>
                          <a:cs typeface="Times New Roman" pitchFamily="18" charset="0"/>
                        </a:rPr>
                        <a:t>ErasmusPRO</a:t>
                      </a:r>
                      <a:r>
                        <a:rPr lang="tr-TR" sz="1400" dirty="0" smtClean="0">
                          <a:solidFill>
                            <a:schemeClr val="tx2">
                              <a:lumMod val="50000"/>
                            </a:schemeClr>
                          </a:solidFill>
                          <a:effectLst/>
                          <a:latin typeface="+mn-lt"/>
                          <a:cs typeface="Times New Roman" pitchFamily="18" charset="0"/>
                        </a:rPr>
                        <a:t>  3 - 12 ay arası uzun dönemli hareketlilikler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573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err="1" smtClean="0">
                          <a:solidFill>
                            <a:schemeClr val="tx2">
                              <a:lumMod val="50000"/>
                            </a:schemeClr>
                          </a:solidFill>
                          <a:effectLst/>
                          <a:latin typeface="+mn-lt"/>
                          <a:cs typeface="Times New Roman" pitchFamily="18" charset="0"/>
                        </a:rPr>
                        <a:t>Bütünleyicilik</a:t>
                      </a:r>
                      <a:endParaRPr lang="tr-TR" sz="1400" b="1" dirty="0" smtClean="0">
                        <a:solidFill>
                          <a:schemeClr val="tx2">
                            <a:lumMod val="50000"/>
                          </a:schemeClr>
                        </a:solidFill>
                        <a:effectLst/>
                        <a:latin typeface="+mn-lt"/>
                        <a:ea typeface="Calibri"/>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solidFill>
                            <a:schemeClr val="tx2">
                              <a:lumMod val="50000"/>
                            </a:schemeClr>
                          </a:solidFill>
                          <a:effectLst/>
                          <a:latin typeface="+mn-lt"/>
                          <a:cs typeface="Times New Roman" pitchFamily="18" charset="0"/>
                        </a:rPr>
                        <a:t>ErasmusPRO</a:t>
                      </a:r>
                      <a:r>
                        <a:rPr lang="tr-TR" sz="1400" dirty="0" smtClean="0">
                          <a:solidFill>
                            <a:schemeClr val="tx2">
                              <a:lumMod val="50000"/>
                            </a:schemeClr>
                          </a:solidFill>
                          <a:effectLst/>
                          <a:latin typeface="+mn-lt"/>
                          <a:cs typeface="Times New Roman" pitchFamily="18" charset="0"/>
                        </a:rPr>
                        <a:t>, kısa süreli hareketlilikler için mevcut desteği azaltmaksızın UDH için yeni fırsatlar sunmaktadır.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573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2">
                              <a:lumMod val="50000"/>
                            </a:schemeClr>
                          </a:solidFill>
                          <a:effectLst/>
                          <a:latin typeface="+mn-lt"/>
                          <a:cs typeface="Times New Roman" pitchFamily="18" charset="0"/>
                        </a:rPr>
                        <a:t>Bütçe ve Esneklik</a:t>
                      </a:r>
                      <a:endParaRPr lang="tr-TR" sz="1400" b="1"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c>
                  <a:txBody>
                    <a:bodyPr/>
                    <a:lstStyle/>
                    <a:p>
                      <a:pPr marL="12700">
                        <a:spcAft>
                          <a:spcPts val="0"/>
                        </a:spcAft>
                      </a:pPr>
                      <a:r>
                        <a:rPr lang="tr-TR" sz="1400" dirty="0" smtClean="0">
                          <a:solidFill>
                            <a:schemeClr val="tx2">
                              <a:lumMod val="50000"/>
                            </a:schemeClr>
                          </a:solidFill>
                          <a:effectLst/>
                          <a:latin typeface="+mn-lt"/>
                          <a:cs typeface="Times New Roman" pitchFamily="18" charset="0"/>
                        </a:rPr>
                        <a:t>Uzun süreli hareketlilikte yıllık 50.000 ilave öğrenciye yönelik gösterge niteliğinde bütçe tahsisatı.</a:t>
                      </a:r>
                      <a:endParaRPr lang="tr-TR" sz="1400" dirty="0" smtClean="0">
                        <a:solidFill>
                          <a:schemeClr val="tx2">
                            <a:lumMod val="50000"/>
                          </a:schemeClr>
                        </a:solidFill>
                        <a:effectLst/>
                        <a:latin typeface="+mn-lt"/>
                        <a:ea typeface="Calibri"/>
                        <a:cs typeface="Times New Roman" pitchFamily="18" charset="0"/>
                      </a:endParaRPr>
                    </a:p>
                    <a:p>
                      <a:pPr marL="12700">
                        <a:spcAft>
                          <a:spcPts val="0"/>
                        </a:spcAft>
                      </a:pPr>
                      <a:r>
                        <a:rPr lang="tr-TR" sz="1400" dirty="0" smtClean="0">
                          <a:solidFill>
                            <a:schemeClr val="tx2">
                              <a:lumMod val="50000"/>
                            </a:schemeClr>
                          </a:solidFill>
                          <a:effectLst/>
                          <a:latin typeface="+mn-lt"/>
                          <a:cs typeface="Times New Roman" pitchFamily="18" charset="0"/>
                        </a:rPr>
                        <a:t>Talep yetersizliği durumunda Faaliyet 2 için gösterge niteliğindeki bütçe, Faaliyet 1’e aktarılabilir.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602888">
                <a:tc>
                  <a:txBody>
                    <a:bodyPr/>
                    <a:lstStyle/>
                    <a:p>
                      <a:pPr marL="25400">
                        <a:spcAft>
                          <a:spcPts val="0"/>
                        </a:spcAft>
                      </a:pPr>
                      <a:r>
                        <a:rPr lang="tr-TR" sz="1400" b="1" dirty="0" smtClean="0">
                          <a:solidFill>
                            <a:schemeClr val="tx2">
                              <a:lumMod val="50000"/>
                            </a:schemeClr>
                          </a:solidFill>
                          <a:effectLst/>
                          <a:latin typeface="+mn-lt"/>
                          <a:cs typeface="Times New Roman" pitchFamily="18" charset="0"/>
                        </a:rPr>
                        <a:t>Teşvikler ve</a:t>
                      </a:r>
                      <a:endParaRPr lang="tr-TR" sz="1400" b="1" dirty="0" smtClean="0">
                        <a:solidFill>
                          <a:schemeClr val="tx2">
                            <a:lumMod val="50000"/>
                          </a:schemeClr>
                        </a:solidFill>
                        <a:effectLst/>
                        <a:latin typeface="+mn-lt"/>
                        <a:ea typeface="Calibri"/>
                        <a:cs typeface="Times New Roman" pitchFamily="18" charset="0"/>
                      </a:endParaRPr>
                    </a:p>
                    <a:p>
                      <a:pPr marL="25400">
                        <a:spcAft>
                          <a:spcPts val="0"/>
                        </a:spcAft>
                      </a:pPr>
                      <a:r>
                        <a:rPr lang="tr-TR" sz="1400" b="1" dirty="0" smtClean="0">
                          <a:solidFill>
                            <a:schemeClr val="tx2">
                              <a:lumMod val="50000"/>
                            </a:schemeClr>
                          </a:solidFill>
                          <a:effectLst/>
                          <a:latin typeface="+mn-lt"/>
                          <a:cs typeface="Times New Roman" pitchFamily="18" charset="0"/>
                        </a:rPr>
                        <a:t>Öncelikler</a:t>
                      </a:r>
                      <a:endParaRPr lang="tr-TR" sz="1400" b="1" dirty="0" smtClean="0">
                        <a:solidFill>
                          <a:schemeClr val="tx2">
                            <a:lumMod val="50000"/>
                          </a:schemeClr>
                        </a:solidFill>
                        <a:effectLst/>
                        <a:latin typeface="+mn-lt"/>
                        <a:ea typeface="Calibri"/>
                        <a:cs typeface="Times New Roman" pitchFamily="18" charset="0"/>
                      </a:endParaRPr>
                    </a:p>
                  </a:txBody>
                  <a:tcPr/>
                </a:tc>
                <a:tc>
                  <a:txBody>
                    <a:bodyPr/>
                    <a:lstStyle/>
                    <a:p>
                      <a:pPr marL="12700">
                        <a:lnSpc>
                          <a:spcPts val="1690"/>
                        </a:lnSpc>
                        <a:spcAft>
                          <a:spcPts val="0"/>
                        </a:spcAft>
                      </a:pPr>
                      <a:r>
                        <a:rPr lang="tr-TR" sz="1400" dirty="0" smtClean="0">
                          <a:solidFill>
                            <a:schemeClr val="tx2">
                              <a:lumMod val="50000"/>
                            </a:schemeClr>
                          </a:solidFill>
                          <a:effectLst/>
                          <a:latin typeface="+mn-lt"/>
                          <a:cs typeface="Times New Roman" pitchFamily="18" charset="0"/>
                        </a:rPr>
                        <a:t>Hareketlilik projelerinde </a:t>
                      </a:r>
                      <a:r>
                        <a:rPr lang="tr-TR" sz="1400" dirty="0" err="1" smtClean="0">
                          <a:solidFill>
                            <a:schemeClr val="tx2">
                              <a:lumMod val="50000"/>
                            </a:schemeClr>
                          </a:solidFill>
                          <a:effectLst/>
                          <a:latin typeface="+mn-lt"/>
                          <a:cs typeface="Times New Roman" pitchFamily="18" charset="0"/>
                        </a:rPr>
                        <a:t>Erasmus</a:t>
                      </a:r>
                      <a:r>
                        <a:rPr lang="tr-TR" sz="1400" dirty="0" smtClean="0">
                          <a:solidFill>
                            <a:schemeClr val="tx2">
                              <a:lumMod val="50000"/>
                            </a:schemeClr>
                          </a:solidFill>
                          <a:effectLst/>
                          <a:latin typeface="+mn-lt"/>
                          <a:cs typeface="Times New Roman" pitchFamily="18" charset="0"/>
                        </a:rPr>
                        <a:t> PRO projelerine yönelik öncelik ve teşvikler olacaktır.</a:t>
                      </a:r>
                      <a:endParaRPr lang="tr-TR" sz="1400" dirty="0" smtClean="0">
                        <a:solidFill>
                          <a:schemeClr val="tx2">
                            <a:lumMod val="50000"/>
                          </a:schemeClr>
                        </a:solidFill>
                        <a:effectLst/>
                        <a:latin typeface="+mn-lt"/>
                        <a:ea typeface="Calibri"/>
                        <a:cs typeface="Times New Roman" pitchFamily="18" charset="0"/>
                      </a:endParaRPr>
                    </a:p>
                    <a:p>
                      <a:pPr marL="12700">
                        <a:spcAft>
                          <a:spcPts val="0"/>
                        </a:spcAft>
                      </a:pPr>
                      <a:r>
                        <a:rPr lang="tr-TR" sz="1400" dirty="0" smtClean="0">
                          <a:solidFill>
                            <a:schemeClr val="tx2">
                              <a:lumMod val="50000"/>
                            </a:schemeClr>
                          </a:solidFill>
                          <a:effectLst/>
                          <a:latin typeface="+mn-lt"/>
                          <a:cs typeface="Times New Roman" pitchFamily="18" charset="0"/>
                        </a:rPr>
                        <a:t>Ayrılan fonlar mevcut olduğu sürece, </a:t>
                      </a:r>
                      <a:r>
                        <a:rPr lang="tr-TR" sz="1400" dirty="0" err="1" smtClean="0">
                          <a:solidFill>
                            <a:schemeClr val="tx2">
                              <a:lumMod val="50000"/>
                            </a:schemeClr>
                          </a:solidFill>
                          <a:effectLst/>
                          <a:latin typeface="+mn-lt"/>
                          <a:cs typeface="Times New Roman" pitchFamily="18" charset="0"/>
                        </a:rPr>
                        <a:t>Erasmus</a:t>
                      </a:r>
                      <a:r>
                        <a:rPr lang="tr-TR" sz="1400" dirty="0" smtClean="0">
                          <a:solidFill>
                            <a:schemeClr val="tx2">
                              <a:lumMod val="50000"/>
                            </a:schemeClr>
                          </a:solidFill>
                          <a:effectLst/>
                          <a:latin typeface="+mn-lt"/>
                          <a:cs typeface="Times New Roman" pitchFamily="18" charset="0"/>
                        </a:rPr>
                        <a:t> PRO faaliyetleri öncelikli olarak finanse edilecektir.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410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2">
                              <a:lumMod val="50000"/>
                            </a:schemeClr>
                          </a:solidFill>
                          <a:effectLst/>
                          <a:latin typeface="+mn-lt"/>
                          <a:cs typeface="Times New Roman" pitchFamily="18" charset="0"/>
                        </a:rPr>
                        <a:t>Kolaylaştırma</a:t>
                      </a:r>
                      <a:endParaRPr lang="tr-TR" sz="1400" b="1" dirty="0" smtClean="0">
                        <a:solidFill>
                          <a:schemeClr val="tx2">
                            <a:lumMod val="50000"/>
                          </a:schemeClr>
                        </a:solidFill>
                        <a:effectLst/>
                        <a:latin typeface="+mn-lt"/>
                        <a:ea typeface="Calibri"/>
                        <a:cs typeface="Times New Roman" pitchFamily="18" charset="0"/>
                      </a:endParaRPr>
                    </a:p>
                    <a:p>
                      <a:endParaRPr lang="tr-TR" sz="1400" b="1" dirty="0">
                        <a:solidFill>
                          <a:schemeClr val="tx2">
                            <a:lumMod val="50000"/>
                          </a:schemeClr>
                        </a:solidFill>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tx2">
                              <a:lumMod val="50000"/>
                            </a:schemeClr>
                          </a:solidFill>
                          <a:effectLst/>
                          <a:latin typeface="+mn-lt"/>
                          <a:cs typeface="Times New Roman" pitchFamily="18" charset="0"/>
                        </a:rPr>
                        <a:t>Ulusal Ajanslar ve Başvuru sahipleri için kolay başvuru prosedürü (mevcutla aynı formlar)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r h="612308">
                <a:tc>
                  <a:txBody>
                    <a:bodyPr/>
                    <a:lstStyle/>
                    <a:p>
                      <a:pPr marL="25400">
                        <a:spcAft>
                          <a:spcPts val="0"/>
                        </a:spcAft>
                      </a:pPr>
                      <a:r>
                        <a:rPr lang="tr-TR" sz="1400" b="1" dirty="0" smtClean="0">
                          <a:solidFill>
                            <a:schemeClr val="tx2">
                              <a:lumMod val="50000"/>
                            </a:schemeClr>
                          </a:solidFill>
                          <a:effectLst/>
                          <a:latin typeface="+mn-lt"/>
                          <a:cs typeface="Times New Roman" pitchFamily="18" charset="0"/>
                        </a:rPr>
                        <a:t>İzleme ve</a:t>
                      </a:r>
                      <a:endParaRPr lang="tr-TR" sz="1400" b="1" dirty="0" smtClean="0">
                        <a:solidFill>
                          <a:schemeClr val="tx2">
                            <a:lumMod val="50000"/>
                          </a:schemeClr>
                        </a:solidFill>
                        <a:effectLst/>
                        <a:latin typeface="+mn-lt"/>
                        <a:ea typeface="Calibri"/>
                        <a:cs typeface="Times New Roman" pitchFamily="18" charset="0"/>
                      </a:endParaRPr>
                    </a:p>
                    <a:p>
                      <a:pPr marL="25400">
                        <a:lnSpc>
                          <a:spcPts val="1675"/>
                        </a:lnSpc>
                        <a:spcAft>
                          <a:spcPts val="0"/>
                        </a:spcAft>
                      </a:pPr>
                      <a:r>
                        <a:rPr lang="tr-TR" sz="1400" b="1" dirty="0" smtClean="0">
                          <a:solidFill>
                            <a:schemeClr val="tx2">
                              <a:lumMod val="50000"/>
                            </a:schemeClr>
                          </a:solidFill>
                          <a:effectLst/>
                          <a:latin typeface="+mn-lt"/>
                          <a:cs typeface="Times New Roman" pitchFamily="18" charset="0"/>
                        </a:rPr>
                        <a:t>Raporlama</a:t>
                      </a:r>
                      <a:endParaRPr lang="tr-TR" sz="1400" b="1"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c>
                  <a:txBody>
                    <a:bodyPr/>
                    <a:lstStyle/>
                    <a:p>
                      <a:pPr marL="12700">
                        <a:spcAft>
                          <a:spcPts val="0"/>
                        </a:spcAft>
                      </a:pPr>
                      <a:r>
                        <a:rPr lang="tr-TR" sz="1400" dirty="0" smtClean="0">
                          <a:solidFill>
                            <a:schemeClr val="tx2">
                              <a:lumMod val="50000"/>
                            </a:schemeClr>
                          </a:solidFill>
                          <a:effectLst/>
                          <a:latin typeface="+mn-lt"/>
                          <a:cs typeface="Times New Roman" pitchFamily="18" charset="0"/>
                        </a:rPr>
                        <a:t>Veri tabanı ve elektronik formlar, kolay izleme ve raporlama yapmaya uygun hale getirilmiştir.MT</a:t>
                      </a:r>
                      <a:endParaRPr lang="tr-TR" sz="1400" dirty="0" smtClean="0">
                        <a:solidFill>
                          <a:schemeClr val="tx2">
                            <a:lumMod val="50000"/>
                          </a:schemeClr>
                        </a:solidFill>
                        <a:effectLst/>
                        <a:latin typeface="+mn-lt"/>
                        <a:ea typeface="Calibri"/>
                        <a:cs typeface="Times New Roman" pitchFamily="18" charset="0"/>
                      </a:endParaRPr>
                    </a:p>
                    <a:p>
                      <a:pPr marL="12700">
                        <a:spcAft>
                          <a:spcPts val="0"/>
                        </a:spcAft>
                      </a:pPr>
                      <a:r>
                        <a:rPr lang="tr-TR" sz="1400" dirty="0" err="1" smtClean="0">
                          <a:solidFill>
                            <a:schemeClr val="tx2">
                              <a:lumMod val="50000"/>
                            </a:schemeClr>
                          </a:solidFill>
                          <a:effectLst/>
                          <a:latin typeface="+mn-lt"/>
                          <a:cs typeface="Times New Roman" pitchFamily="18" charset="0"/>
                        </a:rPr>
                        <a:t>ErasmusPRO</a:t>
                      </a:r>
                      <a:r>
                        <a:rPr lang="tr-TR" sz="1400" dirty="0" smtClean="0">
                          <a:solidFill>
                            <a:schemeClr val="tx2">
                              <a:lumMod val="50000"/>
                            </a:schemeClr>
                          </a:solidFill>
                          <a:effectLst/>
                          <a:latin typeface="+mn-lt"/>
                          <a:cs typeface="Times New Roman" pitchFamily="18" charset="0"/>
                        </a:rPr>
                        <a:t>, E + Ulusal Ajanslar tarafından ek raporlama yapılmasını gerektirmeyecektir.</a:t>
                      </a:r>
                      <a:endParaRPr lang="tr-TR" sz="1400" dirty="0" smtClean="0">
                        <a:solidFill>
                          <a:schemeClr val="tx2">
                            <a:lumMod val="50000"/>
                          </a:schemeClr>
                        </a:solidFill>
                        <a:effectLst/>
                        <a:latin typeface="+mn-lt"/>
                        <a:ea typeface="Calibri"/>
                        <a:cs typeface="Times New Roman" pitchFamily="18" charset="0"/>
                      </a:endParaRPr>
                    </a:p>
                    <a:p>
                      <a:endParaRPr lang="tr-TR" sz="1400" dirty="0">
                        <a:solidFill>
                          <a:schemeClr val="tx2">
                            <a:lumMod val="50000"/>
                          </a:schemeClr>
                        </a:solidFill>
                        <a:latin typeface="+mn-lt"/>
                        <a:cs typeface="Times New Roman" pitchFamily="18" charset="0"/>
                      </a:endParaRPr>
                    </a:p>
                  </a:txBody>
                  <a:tcPr/>
                </a:tc>
              </a:tr>
            </a:tbl>
          </a:graphicData>
        </a:graphic>
      </p:graphicFrame>
    </p:spTree>
    <p:extLst>
      <p:ext uri="{BB962C8B-B14F-4D97-AF65-F5344CB8AC3E}">
        <p14:creationId xmlns:p14="http://schemas.microsoft.com/office/powerpoint/2010/main" val="157539367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anim calcmode="lin" valueType="num">
                                      <p:cBhvr>
                                        <p:cTn id="8" dur="1750" fill="hold"/>
                                        <p:tgtEl>
                                          <p:spTgt spid="7"/>
                                        </p:tgtEl>
                                        <p:attrNameLst>
                                          <p:attrName>ppt_x</p:attrName>
                                        </p:attrNameLst>
                                      </p:cBhvr>
                                      <p:tavLst>
                                        <p:tav tm="0">
                                          <p:val>
                                            <p:strVal val="#ppt_x"/>
                                          </p:val>
                                        </p:tav>
                                        <p:tav tm="100000">
                                          <p:val>
                                            <p:strVal val="#ppt_x"/>
                                          </p:val>
                                        </p:tav>
                                      </p:tavLst>
                                    </p:anim>
                                    <p:anim calcmode="lin" valueType="num">
                                      <p:cBhvr>
                                        <p:cTn id="9" dur="1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solidFill>
                  <a:schemeClr val="accent2">
                    <a:lumMod val="75000"/>
                  </a:schemeClr>
                </a:solidFill>
                <a:effectLst>
                  <a:outerShdw blurRad="38100" dist="38100" dir="2700000" algn="tl">
                    <a:srgbClr val="000000">
                      <a:alpha val="43137"/>
                    </a:srgbClr>
                  </a:outerShdw>
                </a:effectLst>
                <a:latin typeface="+mn-lt"/>
              </a:rPr>
              <a:t>ERASMUSPRO BAŞVURU SÜRECİ</a:t>
            </a:r>
            <a:endParaRPr lang="tr-TR" sz="32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323528" y="1021161"/>
            <a:ext cx="8352928" cy="2047799"/>
          </a:xfrm>
        </p:spPr>
        <p:txBody>
          <a:bodyPr>
            <a:normAutofit fontScale="85000" lnSpcReduction="20000"/>
          </a:bodyPr>
          <a:lstStyle/>
          <a:p>
            <a:endParaRPr lang="tr-TR" dirty="0"/>
          </a:p>
          <a:p>
            <a:endParaRPr lang="tr-TR" b="0" dirty="0"/>
          </a:p>
          <a:p>
            <a:r>
              <a:rPr lang="tr-TR" sz="2600" dirty="0" smtClean="0">
                <a:solidFill>
                  <a:srgbClr val="C00000"/>
                </a:solidFill>
                <a:cs typeface="Times New Roman" pitchFamily="18" charset="0"/>
              </a:rPr>
              <a:t>Ekim 2017</a:t>
            </a:r>
            <a:r>
              <a:rPr lang="tr-TR" sz="2600" dirty="0" smtClean="0">
                <a:cs typeface="Times New Roman" pitchFamily="18" charset="0"/>
              </a:rPr>
              <a:t>        </a:t>
            </a:r>
            <a:r>
              <a:rPr lang="tr-TR" sz="2600" dirty="0" err="1" smtClean="0">
                <a:cs typeface="Times New Roman" pitchFamily="18" charset="0"/>
              </a:rPr>
              <a:t>ErasmusPRO’nun</a:t>
            </a:r>
            <a:r>
              <a:rPr lang="tr-TR" sz="2600" dirty="0" smtClean="0">
                <a:cs typeface="Times New Roman" pitchFamily="18" charset="0"/>
              </a:rPr>
              <a:t> dahil </a:t>
            </a:r>
            <a:r>
              <a:rPr lang="tr-TR" sz="2600" dirty="0">
                <a:cs typeface="Times New Roman" pitchFamily="18" charset="0"/>
              </a:rPr>
              <a:t>olduğu Yeni Teklif Çağrısı</a:t>
            </a:r>
          </a:p>
          <a:p>
            <a:r>
              <a:rPr lang="tr-TR" sz="2600" dirty="0" smtClean="0">
                <a:solidFill>
                  <a:srgbClr val="C00000"/>
                </a:solidFill>
                <a:cs typeface="Times New Roman" pitchFamily="18" charset="0"/>
              </a:rPr>
              <a:t>Şubat 2018</a:t>
            </a:r>
            <a:r>
              <a:rPr lang="tr-TR" sz="2600" dirty="0" smtClean="0">
                <a:cs typeface="Times New Roman" pitchFamily="18" charset="0"/>
              </a:rPr>
              <a:t>        </a:t>
            </a:r>
            <a:r>
              <a:rPr lang="tr-TR" sz="2600" dirty="0" err="1" smtClean="0">
                <a:cs typeface="Times New Roman" pitchFamily="18" charset="0"/>
              </a:rPr>
              <a:t>ErasmusPRO</a:t>
            </a:r>
            <a:r>
              <a:rPr lang="tr-TR" sz="2600" dirty="0" smtClean="0">
                <a:cs typeface="Times New Roman" pitchFamily="18" charset="0"/>
              </a:rPr>
              <a:t> </a:t>
            </a:r>
            <a:r>
              <a:rPr lang="tr-TR" sz="2600" dirty="0">
                <a:cs typeface="Times New Roman" pitchFamily="18" charset="0"/>
              </a:rPr>
              <a:t>Başvurularının son teslim zamanı</a:t>
            </a:r>
          </a:p>
          <a:p>
            <a:r>
              <a:rPr lang="tr-TR" sz="2600" dirty="0" smtClean="0">
                <a:solidFill>
                  <a:srgbClr val="C00000"/>
                </a:solidFill>
                <a:cs typeface="Times New Roman" pitchFamily="18" charset="0"/>
              </a:rPr>
              <a:t>Haziran 2018</a:t>
            </a:r>
            <a:r>
              <a:rPr lang="tr-TR" sz="2600" dirty="0" smtClean="0">
                <a:cs typeface="Times New Roman" pitchFamily="18" charset="0"/>
              </a:rPr>
              <a:t>      İlk </a:t>
            </a:r>
            <a:r>
              <a:rPr lang="tr-TR" sz="2600" dirty="0">
                <a:cs typeface="Times New Roman" pitchFamily="18" charset="0"/>
              </a:rPr>
              <a:t>Uzun Dönemli MEÖ/Çıraklık </a:t>
            </a:r>
            <a:r>
              <a:rPr lang="tr-TR" sz="2600" dirty="0" smtClean="0">
                <a:cs typeface="Times New Roman" pitchFamily="18" charset="0"/>
              </a:rPr>
              <a:t> Hareketliliklerinin Başlangıcı  </a:t>
            </a:r>
            <a:endParaRPr lang="tr-TR" sz="2600" dirty="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8784976"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4639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750"/>
                                        <p:tgtEl>
                                          <p:spTgt spid="3">
                                            <p:txEl>
                                              <p:pRg st="2" end="2"/>
                                            </p:txEl>
                                          </p:spTgt>
                                        </p:tgtEl>
                                      </p:cBhvr>
                                    </p:animEffect>
                                    <p:anim calcmode="lin" valueType="num">
                                      <p:cBhvr>
                                        <p:cTn id="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750"/>
                                        <p:tgtEl>
                                          <p:spTgt spid="3">
                                            <p:txEl>
                                              <p:pRg st="3" end="3"/>
                                            </p:txEl>
                                          </p:spTgt>
                                        </p:tgtEl>
                                      </p:cBhvr>
                                    </p:animEffect>
                                    <p:anim calcmode="lin" valueType="num">
                                      <p:cBhvr>
                                        <p:cTn id="1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750"/>
                                        <p:tgtEl>
                                          <p:spTgt spid="3">
                                            <p:txEl>
                                              <p:pRg st="4" end="4"/>
                                            </p:txEl>
                                          </p:spTgt>
                                        </p:tgtEl>
                                      </p:cBhvr>
                                    </p:animEffect>
                                    <p:anim calcmode="lin" valueType="num">
                                      <p:cBhvr>
                                        <p:cTn id="1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750"/>
                                        <p:tgtEl>
                                          <p:spTgt spid="3074"/>
                                        </p:tgtEl>
                                      </p:cBhvr>
                                    </p:animEffect>
                                    <p:anim calcmode="lin" valueType="num">
                                      <p:cBhvr>
                                        <p:cTn id="23" dur="1750" fill="hold"/>
                                        <p:tgtEl>
                                          <p:spTgt spid="3074"/>
                                        </p:tgtEl>
                                        <p:attrNameLst>
                                          <p:attrName>ppt_x</p:attrName>
                                        </p:attrNameLst>
                                      </p:cBhvr>
                                      <p:tavLst>
                                        <p:tav tm="0">
                                          <p:val>
                                            <p:strVal val="#ppt_x"/>
                                          </p:val>
                                        </p:tav>
                                        <p:tav tm="100000">
                                          <p:val>
                                            <p:strVal val="#ppt_x"/>
                                          </p:val>
                                        </p:tav>
                                      </p:tavLst>
                                    </p:anim>
                                    <p:anim calcmode="lin" valueType="num">
                                      <p:cBhvr>
                                        <p:cTn id="24" dur="1750" fill="hold"/>
                                        <p:tgtEl>
                                          <p:spTgt spid="30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750"/>
                                        <p:tgtEl>
                                          <p:spTgt spid="2"/>
                                        </p:tgtEl>
                                      </p:cBhvr>
                                    </p:animEffect>
                                    <p:anim calcmode="lin" valueType="num">
                                      <p:cBhvr>
                                        <p:cTn id="28" dur="1750" fill="hold"/>
                                        <p:tgtEl>
                                          <p:spTgt spid="2"/>
                                        </p:tgtEl>
                                        <p:attrNameLst>
                                          <p:attrName>ppt_x</p:attrName>
                                        </p:attrNameLst>
                                      </p:cBhvr>
                                      <p:tavLst>
                                        <p:tav tm="0">
                                          <p:val>
                                            <p:strVal val="#ppt_x"/>
                                          </p:val>
                                        </p:tav>
                                        <p:tav tm="100000">
                                          <p:val>
                                            <p:strVal val="#ppt_x"/>
                                          </p:val>
                                        </p:tav>
                                      </p:tavLst>
                                    </p:anim>
                                    <p:anim calcmode="lin" valueType="num">
                                      <p:cBhvr>
                                        <p:cTn id="2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43074654"/>
              </p:ext>
            </p:extLst>
          </p:nvPr>
        </p:nvGraphicFramePr>
        <p:xfrm>
          <a:off x="683568" y="116632"/>
          <a:ext cx="7521577" cy="4820920"/>
        </p:xfrm>
        <a:graphic>
          <a:graphicData uri="http://schemas.openxmlformats.org/drawingml/2006/table">
            <a:tbl>
              <a:tblPr firstRow="1" bandRow="1">
                <a:tableStyleId>{21E4AEA4-8DFA-4A89-87EB-49C32662AFE0}</a:tableStyleId>
              </a:tblPr>
              <a:tblGrid>
                <a:gridCol w="5372555"/>
                <a:gridCol w="1074511"/>
                <a:gridCol w="1074511"/>
              </a:tblGrid>
              <a:tr h="370840">
                <a:tc gridSpan="3">
                  <a:txBody>
                    <a:bodyPr/>
                    <a:lstStyle/>
                    <a:p>
                      <a:pPr algn="ctr" fontAlgn="ctr"/>
                      <a:r>
                        <a:rPr lang="tr-TR" sz="1100" b="0" i="0" u="none" strike="noStrike" dirty="0">
                          <a:solidFill>
                            <a:srgbClr val="000000"/>
                          </a:solidFill>
                          <a:effectLst/>
                          <a:latin typeface="+mn-lt"/>
                        </a:rPr>
                        <a:t>2018 ERASMUS+ PROJELERİ SON BAŞVURU TARİHLERİ</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tr-TR" sz="1100" b="0" i="0" u="none" strike="noStrike" dirty="0">
                        <a:solidFill>
                          <a:srgbClr val="000000"/>
                        </a:solidFill>
                        <a:effectLst/>
                        <a:latin typeface="Calibri"/>
                      </a:endParaRPr>
                    </a:p>
                  </a:txBody>
                  <a:tcPr marL="9525" marR="9525" marT="9525" marB="0" anchor="b"/>
                </a:tc>
                <a:tc hMerge="1">
                  <a:txBody>
                    <a:bodyPr/>
                    <a:lstStyle/>
                    <a:p>
                      <a:pPr algn="l" fontAlgn="b"/>
                      <a:endParaRPr lang="tr-TR" sz="1100" b="0" i="0" u="none" strike="noStrike" dirty="0">
                        <a:solidFill>
                          <a:srgbClr val="000000"/>
                        </a:solidFill>
                        <a:effectLst/>
                        <a:latin typeface="Calibri"/>
                      </a:endParaRPr>
                    </a:p>
                  </a:txBody>
                  <a:tcPr marL="9525" marR="9525" marT="9525" marB="0" anchor="b"/>
                </a:tc>
              </a:tr>
              <a:tr h="370840">
                <a:tc gridSpan="3">
                  <a:txBody>
                    <a:bodyPr/>
                    <a:lstStyle/>
                    <a:p>
                      <a:pPr algn="ctr" fontAlgn="b"/>
                      <a:r>
                        <a:rPr lang="en-US" sz="1100" b="1" i="0" u="none" strike="noStrike" dirty="0">
                          <a:solidFill>
                            <a:srgbClr val="000000"/>
                          </a:solidFill>
                          <a:effectLst/>
                          <a:latin typeface="+mn-lt"/>
                        </a:rPr>
                        <a:t>KEY ACTION 1 (KA1) : LEARNING MOBILITY OF INDIVIDUALS (BİREYLERİN ÖĞRENME HAREKETLİLİĞİ)</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KA101- OKUL EĞİTİMİ PERSONEL HAREKETLİLİĞİ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tr-TR" sz="1100" b="0" i="0" u="none" strike="noStrike" dirty="0">
                          <a:solidFill>
                            <a:srgbClr val="000000"/>
                          </a:solidFill>
                          <a:effectLst/>
                          <a:latin typeface="+mn-lt"/>
                        </a:rPr>
                        <a:t>1 Şubat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KA102- MESLEKİ EĞİTİM ÖĞRENİCİ VE PERSONEL HAREKETLİLİĞİ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tr-TR" sz="1100" b="0" i="0" u="none" strike="noStrike" dirty="0">
                          <a:solidFill>
                            <a:srgbClr val="000000"/>
                          </a:solidFill>
                          <a:effectLst/>
                          <a:latin typeface="+mn-lt"/>
                        </a:rPr>
                        <a:t>1 Şubat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KA104- YETİŞKİN EĞİTİMİ PERSONELİNİN HAREKETLİLİĞİ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tr-TR" sz="1100" b="0" i="0" u="none" strike="noStrike" dirty="0">
                          <a:solidFill>
                            <a:srgbClr val="000000"/>
                          </a:solidFill>
                          <a:effectLst/>
                          <a:latin typeface="+mn-lt"/>
                        </a:rPr>
                        <a:t>1 Şubat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KA105- GENÇLİK HAREKETLİLİĞİ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fi-FI" sz="1100" b="0" i="0" u="none" strike="noStrike" dirty="0">
                          <a:solidFill>
                            <a:srgbClr val="000000"/>
                          </a:solidFill>
                          <a:effectLst/>
                          <a:latin typeface="+mn-lt"/>
                        </a:rPr>
                        <a:t>01 Şubat 2018  </a:t>
                      </a:r>
                      <a:r>
                        <a:rPr lang="fi-FI" sz="1100" b="0" i="0" u="none" strike="noStrike" dirty="0" smtClean="0">
                          <a:solidFill>
                            <a:srgbClr val="000000"/>
                          </a:solidFill>
                          <a:effectLst/>
                          <a:latin typeface="+mn-lt"/>
                        </a:rPr>
                        <a:t>    </a:t>
                      </a:r>
                      <a:r>
                        <a:rPr lang="fi-FI" sz="1100" b="0" i="0" u="none" strike="noStrike" dirty="0">
                          <a:solidFill>
                            <a:srgbClr val="000000"/>
                          </a:solidFill>
                          <a:effectLst/>
                          <a:latin typeface="+mn-lt"/>
                        </a:rPr>
                        <a:t>26 Nisan 2018                      04 Ekim 2018</a:t>
                      </a:r>
                    </a:p>
                  </a:txBody>
                  <a:tcPr marL="9525" marR="9525" marT="9525" marB="0" anchor="ctr">
                    <a:lnL w="12700" cmpd="sng">
                      <a:noFill/>
                    </a:lnL>
                  </a:tcPr>
                </a:tc>
                <a:tc hMerge="1">
                  <a:txBody>
                    <a:bodyPr/>
                    <a:lstStyle/>
                    <a:p>
                      <a:endParaRPr lang="tr-TR"/>
                    </a:p>
                  </a:txBody>
                  <a:tcPr/>
                </a:tc>
              </a:tr>
              <a:tr h="370840">
                <a:tc gridSpan="3">
                  <a:txBody>
                    <a:bodyPr/>
                    <a:lstStyle/>
                    <a:p>
                      <a:pPr algn="ctr" fontAlgn="ctr"/>
                      <a:r>
                        <a:rPr lang="tr-TR" sz="1100" b="1" i="0" u="none" strike="noStrike" dirty="0">
                          <a:solidFill>
                            <a:srgbClr val="000000"/>
                          </a:solidFill>
                          <a:effectLst/>
                          <a:latin typeface="+mn-lt"/>
                        </a:rPr>
                        <a:t>KEY ACTION 2 (KA2) : COOPERATION FOR INNOVATION AND THE EXCHANGE OF GOOD PRACTICES (YENİLİK VE İYİ UYGULAMALARIN DEĞİŞİMİ İÇİN ORTAKLIKLAR)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KA201- KARMA OKUL EĞİTİMİ STRATEJİK ORTAKLIKLAR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tr-TR" sz="1100" b="0" i="0" u="none" strike="noStrike" dirty="0">
                          <a:solidFill>
                            <a:srgbClr val="000000"/>
                          </a:solidFill>
                          <a:effectLst/>
                          <a:latin typeface="+mn-lt"/>
                        </a:rPr>
                        <a:t>21 Mart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KA202- MESLEKİ EĞİTİM STRATEJİK ORTAKLIKLAR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tr-TR" sz="1100" b="0" i="0" u="none" strike="noStrike" dirty="0">
                          <a:solidFill>
                            <a:srgbClr val="000000"/>
                          </a:solidFill>
                          <a:effectLst/>
                          <a:latin typeface="+mn-lt"/>
                        </a:rPr>
                        <a:t>21 Mart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KA204- YETİŞKİN EĞİTİMİ ALANINDA STRATEJİK ORTAKLIKLAR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tr-TR" sz="1100" b="0" i="0" u="none" strike="noStrike" dirty="0">
                          <a:solidFill>
                            <a:srgbClr val="000000"/>
                          </a:solidFill>
                          <a:effectLst/>
                          <a:latin typeface="+mn-lt"/>
                        </a:rPr>
                        <a:t>21 Mart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dirty="0">
                          <a:solidFill>
                            <a:srgbClr val="000000"/>
                          </a:solidFill>
                          <a:effectLst/>
                          <a:latin typeface="+mn-lt"/>
                        </a:rPr>
                        <a:t>KA205- GENÇLİK EĞİTİMİ ALANINDA STRATEJİK ORTAKLIKLAR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fi-FI" sz="1100" b="0" i="0" u="none" strike="noStrike" dirty="0">
                          <a:solidFill>
                            <a:srgbClr val="000000"/>
                          </a:solidFill>
                          <a:effectLst/>
                          <a:latin typeface="+mn-lt"/>
                        </a:rPr>
                        <a:t>01 Şubat 2018     </a:t>
                      </a:r>
                      <a:r>
                        <a:rPr lang="fi-FI" sz="1100" b="0" i="0" u="none" strike="noStrike" dirty="0" smtClean="0">
                          <a:solidFill>
                            <a:srgbClr val="000000"/>
                          </a:solidFill>
                          <a:effectLst/>
                          <a:latin typeface="+mn-lt"/>
                        </a:rPr>
                        <a:t> </a:t>
                      </a:r>
                      <a:r>
                        <a:rPr lang="fi-FI" sz="1100" b="0" i="0" u="none" strike="noStrike" dirty="0">
                          <a:solidFill>
                            <a:srgbClr val="000000"/>
                          </a:solidFill>
                          <a:effectLst/>
                          <a:latin typeface="+mn-lt"/>
                        </a:rPr>
                        <a:t>26 Nisan 2018                      04 Ekim 2018</a:t>
                      </a:r>
                    </a:p>
                  </a:txBody>
                  <a:tcPr marL="9525" marR="9525" marT="9525" marB="0" anchor="ctr">
                    <a:lnL w="12700" cmpd="sng">
                      <a:noFill/>
                    </a:lnL>
                  </a:tcPr>
                </a:tc>
                <a:tc hMerge="1">
                  <a:txBody>
                    <a:bodyPr/>
                    <a:lstStyle/>
                    <a:p>
                      <a:endParaRPr lang="tr-TR"/>
                    </a:p>
                  </a:txBody>
                  <a:tcPr/>
                </a:tc>
              </a:tr>
              <a:tr h="370840">
                <a:tc>
                  <a:txBody>
                    <a:bodyPr/>
                    <a:lstStyle/>
                    <a:p>
                      <a:pPr algn="l" fontAlgn="ctr"/>
                      <a:r>
                        <a:rPr lang="tr-TR" sz="1100" b="0" i="0" u="none" strike="noStrike">
                          <a:solidFill>
                            <a:srgbClr val="000000"/>
                          </a:solidFill>
                          <a:effectLst/>
                          <a:latin typeface="+mn-lt"/>
                        </a:rPr>
                        <a:t>KA219- OKULLAR ARASI OKUL EĞİTİMİ STRATEJİK ORTAKLIKLAR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tr-TR" sz="1100" b="0" i="0" u="none" strike="noStrike" dirty="0">
                          <a:solidFill>
                            <a:srgbClr val="000000"/>
                          </a:solidFill>
                          <a:effectLst/>
                          <a:latin typeface="+mn-lt"/>
                        </a:rPr>
                        <a:t>21 Mart 2018</a:t>
                      </a:r>
                    </a:p>
                  </a:txBody>
                  <a:tcPr marL="9525" marR="9525" marT="9525" marB="0" anchor="ctr">
                    <a:lnL w="12700" cmpd="sng">
                      <a:noFill/>
                    </a:lnL>
                  </a:tcPr>
                </a:tc>
                <a:tc hMerge="1">
                  <a:txBody>
                    <a:bodyPr/>
                    <a:lstStyle/>
                    <a:p>
                      <a:endParaRPr lang="tr-TR"/>
                    </a:p>
                  </a:txBody>
                  <a:tcPr/>
                </a:tc>
              </a:tr>
              <a:tr h="370840">
                <a:tc gridSpan="2">
                  <a:txBody>
                    <a:bodyPr/>
                    <a:lstStyle/>
                    <a:p>
                      <a:pPr algn="ctr" fontAlgn="b"/>
                      <a:r>
                        <a:rPr lang="tr-TR" sz="1100" b="1" i="0" u="none" strike="noStrike" dirty="0">
                          <a:solidFill>
                            <a:srgbClr val="000000"/>
                          </a:solidFill>
                          <a:effectLst/>
                          <a:latin typeface="+mn-lt"/>
                        </a:rPr>
                        <a:t>*Başvuruların tamamı , ilgili tarihte Brüksel saati ile saat 12.00'de sisteme yüklenmiş olmalıdır.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tcPr>
                </a:tc>
                <a:tc hMerge="1">
                  <a:txBody>
                    <a:bodyPr/>
                    <a:lstStyle/>
                    <a:p>
                      <a:endParaRPr lang="tr-TR"/>
                    </a:p>
                  </a:txBody>
                  <a:tcPr/>
                </a:tc>
                <a:tc>
                  <a:txBody>
                    <a:bodyPr/>
                    <a:lstStyle/>
                    <a:p>
                      <a:pPr algn="l" fontAlgn="b"/>
                      <a:endParaRPr lang="tr-TR" sz="1100" b="0" i="0" u="none" strike="noStrike" dirty="0">
                        <a:solidFill>
                          <a:srgbClr val="000000"/>
                        </a:solidFill>
                        <a:effectLst/>
                        <a:latin typeface="Calibri"/>
                      </a:endParaRPr>
                    </a:p>
                  </a:txBody>
                  <a:tcPr marL="9525" marR="9525" marT="9525" marB="0" anchor="b">
                    <a:lnL w="12700" cmpd="sng">
                      <a:noFill/>
                    </a:lnL>
                  </a:tcPr>
                </a:tc>
              </a:tr>
            </a:tbl>
          </a:graphicData>
        </a:graphic>
      </p:graphicFrame>
    </p:spTree>
    <p:extLst>
      <p:ext uri="{BB962C8B-B14F-4D97-AF65-F5344CB8AC3E}">
        <p14:creationId xmlns:p14="http://schemas.microsoft.com/office/powerpoint/2010/main" val="152184924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anim calcmode="lin" valueType="num">
                                      <p:cBhvr>
                                        <p:cTn id="13" dur="1750" fill="hold"/>
                                        <p:tgtEl>
                                          <p:spTgt spid="4"/>
                                        </p:tgtEl>
                                        <p:attrNameLst>
                                          <p:attrName>ppt_x</p:attrName>
                                        </p:attrNameLst>
                                      </p:cBhvr>
                                      <p:tavLst>
                                        <p:tav tm="0">
                                          <p:val>
                                            <p:strVal val="#ppt_x"/>
                                          </p:val>
                                        </p:tav>
                                        <p:tav tm="100000">
                                          <p:val>
                                            <p:strVal val="#ppt_x"/>
                                          </p:val>
                                        </p:tav>
                                      </p:tavLst>
                                    </p:anim>
                                    <p:anim calcmode="lin" valueType="num">
                                      <p:cBhvr>
                                        <p:cTn id="14" dur="1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2">
                    <a:lumMod val="75000"/>
                  </a:schemeClr>
                </a:solidFill>
                <a:effectLst>
                  <a:outerShdw blurRad="38100" dist="38100" dir="2700000" algn="tl">
                    <a:srgbClr val="000000">
                      <a:alpha val="43137"/>
                    </a:srgbClr>
                  </a:outerShdw>
                </a:effectLst>
                <a:latin typeface="+mn-lt"/>
              </a:rPr>
              <a:t>ERASMUS+ PROJELERİNDE İHTİYAÇ DUYULAN ÖNEMLİ LİNKLER</a:t>
            </a:r>
            <a:endParaRPr lang="tr-TR"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p:txBody>
          <a:bodyPr>
            <a:normAutofit/>
          </a:bodyPr>
          <a:lstStyle/>
          <a:p>
            <a:r>
              <a:rPr lang="tr-TR" dirty="0" smtClean="0"/>
              <a:t>1- ULUSAL AJANS:</a:t>
            </a:r>
          </a:p>
          <a:p>
            <a:r>
              <a:rPr lang="tr-TR" dirty="0" smtClean="0">
                <a:solidFill>
                  <a:schemeClr val="tx2">
                    <a:lumMod val="50000"/>
                  </a:schemeClr>
                </a:solidFill>
                <a:hlinkClick r:id="rId2"/>
              </a:rPr>
              <a:t>http://www.ua.gov.tr</a:t>
            </a:r>
            <a:endParaRPr lang="tr-TR" dirty="0" smtClean="0">
              <a:solidFill>
                <a:schemeClr val="tx2">
                  <a:lumMod val="50000"/>
                </a:schemeClr>
              </a:solidFill>
            </a:endParaRPr>
          </a:p>
          <a:p>
            <a:r>
              <a:rPr lang="tr-TR" dirty="0" smtClean="0"/>
              <a:t>2- ULUSAL AJANS – TEKLİF ÇAĞRILARI:</a:t>
            </a:r>
          </a:p>
          <a:p>
            <a:r>
              <a:rPr lang="tr-TR" dirty="0" smtClean="0">
                <a:solidFill>
                  <a:schemeClr val="tx2">
                    <a:lumMod val="50000"/>
                  </a:schemeClr>
                </a:solidFill>
                <a:hlinkClick r:id="rId3"/>
              </a:rPr>
              <a:t>http</a:t>
            </a:r>
            <a:r>
              <a:rPr lang="tr-TR" dirty="0">
                <a:solidFill>
                  <a:schemeClr val="tx2">
                    <a:lumMod val="50000"/>
                  </a:schemeClr>
                </a:solidFill>
                <a:hlinkClick r:id="rId3"/>
              </a:rPr>
              <a:t>://</a:t>
            </a:r>
            <a:r>
              <a:rPr lang="tr-TR" dirty="0" smtClean="0">
                <a:solidFill>
                  <a:schemeClr val="tx2">
                    <a:lumMod val="50000"/>
                  </a:schemeClr>
                </a:solidFill>
                <a:hlinkClick r:id="rId3"/>
              </a:rPr>
              <a:t>www.ua.gov.tr/programlar/teklif-çağrıları</a:t>
            </a:r>
            <a:endParaRPr lang="tr-TR" dirty="0" smtClean="0">
              <a:solidFill>
                <a:schemeClr val="tx2">
                  <a:lumMod val="50000"/>
                </a:schemeClr>
              </a:solidFill>
            </a:endParaRPr>
          </a:p>
          <a:p>
            <a:r>
              <a:rPr lang="tr-TR" dirty="0" smtClean="0"/>
              <a:t>3- </a:t>
            </a:r>
            <a:r>
              <a:rPr lang="tr-TR" dirty="0"/>
              <a:t>2018 </a:t>
            </a:r>
            <a:r>
              <a:rPr lang="tr-TR" dirty="0" err="1"/>
              <a:t>Erasmus</a:t>
            </a:r>
            <a:r>
              <a:rPr lang="tr-TR" dirty="0"/>
              <a:t>+ Başvuru </a:t>
            </a:r>
            <a:r>
              <a:rPr lang="tr-TR" dirty="0" smtClean="0"/>
              <a:t>Rehberi: </a:t>
            </a:r>
          </a:p>
          <a:p>
            <a:r>
              <a:rPr lang="tr-TR" dirty="0" smtClean="0">
                <a:solidFill>
                  <a:schemeClr val="tx2">
                    <a:lumMod val="50000"/>
                  </a:schemeClr>
                </a:solidFill>
                <a:hlinkClick r:id="rId4" tooltip="2018 erasmus-plus-programme-guide_en"/>
              </a:rPr>
              <a:t>2018 </a:t>
            </a:r>
            <a:r>
              <a:rPr lang="tr-TR" dirty="0" err="1" smtClean="0">
                <a:solidFill>
                  <a:schemeClr val="tx2">
                    <a:lumMod val="50000"/>
                  </a:schemeClr>
                </a:solidFill>
                <a:hlinkClick r:id="rId4" tooltip="2018 erasmus-plus-programme-guide_en"/>
              </a:rPr>
              <a:t>erasmus-plus-programme-guide_en</a:t>
            </a:r>
            <a:endParaRPr lang="tr-TR" dirty="0" smtClean="0">
              <a:solidFill>
                <a:schemeClr val="tx2">
                  <a:lumMod val="50000"/>
                </a:schemeClr>
              </a:solidFill>
            </a:endParaRPr>
          </a:p>
          <a:p>
            <a:r>
              <a:rPr lang="tr-TR" dirty="0" smtClean="0"/>
              <a:t>4- </a:t>
            </a:r>
            <a:r>
              <a:rPr lang="tr-TR" dirty="0"/>
              <a:t>2017 </a:t>
            </a:r>
            <a:r>
              <a:rPr lang="tr-TR" dirty="0" err="1"/>
              <a:t>Erasmus</a:t>
            </a:r>
            <a:r>
              <a:rPr lang="tr-TR" dirty="0"/>
              <a:t>+ Başvuru Rehberi (Türkçe) : </a:t>
            </a:r>
            <a:endParaRPr lang="tr-TR" dirty="0" smtClean="0"/>
          </a:p>
          <a:p>
            <a:r>
              <a:rPr lang="tr-TR" dirty="0" smtClean="0">
                <a:solidFill>
                  <a:schemeClr val="tx2">
                    <a:lumMod val="50000"/>
                  </a:schemeClr>
                </a:solidFill>
                <a:hlinkClick r:id="rId5" tooltip="erasmus-2017-program-rehberi-(tr)"/>
              </a:rPr>
              <a:t>erasmus-2017-program-rehberi-</a:t>
            </a:r>
            <a:r>
              <a:rPr lang="tr-TR" dirty="0">
                <a:solidFill>
                  <a:schemeClr val="tx2">
                    <a:lumMod val="50000"/>
                  </a:schemeClr>
                </a:solidFill>
                <a:hlinkClick r:id="rId5" tooltip="erasmus-2017-program-rehberi-(tr)"/>
              </a:rPr>
              <a:t>(tr</a:t>
            </a:r>
            <a:r>
              <a:rPr lang="tr-TR" dirty="0" smtClean="0">
                <a:solidFill>
                  <a:schemeClr val="tx2">
                    <a:lumMod val="50000"/>
                  </a:schemeClr>
                </a:solidFill>
                <a:hlinkClick r:id="rId5" tooltip="erasmus-2017-program-rehberi-(tr)"/>
              </a:rPr>
              <a:t>)</a:t>
            </a:r>
            <a:endParaRPr lang="tr-TR" dirty="0" smtClean="0">
              <a:solidFill>
                <a:schemeClr val="tx2">
                  <a:lumMod val="50000"/>
                </a:schemeClr>
              </a:solidFill>
            </a:endParaRPr>
          </a:p>
          <a:p>
            <a:r>
              <a:rPr lang="tr-TR" dirty="0" smtClean="0">
                <a:solidFill>
                  <a:schemeClr val="tx2">
                    <a:lumMod val="50000"/>
                  </a:schemeClr>
                </a:solidFill>
              </a:rPr>
              <a:t>5- TURNA HESABI:</a:t>
            </a:r>
          </a:p>
          <a:p>
            <a:r>
              <a:rPr lang="tr-TR" dirty="0">
                <a:solidFill>
                  <a:schemeClr val="tx2">
                    <a:lumMod val="50000"/>
                  </a:schemeClr>
                </a:solidFill>
                <a:hlinkClick r:id="rId6"/>
              </a:rPr>
              <a:t>http://</a:t>
            </a:r>
            <a:r>
              <a:rPr lang="tr-TR" dirty="0" smtClean="0">
                <a:solidFill>
                  <a:schemeClr val="tx2">
                    <a:lumMod val="50000"/>
                  </a:schemeClr>
                </a:solidFill>
                <a:hlinkClick r:id="rId6"/>
              </a:rPr>
              <a:t>www.ua.gov.tr/turna/giris</a:t>
            </a:r>
            <a:endParaRPr lang="tr-TR" dirty="0" smtClean="0">
              <a:solidFill>
                <a:schemeClr val="tx2">
                  <a:lumMod val="50000"/>
                </a:schemeClr>
              </a:solidFill>
            </a:endParaRPr>
          </a:p>
          <a:p>
            <a:endParaRPr lang="tr-TR" dirty="0">
              <a:solidFill>
                <a:schemeClr val="tx2">
                  <a:lumMod val="50000"/>
                </a:schemeClr>
              </a:solidFill>
            </a:endParaRPr>
          </a:p>
          <a:p>
            <a:endParaRPr lang="tr-TR" dirty="0" smtClean="0">
              <a:solidFill>
                <a:schemeClr val="tx2">
                  <a:lumMod val="50000"/>
                </a:schemeClr>
              </a:solidFill>
            </a:endParaRPr>
          </a:p>
          <a:p>
            <a:endParaRPr lang="tr-TR" dirty="0"/>
          </a:p>
        </p:txBody>
      </p:sp>
    </p:spTree>
    <p:extLst>
      <p:ext uri="{BB962C8B-B14F-4D97-AF65-F5344CB8AC3E}">
        <p14:creationId xmlns:p14="http://schemas.microsoft.com/office/powerpoint/2010/main" val="2594827769"/>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anim calcmode="lin" valueType="num">
                                      <p:cBhvr>
                                        <p:cTn id="2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anim calcmode="lin" valueType="num">
                                      <p:cBhvr>
                                        <p:cTn id="3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750"/>
                                        <p:tgtEl>
                                          <p:spTgt spid="3">
                                            <p:txEl>
                                              <p:pRg st="6" end="6"/>
                                            </p:txEl>
                                          </p:spTgt>
                                        </p:tgtEl>
                                      </p:cBhvr>
                                    </p:animEffect>
                                    <p:anim calcmode="lin" valueType="num">
                                      <p:cBhvr>
                                        <p:cTn id="3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750"/>
                                        <p:tgtEl>
                                          <p:spTgt spid="3">
                                            <p:txEl>
                                              <p:pRg st="7" end="7"/>
                                            </p:txEl>
                                          </p:spTgt>
                                        </p:tgtEl>
                                      </p:cBhvr>
                                    </p:animEffect>
                                    <p:anim calcmode="lin" valueType="num">
                                      <p:cBhvr>
                                        <p:cTn id="43"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750"/>
                                        <p:tgtEl>
                                          <p:spTgt spid="3">
                                            <p:txEl>
                                              <p:pRg st="8" end="8"/>
                                            </p:txEl>
                                          </p:spTgt>
                                        </p:tgtEl>
                                      </p:cBhvr>
                                    </p:animEffect>
                                    <p:anim calcmode="lin" valueType="num">
                                      <p:cBhvr>
                                        <p:cTn id="48"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75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750"/>
                                        <p:tgtEl>
                                          <p:spTgt spid="3">
                                            <p:txEl>
                                              <p:pRg st="9" end="9"/>
                                            </p:txEl>
                                          </p:spTgt>
                                        </p:tgtEl>
                                      </p:cBhvr>
                                    </p:animEffect>
                                    <p:anim calcmode="lin" valueType="num">
                                      <p:cBhvr>
                                        <p:cTn id="53"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75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750"/>
                                        <p:tgtEl>
                                          <p:spTgt spid="2"/>
                                        </p:tgtEl>
                                      </p:cBhvr>
                                    </p:animEffect>
                                    <p:anim calcmode="lin" valueType="num">
                                      <p:cBhvr>
                                        <p:cTn id="58" dur="1750" fill="hold"/>
                                        <p:tgtEl>
                                          <p:spTgt spid="2"/>
                                        </p:tgtEl>
                                        <p:attrNameLst>
                                          <p:attrName>ppt_x</p:attrName>
                                        </p:attrNameLst>
                                      </p:cBhvr>
                                      <p:tavLst>
                                        <p:tav tm="0">
                                          <p:val>
                                            <p:strVal val="#ppt_x"/>
                                          </p:val>
                                        </p:tav>
                                        <p:tav tm="100000">
                                          <p:val>
                                            <p:strVal val="#ppt_x"/>
                                          </p:val>
                                        </p:tav>
                                      </p:tavLst>
                                    </p:anim>
                                    <p:anim calcmode="lin" valueType="num">
                                      <p:cBhvr>
                                        <p:cTn id="5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6- SALTO:</a:t>
            </a:r>
          </a:p>
          <a:p>
            <a:r>
              <a:rPr lang="tr-TR" dirty="0" smtClean="0">
                <a:hlinkClick r:id="rId2"/>
              </a:rPr>
              <a:t>http://www.salto-youth.net</a:t>
            </a:r>
            <a:endParaRPr lang="tr-TR" dirty="0" smtClean="0"/>
          </a:p>
          <a:p>
            <a:r>
              <a:rPr lang="tr-TR" dirty="0" smtClean="0"/>
              <a:t>7- EST( </a:t>
            </a:r>
            <a:r>
              <a:rPr lang="tr-TR" dirty="0" err="1" smtClean="0"/>
              <a:t>European</a:t>
            </a:r>
            <a:r>
              <a:rPr lang="tr-TR" dirty="0" smtClean="0"/>
              <a:t> </a:t>
            </a:r>
            <a:r>
              <a:rPr lang="tr-TR" dirty="0" err="1" smtClean="0"/>
              <a:t>Shared</a:t>
            </a:r>
            <a:r>
              <a:rPr lang="tr-TR" dirty="0" smtClean="0"/>
              <a:t> </a:t>
            </a:r>
            <a:r>
              <a:rPr lang="tr-TR" dirty="0" err="1" smtClean="0"/>
              <a:t>Treasure</a:t>
            </a:r>
            <a:r>
              <a:rPr lang="tr-TR" dirty="0" smtClean="0"/>
              <a:t>) daha önce kabul edilen projeler ve proje sonuçları ile ilgili bilgi ağı:</a:t>
            </a:r>
          </a:p>
          <a:p>
            <a:r>
              <a:rPr lang="tr-TR" dirty="0" smtClean="0">
                <a:hlinkClick r:id="rId3"/>
              </a:rPr>
              <a:t>http://www.europeansharedtreasure.eu</a:t>
            </a:r>
            <a:endParaRPr lang="tr-TR" dirty="0" smtClean="0"/>
          </a:p>
          <a:p>
            <a:r>
              <a:rPr lang="tr-TR" dirty="0" smtClean="0"/>
              <a:t>8- Mesafe ölçer (</a:t>
            </a:r>
            <a:r>
              <a:rPr lang="tr-TR" dirty="0" err="1" smtClean="0"/>
              <a:t>Distance</a:t>
            </a:r>
            <a:r>
              <a:rPr lang="tr-TR" dirty="0" smtClean="0"/>
              <a:t> Ölçer):</a:t>
            </a:r>
          </a:p>
          <a:p>
            <a:r>
              <a:rPr lang="tr-TR" u="sng" dirty="0">
                <a:solidFill>
                  <a:schemeClr val="accent1">
                    <a:lumMod val="75000"/>
                  </a:schemeClr>
                </a:solidFill>
              </a:rPr>
              <a:t>http://ec.europa.eu/programmes/erasmus-plus/resources/distance-calculator_en</a:t>
            </a:r>
          </a:p>
        </p:txBody>
      </p:sp>
    </p:spTree>
    <p:extLst>
      <p:ext uri="{BB962C8B-B14F-4D97-AF65-F5344CB8AC3E}">
        <p14:creationId xmlns:p14="http://schemas.microsoft.com/office/powerpoint/2010/main" val="81587675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anim calcmode="lin" valueType="num">
                                      <p:cBhvr>
                                        <p:cTn id="2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anim calcmode="lin" valueType="num">
                                      <p:cBhvr>
                                        <p:cTn id="3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204864"/>
            <a:ext cx="8229600" cy="2808312"/>
          </a:xfrm>
        </p:spPr>
        <p:txBody>
          <a:bodyPr>
            <a:normAutofit fontScale="77500" lnSpcReduction="20000"/>
          </a:bodyPr>
          <a:lstStyle/>
          <a:p>
            <a:pPr marL="0" indent="0">
              <a:buNone/>
            </a:pPr>
            <a:endParaRPr lang="tr-TR" dirty="0" smtClean="0"/>
          </a:p>
          <a:p>
            <a:pPr marL="0" indent="0">
              <a:buNone/>
            </a:pPr>
            <a:r>
              <a:rPr lang="tr-TR" sz="3200" b="1" dirty="0" smtClean="0">
                <a:solidFill>
                  <a:schemeClr val="tx1">
                    <a:lumMod val="95000"/>
                    <a:lumOff val="5000"/>
                  </a:schemeClr>
                </a:solidFill>
                <a:latin typeface="Times New Roman" pitchFamily="18" charset="0"/>
                <a:cs typeface="Times New Roman" pitchFamily="18" charset="0"/>
              </a:rPr>
              <a:t>                 </a:t>
            </a:r>
            <a:endParaRPr lang="tr-TR" sz="3200" b="1" dirty="0" smtClean="0">
              <a:solidFill>
                <a:schemeClr val="accent4">
                  <a:lumMod val="50000"/>
                </a:schemeClr>
              </a:solidFill>
              <a:latin typeface="Times New Roman" pitchFamily="18" charset="0"/>
              <a:cs typeface="Times New Roman" pitchFamily="18" charset="0"/>
            </a:endParaRPr>
          </a:p>
          <a:p>
            <a:pPr marL="0" indent="0">
              <a:buNone/>
            </a:pPr>
            <a:endParaRPr lang="tr-TR" sz="3200" b="1" dirty="0" smtClean="0">
              <a:effectLst>
                <a:outerShdw blurRad="38100" dist="38100" dir="2700000" algn="tl">
                  <a:srgbClr val="000000">
                    <a:alpha val="43137"/>
                  </a:srgbClr>
                </a:outerShdw>
              </a:effectLst>
              <a:cs typeface="Times New Roman" pitchFamily="18" charset="0"/>
            </a:endParaRPr>
          </a:p>
          <a:p>
            <a:pPr marL="0" indent="0">
              <a:buNone/>
            </a:pPr>
            <a:r>
              <a:rPr lang="tr-TR" sz="3200" b="1" dirty="0" smtClean="0">
                <a:effectLst>
                  <a:outerShdw blurRad="38100" dist="38100" dir="2700000" algn="tl">
                    <a:srgbClr val="000000">
                      <a:alpha val="43137"/>
                    </a:srgbClr>
                  </a:outerShdw>
                </a:effectLst>
                <a:cs typeface="Times New Roman" pitchFamily="18" charset="0"/>
              </a:rPr>
              <a:t>Çanakkale İl Milli Eğitim Müdürlüğü </a:t>
            </a:r>
          </a:p>
          <a:p>
            <a:pPr marL="0" indent="0">
              <a:buNone/>
            </a:pPr>
            <a:r>
              <a:rPr lang="tr-TR" sz="3200" b="1" dirty="0" smtClean="0">
                <a:effectLst>
                  <a:outerShdw blurRad="38100" dist="38100" dir="2700000" algn="tl">
                    <a:srgbClr val="000000">
                      <a:alpha val="43137"/>
                    </a:srgbClr>
                  </a:outerShdw>
                </a:effectLst>
                <a:cs typeface="Times New Roman" pitchFamily="18" charset="0"/>
              </a:rPr>
              <a:t>ARGE Birimi</a:t>
            </a:r>
          </a:p>
          <a:p>
            <a:pPr marL="0" indent="0">
              <a:buNone/>
            </a:pPr>
            <a:r>
              <a:rPr lang="tr-TR" sz="3200" b="1" dirty="0" smtClean="0">
                <a:effectLst>
                  <a:outerShdw blurRad="38100" dist="38100" dir="2700000" algn="tl">
                    <a:srgbClr val="000000">
                      <a:alpha val="43137"/>
                    </a:srgbClr>
                  </a:outerShdw>
                </a:effectLst>
                <a:cs typeface="Times New Roman" pitchFamily="18" charset="0"/>
              </a:rPr>
              <a:t>Tel: 0286 217 11 35</a:t>
            </a:r>
          </a:p>
          <a:p>
            <a:pPr marL="0" indent="0">
              <a:buNone/>
            </a:pPr>
            <a:r>
              <a:rPr lang="tr-TR" sz="3200" b="1" dirty="0" smtClean="0">
                <a:effectLst>
                  <a:outerShdw blurRad="38100" dist="38100" dir="2700000" algn="tl">
                    <a:srgbClr val="000000">
                      <a:alpha val="43137"/>
                    </a:srgbClr>
                  </a:outerShdw>
                </a:effectLst>
                <a:cs typeface="Times New Roman" pitchFamily="18" charset="0"/>
              </a:rPr>
              <a:t>Mail: ab17@meb.gov.tr</a:t>
            </a:r>
            <a:endParaRPr lang="tr-TR" sz="3200" b="1" dirty="0">
              <a:effectLst>
                <a:outerShdw blurRad="38100" dist="38100" dir="2700000" algn="tl">
                  <a:srgbClr val="000000">
                    <a:alpha val="43137"/>
                  </a:srgbClr>
                </a:outerShdw>
              </a:effectLst>
              <a:cs typeface="Times New Roman" pitchFamily="18" charset="0"/>
            </a:endParaRPr>
          </a:p>
        </p:txBody>
      </p:sp>
      <p:pic>
        <p:nvPicPr>
          <p:cNvPr id="7" name="Picture 3" descr="C:\Users\ugur\Desktop\arg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9" y="5373216"/>
            <a:ext cx="1320354" cy="13070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C:\Users\ElifURKEL\Desktop\LOGOLAR\yeni_logo_17_m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370108"/>
            <a:ext cx="1440159" cy="1288275"/>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IMG_66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357188"/>
            <a:ext cx="65151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4211" y="2405063"/>
            <a:ext cx="882047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tr-TR" sz="4000" b="1" cap="none" spc="0" dirty="0" smtClean="0">
                <a:ln w="11430"/>
                <a:solidFill>
                  <a:schemeClr val="accent4">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TEŞEKKÜR EDERİZ.</a:t>
            </a:r>
            <a:endParaRPr lang="tr-TR" sz="4000" b="1" cap="none" spc="0" dirty="0">
              <a:ln w="11430"/>
              <a:solidFill>
                <a:schemeClr val="accent4">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64687742"/>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anim calcmode="lin" valueType="num">
                                      <p:cBhvr>
                                        <p:cTn id="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750"/>
                                        <p:tgtEl>
                                          <p:spTgt spid="3">
                                            <p:txEl>
                                              <p:pRg st="3" end="3"/>
                                            </p:txEl>
                                          </p:spTgt>
                                        </p:tgtEl>
                                      </p:cBhvr>
                                    </p:animEffect>
                                    <p:anim calcmode="lin" valueType="num">
                                      <p:cBhvr>
                                        <p:cTn id="1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750"/>
                                        <p:tgtEl>
                                          <p:spTgt spid="3">
                                            <p:txEl>
                                              <p:pRg st="4" end="4"/>
                                            </p:txEl>
                                          </p:spTgt>
                                        </p:tgtEl>
                                      </p:cBhvr>
                                    </p:animEffect>
                                    <p:anim calcmode="lin" valueType="num">
                                      <p:cBhvr>
                                        <p:cTn id="1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750"/>
                                        <p:tgtEl>
                                          <p:spTgt spid="3">
                                            <p:txEl>
                                              <p:pRg st="5" end="5"/>
                                            </p:txEl>
                                          </p:spTgt>
                                        </p:tgtEl>
                                      </p:cBhvr>
                                    </p:animEffect>
                                    <p:anim calcmode="lin" valueType="num">
                                      <p:cBhvr>
                                        <p:cTn id="2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750"/>
                                        <p:tgtEl>
                                          <p:spTgt spid="3">
                                            <p:txEl>
                                              <p:pRg st="6" end="6"/>
                                            </p:txEl>
                                          </p:spTgt>
                                        </p:tgtEl>
                                      </p:cBhvr>
                                    </p:animEffect>
                                    <p:anim calcmode="lin" valueType="num">
                                      <p:cBhvr>
                                        <p:cTn id="2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750"/>
                                        <p:tgtEl>
                                          <p:spTgt spid="5"/>
                                        </p:tgtEl>
                                      </p:cBhvr>
                                    </p:animEffect>
                                    <p:anim calcmode="lin" valueType="num">
                                      <p:cBhvr>
                                        <p:cTn id="33" dur="1750" fill="hold"/>
                                        <p:tgtEl>
                                          <p:spTgt spid="5"/>
                                        </p:tgtEl>
                                        <p:attrNameLst>
                                          <p:attrName>ppt_x</p:attrName>
                                        </p:attrNameLst>
                                      </p:cBhvr>
                                      <p:tavLst>
                                        <p:tav tm="0">
                                          <p:val>
                                            <p:strVal val="#ppt_x"/>
                                          </p:val>
                                        </p:tav>
                                        <p:tav tm="100000">
                                          <p:val>
                                            <p:strVal val="#ppt_x"/>
                                          </p:val>
                                        </p:tav>
                                      </p:tavLst>
                                    </p:anim>
                                    <p:anim calcmode="lin" valueType="num">
                                      <p:cBhvr>
                                        <p:cTn id="34" dur="175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750"/>
                                        <p:tgtEl>
                                          <p:spTgt spid="2"/>
                                        </p:tgtEl>
                                      </p:cBhvr>
                                    </p:animEffect>
                                    <p:anim calcmode="lin" valueType="num">
                                      <p:cBhvr>
                                        <p:cTn id="38" dur="1750" fill="hold"/>
                                        <p:tgtEl>
                                          <p:spTgt spid="2"/>
                                        </p:tgtEl>
                                        <p:attrNameLst>
                                          <p:attrName>ppt_x</p:attrName>
                                        </p:attrNameLst>
                                      </p:cBhvr>
                                      <p:tavLst>
                                        <p:tav tm="0">
                                          <p:val>
                                            <p:strVal val="#ppt_x"/>
                                          </p:val>
                                        </p:tav>
                                        <p:tav tm="100000">
                                          <p:val>
                                            <p:strVal val="#ppt_x"/>
                                          </p:val>
                                        </p:tav>
                                      </p:tavLst>
                                    </p:anim>
                                    <p:anim calcmode="lin" valueType="num">
                                      <p:cBhvr>
                                        <p:cTn id="3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147248" cy="864096"/>
          </a:xfrm>
        </p:spPr>
        <p:txBody>
          <a:bodyPr>
            <a:normAutofit/>
          </a:bodyPr>
          <a:lstStyle/>
          <a:p>
            <a:r>
              <a:rPr lang="tr-TR" sz="3600" b="1" dirty="0" err="1" smtClean="0">
                <a:solidFill>
                  <a:schemeClr val="accent2">
                    <a:lumMod val="75000"/>
                  </a:schemeClr>
                </a:solidFill>
                <a:effectLst>
                  <a:outerShdw blurRad="38100" dist="38100" dir="2700000" algn="tl">
                    <a:srgbClr val="000000">
                      <a:alpha val="43137"/>
                    </a:srgbClr>
                  </a:outerShdw>
                </a:effectLst>
                <a:latin typeface="+mn-lt"/>
              </a:rPr>
              <a:t>Erasmus</a:t>
            </a:r>
            <a:r>
              <a:rPr lang="tr-TR" sz="3600" b="1" dirty="0" smtClean="0">
                <a:solidFill>
                  <a:schemeClr val="accent2">
                    <a:lumMod val="75000"/>
                  </a:schemeClr>
                </a:solidFill>
                <a:effectLst>
                  <a:outerShdw blurRad="38100" dist="38100" dir="2700000" algn="tl">
                    <a:srgbClr val="000000">
                      <a:alpha val="43137"/>
                    </a:srgbClr>
                  </a:outerShdw>
                </a:effectLst>
                <a:latin typeface="+mn-lt"/>
              </a:rPr>
              <a:t> +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hedeflerİ</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251520" y="908720"/>
            <a:ext cx="8568952" cy="4389120"/>
          </a:xfrm>
        </p:spPr>
        <p:txBody>
          <a:bodyPr>
            <a:normAutofit/>
          </a:bodyPr>
          <a:lstStyle/>
          <a:p>
            <a:pPr algn="just">
              <a:buFont typeface="Wingdings" pitchFamily="2" charset="2"/>
              <a:buChar char="Ø"/>
            </a:pPr>
            <a:r>
              <a:rPr lang="tr-TR" sz="1800" dirty="0" smtClean="0"/>
              <a:t>Dil </a:t>
            </a:r>
            <a:r>
              <a:rPr lang="tr-TR" sz="1800" dirty="0"/>
              <a:t>ve kültürel farklılık alanında farkındalığı teşvik ederek dil öğretimi ve öğrenimi konusunda iyileştirme,</a:t>
            </a:r>
          </a:p>
          <a:p>
            <a:pPr algn="just">
              <a:buFont typeface="Wingdings" pitchFamily="2" charset="2"/>
              <a:buChar char="Ø"/>
            </a:pPr>
            <a:r>
              <a:rPr lang="tr-TR" sz="1800" dirty="0" smtClean="0"/>
              <a:t>Program </a:t>
            </a:r>
            <a:r>
              <a:rPr lang="tr-TR" sz="1800" dirty="0"/>
              <a:t>Ülkeleri ile Ortak Ülkeler arasında işbirliği ile eğitim öğretimin uluslar arası boyutunu güçlendirmek</a:t>
            </a:r>
          </a:p>
          <a:p>
            <a:pPr algn="just">
              <a:buFont typeface="Wingdings" pitchFamily="2" charset="2"/>
              <a:buChar char="Ø"/>
            </a:pPr>
            <a:r>
              <a:rPr lang="tr-TR" sz="1800" dirty="0" smtClean="0"/>
              <a:t>Mesleki </a:t>
            </a:r>
            <a:r>
              <a:rPr lang="tr-TR" sz="1800" dirty="0"/>
              <a:t>eğitimle ilgili özel amaç; eğitim istihdam ilişkisi, mesleki eğitim politikalarının ekonomik gelişme stratejilerinin uyumu, potansiyel büyüme alanları ve beceri eksikliği yaşanan alanlara odaklanma, yeterliliklerin Avrupa Yeterlilikler Çerçevesine (EQF) uygun olarak </a:t>
            </a:r>
            <a:r>
              <a:rPr lang="tr-TR" sz="1800" dirty="0" smtClean="0"/>
              <a:t>geliştirilmesi</a:t>
            </a:r>
            <a:endParaRPr lang="tr-TR" sz="1800" dirty="0"/>
          </a:p>
          <a:p>
            <a:pPr algn="just">
              <a:buFont typeface="Wingdings" pitchFamily="2" charset="2"/>
              <a:buChar char="Ø"/>
            </a:pPr>
            <a:r>
              <a:rPr lang="tr-TR" sz="1800" dirty="0" smtClean="0"/>
              <a:t>Yetişkin </a:t>
            </a:r>
            <a:r>
              <a:rPr lang="tr-TR" sz="1800" dirty="0"/>
              <a:t>eğitimi ile ilgili özel amaç, yetişkinlere yeniden beceri kazandırma ;ve becerilerini yükseltme, kazanımların tanınması, yetişkin öğrenmesine daha fazla teşvik, kariyer danışmanlığı ve bireyler için özel öğrenme </a:t>
            </a:r>
            <a:r>
              <a:rPr lang="tr-TR" sz="1800" dirty="0" smtClean="0"/>
              <a:t>fırsatları</a:t>
            </a:r>
          </a:p>
          <a:p>
            <a:pPr algn="just">
              <a:buFont typeface="Wingdings" pitchFamily="2" charset="2"/>
              <a:buChar char="Ø"/>
            </a:pPr>
            <a:r>
              <a:rPr lang="tr-TR" sz="1800" dirty="0"/>
              <a:t>Politika alanlarında işbirliği ve eğitim kurumlarının modernizasyonunu desteklemek üzere tasarlanmış olan Avrupa hayat boyu öğrenme alanını oluşmasına katkı sağlamak,</a:t>
            </a:r>
          </a:p>
          <a:p>
            <a:pPr algn="just">
              <a:buFont typeface="Wingdings" pitchFamily="2" charset="2"/>
              <a:buChar char="Ø"/>
            </a:pPr>
            <a:endParaRPr lang="tr-TR" sz="1800" b="1" dirty="0"/>
          </a:p>
        </p:txBody>
      </p:sp>
    </p:spTree>
    <p:custDataLst>
      <p:tags r:id="rId1"/>
    </p:custDataLst>
    <p:extLst>
      <p:ext uri="{BB962C8B-B14F-4D97-AF65-F5344CB8AC3E}">
        <p14:creationId xmlns:p14="http://schemas.microsoft.com/office/powerpoint/2010/main" val="69964624"/>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750"/>
                                        <p:tgtEl>
                                          <p:spTgt spid="3">
                                            <p:txEl>
                                              <p:pRg st="0" end="0"/>
                                            </p:txEl>
                                          </p:spTgt>
                                        </p:tgtEl>
                                      </p:cBhvr>
                                    </p:animEffect>
                                    <p:anim calcmode="lin" valueType="num">
                                      <p:cBhvr>
                                        <p:cTn id="13"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750"/>
                                        <p:tgtEl>
                                          <p:spTgt spid="3">
                                            <p:txEl>
                                              <p:pRg st="1" end="1"/>
                                            </p:txEl>
                                          </p:spTgt>
                                        </p:tgtEl>
                                      </p:cBhvr>
                                    </p:animEffect>
                                    <p:anim calcmode="lin" valueType="num">
                                      <p:cBhvr>
                                        <p:cTn id="18"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750"/>
                                        <p:tgtEl>
                                          <p:spTgt spid="3">
                                            <p:txEl>
                                              <p:pRg st="2" end="2"/>
                                            </p:txEl>
                                          </p:spTgt>
                                        </p:tgtEl>
                                      </p:cBhvr>
                                    </p:animEffect>
                                    <p:anim calcmode="lin" valueType="num">
                                      <p:cBhvr>
                                        <p:cTn id="23"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750"/>
                                        <p:tgtEl>
                                          <p:spTgt spid="3">
                                            <p:txEl>
                                              <p:pRg st="3" end="3"/>
                                            </p:txEl>
                                          </p:spTgt>
                                        </p:tgtEl>
                                      </p:cBhvr>
                                    </p:animEffect>
                                    <p:anim calcmode="lin" valueType="num">
                                      <p:cBhvr>
                                        <p:cTn id="28"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750"/>
                                        <p:tgtEl>
                                          <p:spTgt spid="3">
                                            <p:txEl>
                                              <p:pRg st="4" end="4"/>
                                            </p:txEl>
                                          </p:spTgt>
                                        </p:tgtEl>
                                      </p:cBhvr>
                                    </p:animEffect>
                                    <p:anim calcmode="lin" valueType="num">
                                      <p:cBhvr>
                                        <p:cTn id="33"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r>
              <a:rPr lang="tr-TR" sz="3600" b="1" dirty="0" err="1" smtClean="0">
                <a:solidFill>
                  <a:schemeClr val="accent2">
                    <a:lumMod val="75000"/>
                  </a:schemeClr>
                </a:solidFill>
                <a:effectLst>
                  <a:outerShdw blurRad="38100" dist="38100" dir="2700000" algn="tl">
                    <a:srgbClr val="000000">
                      <a:alpha val="43137"/>
                    </a:srgbClr>
                  </a:outerShdw>
                </a:effectLst>
                <a:latin typeface="+mn-lt"/>
              </a:rPr>
              <a:t>Erasmus</a:t>
            </a:r>
            <a:r>
              <a:rPr lang="tr-TR" sz="3600" b="1" dirty="0" smtClean="0">
                <a:solidFill>
                  <a:schemeClr val="accent2">
                    <a:lumMod val="75000"/>
                  </a:schemeClr>
                </a:solidFill>
                <a:effectLst>
                  <a:outerShdw blurRad="38100" dist="38100" dir="2700000" algn="tl">
                    <a:srgbClr val="000000">
                      <a:alpha val="43137"/>
                    </a:srgbClr>
                  </a:outerShdw>
                </a:effectLst>
                <a:latin typeface="+mn-lt"/>
              </a:rPr>
              <a:t> + Hedef </a:t>
            </a:r>
            <a:r>
              <a:rPr lang="tr-TR" sz="3600" b="1" dirty="0" err="1" smtClean="0">
                <a:solidFill>
                  <a:schemeClr val="accent2">
                    <a:lumMod val="75000"/>
                  </a:schemeClr>
                </a:solidFill>
                <a:effectLst>
                  <a:outerShdw blurRad="38100" dist="38100" dir="2700000" algn="tl">
                    <a:srgbClr val="000000">
                      <a:alpha val="43137"/>
                    </a:srgbClr>
                  </a:outerShdw>
                </a:effectLst>
                <a:latin typeface="+mn-lt"/>
              </a:rPr>
              <a:t>Kİtlesİ</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583862" y="836712"/>
            <a:ext cx="8229600" cy="4389120"/>
          </a:xfrm>
        </p:spPr>
        <p:txBody>
          <a:bodyPr>
            <a:normAutofit lnSpcReduction="10000"/>
          </a:bodyPr>
          <a:lstStyle/>
          <a:p>
            <a:endParaRPr lang="tr-TR" sz="2400" dirty="0"/>
          </a:p>
          <a:p>
            <a:pPr marL="342900" indent="-342900">
              <a:buFont typeface="Wingdings" pitchFamily="2" charset="2"/>
              <a:buChar char="Ø"/>
            </a:pPr>
            <a:r>
              <a:rPr lang="tr-TR" sz="2400" dirty="0"/>
              <a:t>Eğitim, gençlik ve spor alanında faaliyeti olan kurum/kuruluşlar </a:t>
            </a:r>
            <a:endParaRPr lang="tr-TR" sz="2400" dirty="0" smtClean="0"/>
          </a:p>
          <a:p>
            <a:pPr marL="342900" indent="-342900">
              <a:buFont typeface="Wingdings" pitchFamily="2" charset="2"/>
              <a:buChar char="Ø"/>
            </a:pPr>
            <a:r>
              <a:rPr lang="tr-TR" sz="2400" dirty="0" smtClean="0"/>
              <a:t>İşletmeler </a:t>
            </a:r>
            <a:endParaRPr lang="tr-TR" sz="2400" dirty="0"/>
          </a:p>
          <a:p>
            <a:pPr marL="342900" indent="-342900">
              <a:buFont typeface="Wingdings" pitchFamily="2" charset="2"/>
              <a:buChar char="Ø"/>
            </a:pPr>
            <a:r>
              <a:rPr lang="tr-TR" sz="2400" dirty="0" smtClean="0"/>
              <a:t>Dernekler</a:t>
            </a:r>
            <a:r>
              <a:rPr lang="tr-TR" sz="2400" dirty="0"/>
              <a:t>, vakıflar, sivil toplum kuruluşları </a:t>
            </a:r>
            <a:endParaRPr lang="tr-TR" sz="2400" dirty="0" smtClean="0"/>
          </a:p>
          <a:p>
            <a:pPr marL="342900" indent="-342900">
              <a:buFont typeface="Wingdings" pitchFamily="2" charset="2"/>
              <a:buChar char="Ø"/>
            </a:pPr>
            <a:r>
              <a:rPr lang="tr-TR" sz="2400" dirty="0" smtClean="0"/>
              <a:t>Eğitim </a:t>
            </a:r>
            <a:r>
              <a:rPr lang="tr-TR" sz="2400" dirty="0"/>
              <a:t>çalışanları </a:t>
            </a:r>
            <a:endParaRPr lang="tr-TR" sz="2400" dirty="0" smtClean="0"/>
          </a:p>
          <a:p>
            <a:pPr marL="342900" indent="-342900">
              <a:buFont typeface="Wingdings" pitchFamily="2" charset="2"/>
              <a:buChar char="Ø"/>
            </a:pPr>
            <a:r>
              <a:rPr lang="tr-TR" sz="2400" dirty="0" smtClean="0"/>
              <a:t>Örgün </a:t>
            </a:r>
            <a:r>
              <a:rPr lang="tr-TR" sz="2400" dirty="0"/>
              <a:t>eğitim öğrencileri </a:t>
            </a:r>
            <a:endParaRPr lang="tr-TR" sz="2400" dirty="0" smtClean="0"/>
          </a:p>
          <a:p>
            <a:pPr marL="342900" indent="-342900">
              <a:buFont typeface="Wingdings" pitchFamily="2" charset="2"/>
              <a:buChar char="Ø"/>
            </a:pPr>
            <a:r>
              <a:rPr lang="tr-TR" sz="2400" dirty="0" smtClean="0"/>
              <a:t>Yetişkin </a:t>
            </a:r>
            <a:r>
              <a:rPr lang="tr-TR" sz="2400" dirty="0"/>
              <a:t>eğitimi öğrenicileri </a:t>
            </a:r>
            <a:endParaRPr lang="tr-TR" sz="2400" dirty="0" smtClean="0"/>
          </a:p>
          <a:p>
            <a:pPr marL="342900" indent="-342900">
              <a:buFont typeface="Wingdings" pitchFamily="2" charset="2"/>
              <a:buChar char="Ø"/>
            </a:pPr>
            <a:r>
              <a:rPr lang="tr-TR" sz="2400" dirty="0" smtClean="0"/>
              <a:t>Gençler </a:t>
            </a:r>
            <a:endParaRPr lang="tr-TR" sz="2400" dirty="0"/>
          </a:p>
          <a:p>
            <a:pPr marL="342900" indent="-342900">
              <a:buFont typeface="Wingdings" pitchFamily="2" charset="2"/>
              <a:buChar char="Ø"/>
            </a:pPr>
            <a:r>
              <a:rPr lang="tr-TR" sz="2400" dirty="0" smtClean="0"/>
              <a:t>Gençlik </a:t>
            </a:r>
            <a:r>
              <a:rPr lang="tr-TR" sz="2400" dirty="0"/>
              <a:t>çalışanları </a:t>
            </a:r>
          </a:p>
          <a:p>
            <a:endParaRPr lang="tr-TR" dirty="0"/>
          </a:p>
        </p:txBody>
      </p:sp>
    </p:spTree>
    <p:custDataLst>
      <p:tags r:id="rId1"/>
    </p:custDataLst>
    <p:extLst>
      <p:ext uri="{BB962C8B-B14F-4D97-AF65-F5344CB8AC3E}">
        <p14:creationId xmlns:p14="http://schemas.microsoft.com/office/powerpoint/2010/main" val="1679664503"/>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anim calcmode="lin" valueType="num">
                                      <p:cBhvr>
                                        <p:cTn id="13"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7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anim calcmode="lin" valueType="num">
                                      <p:cBhvr>
                                        <p:cTn id="18"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7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anim calcmode="lin" valueType="num">
                                      <p:cBhvr>
                                        <p:cTn id="23"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7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anim calcmode="lin" valueType="num">
                                      <p:cBhvr>
                                        <p:cTn id="28"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75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anim calcmode="lin" valueType="num">
                                      <p:cBhvr>
                                        <p:cTn id="33"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75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750"/>
                                        <p:tgtEl>
                                          <p:spTgt spid="3">
                                            <p:txEl>
                                              <p:pRg st="6" end="6"/>
                                            </p:txEl>
                                          </p:spTgt>
                                        </p:tgtEl>
                                      </p:cBhvr>
                                    </p:animEffect>
                                    <p:anim calcmode="lin" valueType="num">
                                      <p:cBhvr>
                                        <p:cTn id="3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750"/>
                                        <p:tgtEl>
                                          <p:spTgt spid="3">
                                            <p:txEl>
                                              <p:pRg st="7" end="7"/>
                                            </p:txEl>
                                          </p:spTgt>
                                        </p:tgtEl>
                                      </p:cBhvr>
                                    </p:animEffect>
                                    <p:anim calcmode="lin" valueType="num">
                                      <p:cBhvr>
                                        <p:cTn id="43"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75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750"/>
                                        <p:tgtEl>
                                          <p:spTgt spid="3">
                                            <p:txEl>
                                              <p:pRg st="8" end="8"/>
                                            </p:txEl>
                                          </p:spTgt>
                                        </p:tgtEl>
                                      </p:cBhvr>
                                    </p:animEffect>
                                    <p:anim calcmode="lin" valueType="num">
                                      <p:cBhvr>
                                        <p:cTn id="48"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8698" y="404664"/>
            <a:ext cx="4501008" cy="1296144"/>
          </a:xfrm>
        </p:spPr>
        <p:txBody>
          <a:bodyPr>
            <a:normAutofit/>
          </a:bodyPr>
          <a:lstStyle/>
          <a:p>
            <a:r>
              <a:rPr lang="tr-TR" sz="3600" b="1" dirty="0" err="1" smtClean="0">
                <a:solidFill>
                  <a:schemeClr val="accent2">
                    <a:lumMod val="75000"/>
                  </a:schemeClr>
                </a:solidFill>
                <a:effectLst>
                  <a:outerShdw blurRad="38100" dist="38100" dir="2700000" algn="tl">
                    <a:srgbClr val="000000">
                      <a:alpha val="43137"/>
                    </a:srgbClr>
                  </a:outerShdw>
                </a:effectLst>
                <a:latin typeface="+mn-lt"/>
              </a:rPr>
              <a:t>Hangİ</a:t>
            </a:r>
            <a:r>
              <a:rPr lang="tr-TR" sz="3600" b="1" dirty="0" smtClean="0">
                <a:solidFill>
                  <a:schemeClr val="accent2">
                    <a:lumMod val="75000"/>
                  </a:schemeClr>
                </a:solidFill>
                <a:effectLst>
                  <a:outerShdw blurRad="38100" dist="38100" dir="2700000" algn="tl">
                    <a:srgbClr val="000000">
                      <a:alpha val="43137"/>
                    </a:srgbClr>
                  </a:outerShdw>
                </a:effectLst>
                <a:latin typeface="+mn-lt"/>
              </a:rPr>
              <a:t> ülkelerde uygulanacak?</a:t>
            </a:r>
            <a:endParaRPr lang="tr-TR" sz="3600"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3074" name="Picture 2" descr="C:\Users\ugur\Desktop\avrupa-turkiy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631188">
            <a:off x="354558" y="281035"/>
            <a:ext cx="3271412" cy="2094691"/>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2"/>
          <p:cNvSpPr txBox="1">
            <a:spLocks/>
          </p:cNvSpPr>
          <p:nvPr/>
        </p:nvSpPr>
        <p:spPr>
          <a:xfrm>
            <a:off x="218542" y="2492896"/>
            <a:ext cx="8601164" cy="309297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Clr>
                <a:schemeClr val="accent1"/>
              </a:buClr>
              <a:buNone/>
            </a:pPr>
            <a:endParaRPr lang="tr-TR" sz="2400" dirty="0" smtClean="0">
              <a:latin typeface="Times New Roman" pitchFamily="18" charset="0"/>
              <a:cs typeface="Times New Roman" pitchFamily="18" charset="0"/>
            </a:endParaRPr>
          </a:p>
        </p:txBody>
      </p:sp>
      <p:sp>
        <p:nvSpPr>
          <p:cNvPr id="3" name="Dikdörtgen 2"/>
          <p:cNvSpPr/>
          <p:nvPr/>
        </p:nvSpPr>
        <p:spPr>
          <a:xfrm>
            <a:off x="423716" y="2636912"/>
            <a:ext cx="8252739" cy="2585323"/>
          </a:xfrm>
          <a:prstGeom prst="rect">
            <a:avLst/>
          </a:prstGeom>
        </p:spPr>
        <p:txBody>
          <a:bodyPr wrap="square">
            <a:spAutoFit/>
          </a:bodyPr>
          <a:lstStyle/>
          <a:p>
            <a:pPr marL="285750" indent="-285750" algn="just">
              <a:buFont typeface="Wingdings" pitchFamily="2" charset="2"/>
              <a:buChar char="Ø"/>
            </a:pPr>
            <a:r>
              <a:rPr lang="tr-TR" b="1" dirty="0"/>
              <a:t>28 AB üyesi ülke, </a:t>
            </a:r>
          </a:p>
          <a:p>
            <a:pPr algn="just"/>
            <a:endParaRPr lang="tr-TR" b="1" dirty="0"/>
          </a:p>
          <a:p>
            <a:pPr marL="285750" indent="-285750" algn="just">
              <a:buFont typeface="Wingdings" pitchFamily="2" charset="2"/>
              <a:buChar char="Ø"/>
            </a:pPr>
            <a:r>
              <a:rPr lang="tr-TR" b="1" dirty="0"/>
              <a:t>AB üyesi olmayan program ülkeleri, EFTA ülkeleri (Norveç, İzlanda, Lihtenştayn, Makedonya ve Türkiye),</a:t>
            </a:r>
          </a:p>
          <a:p>
            <a:pPr algn="just"/>
            <a:endParaRPr lang="tr-TR" b="1" dirty="0"/>
          </a:p>
          <a:p>
            <a:pPr marL="285750" indent="-285750" algn="just">
              <a:buFont typeface="Wingdings" pitchFamily="2" charset="2"/>
              <a:buChar char="Ø"/>
            </a:pPr>
            <a:r>
              <a:rPr lang="tr-TR" b="1" dirty="0"/>
              <a:t>Üçüncü ülkeler (Arnavutluk, Bosna Hersek, Kosova, Karadağ Cumhuriyeti, Sırbistan, Ermenistan, Azerbaycan, </a:t>
            </a:r>
            <a:r>
              <a:rPr lang="tr-TR" b="1" dirty="0" err="1"/>
              <a:t>Belarus</a:t>
            </a:r>
            <a:r>
              <a:rPr lang="tr-TR" b="1" dirty="0"/>
              <a:t>, Gürcistan, Moldova, Ukrayna, Rusya Federasyonu, Cezayir, Mısır, İsrail, Ürdün, Lübnan, Libya, Fas, Filistin, Suriye ve Tunus)</a:t>
            </a:r>
          </a:p>
        </p:txBody>
      </p:sp>
    </p:spTree>
    <p:custDataLst>
      <p:tags r:id="rId1"/>
    </p:custDataLst>
    <p:extLst>
      <p:ext uri="{BB962C8B-B14F-4D97-AF65-F5344CB8AC3E}">
        <p14:creationId xmlns:p14="http://schemas.microsoft.com/office/powerpoint/2010/main" val="2173123821"/>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1750"/>
                                        <p:tgtEl>
                                          <p:spTgt spid="3074"/>
                                        </p:tgtEl>
                                      </p:cBhvr>
                                    </p:animEffect>
                                    <p:anim calcmode="lin" valueType="num">
                                      <p:cBhvr>
                                        <p:cTn id="21" dur="1750" fill="hold"/>
                                        <p:tgtEl>
                                          <p:spTgt spid="3074"/>
                                        </p:tgtEl>
                                        <p:attrNameLst>
                                          <p:attrName>ppt_x</p:attrName>
                                        </p:attrNameLst>
                                      </p:cBhvr>
                                      <p:tavLst>
                                        <p:tav tm="0">
                                          <p:val>
                                            <p:strVal val="#ppt_x"/>
                                          </p:val>
                                        </p:tav>
                                        <p:tav tm="100000">
                                          <p:val>
                                            <p:strVal val="#ppt_x"/>
                                          </p:val>
                                        </p:tav>
                                      </p:tavLst>
                                    </p:anim>
                                    <p:anim calcmode="lin" valueType="num">
                                      <p:cBhvr>
                                        <p:cTn id="22" dur="1750" fill="hold"/>
                                        <p:tgtEl>
                                          <p:spTgt spid="307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750"/>
                                        <p:tgtEl>
                                          <p:spTgt spid="3"/>
                                        </p:tgtEl>
                                      </p:cBhvr>
                                    </p:animEffect>
                                    <p:anim calcmode="lin" valueType="num">
                                      <p:cBhvr>
                                        <p:cTn id="26" dur="1750" fill="hold"/>
                                        <p:tgtEl>
                                          <p:spTgt spid="3"/>
                                        </p:tgtEl>
                                        <p:attrNameLst>
                                          <p:attrName>ppt_x</p:attrName>
                                        </p:attrNameLst>
                                      </p:cBhvr>
                                      <p:tavLst>
                                        <p:tav tm="0">
                                          <p:val>
                                            <p:strVal val="#ppt_x"/>
                                          </p:val>
                                        </p:tav>
                                        <p:tav tm="100000">
                                          <p:val>
                                            <p:strVal val="#ppt_x"/>
                                          </p:val>
                                        </p:tav>
                                      </p:tavLst>
                                    </p:anim>
                                    <p:anim calcmode="lin" valueType="num">
                                      <p:cBhvr>
                                        <p:cTn id="27"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1.4"/>
</p:tagLst>
</file>

<file path=ppt/tags/tag10.xml><?xml version="1.0" encoding="utf-8"?>
<p:tagLst xmlns:a="http://schemas.openxmlformats.org/drawingml/2006/main" xmlns:r="http://schemas.openxmlformats.org/officeDocument/2006/relationships" xmlns:p="http://schemas.openxmlformats.org/presentationml/2006/main">
  <p:tag name="TİMİNG" val="|0.2|0.7|0.7|0.9"/>
</p:tagLst>
</file>

<file path=ppt/tags/tag11.xml><?xml version="1.0" encoding="utf-8"?>
<p:tagLst xmlns:a="http://schemas.openxmlformats.org/drawingml/2006/main" xmlns:r="http://schemas.openxmlformats.org/officeDocument/2006/relationships" xmlns:p="http://schemas.openxmlformats.org/presentationml/2006/main">
  <p:tag name="TİMİNG" val="|1.3|2.2|1.1|0.8|0.7|0.7"/>
</p:tagLst>
</file>

<file path=ppt/tags/tag12.xml><?xml version="1.0" encoding="utf-8"?>
<p:tagLst xmlns:a="http://schemas.openxmlformats.org/drawingml/2006/main" xmlns:r="http://schemas.openxmlformats.org/officeDocument/2006/relationships" xmlns:p="http://schemas.openxmlformats.org/presentationml/2006/main">
  <p:tag name="TİMİNG" val="|1|0.6|0|0.6"/>
</p:tagLst>
</file>

<file path=ppt/tags/tag13.xml><?xml version="1.0" encoding="utf-8"?>
<p:tagLst xmlns:a="http://schemas.openxmlformats.org/drawingml/2006/main" xmlns:r="http://schemas.openxmlformats.org/officeDocument/2006/relationships" xmlns:p="http://schemas.openxmlformats.org/presentationml/2006/main">
  <p:tag name="TİMİNG" val="|0|0.6"/>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3.4|3.7|2.6"/>
</p:tagLst>
</file>

<file path=ppt/tags/tag4.xml><?xml version="1.0" encoding="utf-8"?>
<p:tagLst xmlns:a="http://schemas.openxmlformats.org/drawingml/2006/main" xmlns:r="http://schemas.openxmlformats.org/officeDocument/2006/relationships" xmlns:p="http://schemas.openxmlformats.org/presentationml/2006/main">
  <p:tag name="TİMİNG" val="|1.3|2.2|1.1|0.8|0.7|0.7"/>
</p:tagLst>
</file>

<file path=ppt/tags/tag5.xml><?xml version="1.0" encoding="utf-8"?>
<p:tagLst xmlns:a="http://schemas.openxmlformats.org/drawingml/2006/main" xmlns:r="http://schemas.openxmlformats.org/officeDocument/2006/relationships" xmlns:p="http://schemas.openxmlformats.org/presentationml/2006/main">
  <p:tag name="TİMİNG" val="|1.3|2.2|1.1|0.8|0.7|0.7"/>
</p:tagLst>
</file>

<file path=ppt/tags/tag6.xml><?xml version="1.0" encoding="utf-8"?>
<p:tagLst xmlns:a="http://schemas.openxmlformats.org/drawingml/2006/main" xmlns:r="http://schemas.openxmlformats.org/officeDocument/2006/relationships" xmlns:p="http://schemas.openxmlformats.org/presentationml/2006/main">
  <p:tag name="TİMİNG" val="|0|0.8|0.7|0.7|2.4|0.8|1.1|1"/>
</p:tagLst>
</file>

<file path=ppt/tags/tag7.xml><?xml version="1.0" encoding="utf-8"?>
<p:tagLst xmlns:a="http://schemas.openxmlformats.org/drawingml/2006/main" xmlns:r="http://schemas.openxmlformats.org/officeDocument/2006/relationships" xmlns:p="http://schemas.openxmlformats.org/presentationml/2006/main">
  <p:tag name="TİMİNG" val="|0.3|0.9|1.3|1.1"/>
</p:tagLst>
</file>

<file path=ppt/tags/tag8.xml><?xml version="1.0" encoding="utf-8"?>
<p:tagLst xmlns:a="http://schemas.openxmlformats.org/drawingml/2006/main" xmlns:r="http://schemas.openxmlformats.org/officeDocument/2006/relationships" xmlns:p="http://schemas.openxmlformats.org/presentationml/2006/main">
  <p:tag name="TİMİNG" val="|0.8|6"/>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3493</TotalTime>
  <Words>3925</Words>
  <Application>Microsoft Office PowerPoint</Application>
  <PresentationFormat>Ekran Gösterisi (4:3)</PresentationFormat>
  <Paragraphs>784</Paragraphs>
  <Slides>66</Slides>
  <Notes>2</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Açılar</vt:lpstr>
      <vt:lpstr>PowerPoint Sunusu</vt:lpstr>
      <vt:lpstr>PowerPoint Sunusu</vt:lpstr>
      <vt:lpstr>PowerPoint Sunusu</vt:lpstr>
      <vt:lpstr>PowerPoint Sunusu</vt:lpstr>
      <vt:lpstr>PowerPoint Sunusu</vt:lpstr>
      <vt:lpstr>Erasmus + hedeflerİ</vt:lpstr>
      <vt:lpstr>Erasmus + hedeflerİ</vt:lpstr>
      <vt:lpstr>Erasmus + Hedef Kİtlesİ</vt:lpstr>
      <vt:lpstr>Hangİ ülkelerde uygulanacak?</vt:lpstr>
      <vt:lpstr>3 ANA EYLEM TÜRÜ</vt:lpstr>
      <vt:lpstr>PowerPoint Sunusu</vt:lpstr>
      <vt:lpstr>PowerPoint Sunusu</vt:lpstr>
      <vt:lpstr>Erasmus + OKUL EĞİTİMİ öncelİklerİ</vt:lpstr>
      <vt:lpstr>KA1 OKUL EĞİTİMİ</vt:lpstr>
      <vt:lpstr>KA 1 Okul Eğİtİmİ İçİn Uygun KatIlImcIlar</vt:lpstr>
      <vt:lpstr>PowerPoint Sunusu</vt:lpstr>
      <vt:lpstr>OKUL EĞİTİMİ EN AZ 2 ORTAK </vt:lpstr>
      <vt:lpstr>KA 1 Okul Eğİtİmİ DetaylarI</vt:lpstr>
      <vt:lpstr>KA 1 Başvuru AşamasI 1</vt:lpstr>
      <vt:lpstr>KA 1 Başvuru AşamasI 2</vt:lpstr>
      <vt:lpstr> 2018 KA1 Okul Eğİtİmİ Personel Hareketlİlİğİ Proje Öncelİklerİ 1</vt:lpstr>
      <vt:lpstr>2018 KA1 Okul Eğİtİmİ Personel Hareketlİlİğİ Proje Öncelİklerİ 2</vt:lpstr>
      <vt:lpstr>Proje Kurgusu Oluşturmak ve Ortak Bulmak</vt:lpstr>
      <vt:lpstr>Başvuru Değerlendİrme Ölçütlerİ</vt:lpstr>
      <vt:lpstr>2017 yIlI Çanakkale’de (KA1)</vt:lpstr>
      <vt:lpstr>Okul Eğİtİmİ Personel Hareketlİlİğİ SonuçlarI</vt:lpstr>
      <vt:lpstr>YETİŞKİN EĞİTİMİ PERSONELİNE YÖNELİK HAREKETLİLİK</vt:lpstr>
      <vt:lpstr> YETİŞKİN EĞİTİMİ PERSONELİNE YÖNELİK HAREKETLİLİK İÇİN UYGUN KURULUŞLAR HANGİLERİDİR? </vt:lpstr>
      <vt:lpstr>KA 1 yetİşkİn eğİtİmİ personelİne yönelİk Detaylar</vt:lpstr>
      <vt:lpstr>Meslekİ eğİtİm Öğrenİcİ ve Personel Hareketlİlİğİ</vt:lpstr>
      <vt:lpstr>PowerPoint Sunusu</vt:lpstr>
      <vt:lpstr>Meslekİ Eğİtİm Hareketlİlİğİ İçİn Uygun Kuruluşlar Hangİlerİdİr? </vt:lpstr>
      <vt:lpstr>2017 yIlI Çanakkale’de (KA1)</vt:lpstr>
      <vt:lpstr>Meslekİ Eğİtİm Öğrenİcİ ve Personel  Hareketlİlİğİ SonuçlarI</vt:lpstr>
      <vt:lpstr>PowerPoint Sunusu</vt:lpstr>
      <vt:lpstr>PowerPoint Sunusu</vt:lpstr>
      <vt:lpstr>KA 2 STRATEJİK ORTAKLIKLAR</vt:lpstr>
      <vt:lpstr>2018 KA2 STRATEJİK ORTAKLIK ÖNCELİKLERİ 1</vt:lpstr>
      <vt:lpstr>2018 KA2 STRATEJİK ORTAKLIK ÖNCELİKLERİ 2</vt:lpstr>
      <vt:lpstr>PowerPoint Sunusu</vt:lpstr>
      <vt:lpstr>PowerPoint Sunusu</vt:lpstr>
      <vt:lpstr>PowerPoint Sunusu</vt:lpstr>
      <vt:lpstr>OKUL EĞİTİMİ EN AZ 2 ORTAK </vt:lpstr>
      <vt:lpstr>PowerPoint Sunusu</vt:lpstr>
      <vt:lpstr>KA 2 Stratejİk OrtaklIklar DetaylarI</vt:lpstr>
      <vt:lpstr>KA 2 Başvuru AşamasI</vt:lpstr>
      <vt:lpstr>KA 2 Proje Değerlendİrme Ölçütlerİ</vt:lpstr>
      <vt:lpstr>2017 yIlI Çanakkale’de (KA219)</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ERASMUSPRO BAŞVURU SÜRECİ</vt:lpstr>
      <vt:lpstr>PowerPoint Sunusu</vt:lpstr>
      <vt:lpstr>ERASMUS+ PROJELERİNDE İHTİYAÇ DUYULAN ÖNEMLİ LİNKLER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BilgiIslem2</dc:creator>
  <cp:lastModifiedBy>ElifURKEL</cp:lastModifiedBy>
  <cp:revision>848</cp:revision>
  <dcterms:created xsi:type="dcterms:W3CDTF">2015-01-08T11:59:48Z</dcterms:created>
  <dcterms:modified xsi:type="dcterms:W3CDTF">2017-11-20T14:12:34Z</dcterms:modified>
</cp:coreProperties>
</file>