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 id="2147483936" r:id="rId3"/>
    <p:sldMasterId id="2147483948" r:id="rId4"/>
    <p:sldMasterId id="2147483960" r:id="rId5"/>
    <p:sldMasterId id="2147483972" r:id="rId6"/>
    <p:sldMasterId id="2147483984" r:id="rId7"/>
    <p:sldMasterId id="2147483996" r:id="rId8"/>
    <p:sldMasterId id="2147484008" r:id="rId9"/>
  </p:sldMasterIdLst>
  <p:sldIdLst>
    <p:sldId id="291" r:id="rId10"/>
    <p:sldId id="271" r:id="rId11"/>
    <p:sldId id="292" r:id="rId12"/>
    <p:sldId id="293" r:id="rId13"/>
    <p:sldId id="288" r:id="rId14"/>
    <p:sldId id="294" r:id="rId15"/>
    <p:sldId id="295" r:id="rId16"/>
    <p:sldId id="296" r:id="rId17"/>
    <p:sldId id="290" r:id="rId18"/>
    <p:sldId id="272" r:id="rId19"/>
    <p:sldId id="297" r:id="rId20"/>
    <p:sldId id="289" r:id="rId21"/>
    <p:sldId id="277" r:id="rId22"/>
    <p:sldId id="298" r:id="rId23"/>
    <p:sldId id="300" r:id="rId24"/>
    <p:sldId id="301" r:id="rId25"/>
    <p:sldId id="302" r:id="rId26"/>
    <p:sldId id="303" r:id="rId27"/>
    <p:sldId id="304" r:id="rId28"/>
    <p:sldId id="306" r:id="rId29"/>
    <p:sldId id="307" r:id="rId30"/>
    <p:sldId id="265" r:id="rId31"/>
    <p:sldId id="305" r:id="rId32"/>
    <p:sldId id="309" r:id="rId33"/>
    <p:sldId id="310" r:id="rId34"/>
    <p:sldId id="311" r:id="rId35"/>
    <p:sldId id="312" r:id="rId36"/>
    <p:sldId id="28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394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5470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5877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9772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4655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94090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0211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3356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5593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0389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653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3599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0170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8896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580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3575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922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7150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8321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97166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10899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7997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9471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858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2596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4062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3434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179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3249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9377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48960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0941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24933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5631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1611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5213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23426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081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20.11.2017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7717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0629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8166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7002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5051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9495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3327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4878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0495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475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20.11.2017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52471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9199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3639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1507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9638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8949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96066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59964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611862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433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20.11.2017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58120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00817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44258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5691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36820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03174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90097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5909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0260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4474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0891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24485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6081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26869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76531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4484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953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84043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8763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448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79369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852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85039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37587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63516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44405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2045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38641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5667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1918F0-1B18-4567-91A4-ACDB88C48D8F}" type="datetimeFigureOut">
              <a:rPr lang="tr-TR">
                <a:solidFill>
                  <a:prstClr val="black">
                    <a:tint val="75000"/>
                  </a:prstClr>
                </a:solidFill>
              </a:rPr>
              <a:pPr/>
              <a:t>20.11.2017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2552422-0135-40BD-A776-97ABAA2D77EC}"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954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20.11.2017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280070547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198922791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33025872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246259532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298767421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137505825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204899906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918F0-1B18-4567-91A4-ACDB88C48D8F}" type="datetimeFigureOut">
              <a:rPr lang="tr-TR" smtClean="0">
                <a:solidFill>
                  <a:prstClr val="black">
                    <a:tint val="75000"/>
                  </a:prstClr>
                </a:solidFill>
              </a:rPr>
              <a:pPr/>
              <a:t>20.11.2017</a:t>
            </a:fld>
            <a:endParaRPr lang="tr-TR" smtClean="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smtClean="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2422-0135-40BD-A776-97ABAA2D77EC}" type="slidenum">
              <a:rPr lang="tr-TR" smtClean="0">
                <a:solidFill>
                  <a:prstClr val="black">
                    <a:tint val="75000"/>
                  </a:prstClr>
                </a:solidFill>
              </a:rPr>
              <a:pPr/>
              <a:t>‹#›</a:t>
            </a:fld>
            <a:endParaRPr lang="tr-TR" smtClean="0">
              <a:solidFill>
                <a:prstClr val="black">
                  <a:tint val="75000"/>
                </a:prstClr>
              </a:solidFill>
            </a:endParaRPr>
          </a:p>
        </p:txBody>
      </p:sp>
    </p:spTree>
    <p:extLst>
      <p:ext uri="{BB962C8B-B14F-4D97-AF65-F5344CB8AC3E}">
        <p14:creationId xmlns:p14="http://schemas.microsoft.com/office/powerpoint/2010/main" val="18156288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Belgesi1.docx"/></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Word_Belgesi2.docx"/></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5.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package" Target="../embeddings/Microsoft_Word_Belgesi3.doc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6.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package" Target="../embeddings/Microsoft_Word_Belgesi4.docx"/></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8.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package" Target="../embeddings/Microsoft_Word_Belgesi5.docx"/></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9.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package" Target="../embeddings/Microsoft_Word_Belgesi6.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2636912"/>
            <a:ext cx="3874987" cy="373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p:cNvSpPr>
            <a:spLocks noGrp="1"/>
          </p:cNvSpPr>
          <p:nvPr>
            <p:ph type="title"/>
          </p:nvPr>
        </p:nvSpPr>
        <p:spPr>
          <a:xfrm>
            <a:off x="457200" y="338328"/>
            <a:ext cx="8229600" cy="1252728"/>
          </a:xfrm>
        </p:spPr>
        <p:txBody>
          <a:bodyPr>
            <a:normAutofit fontScale="9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ÇEV 2023 </a:t>
            </a:r>
            <a:b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Çanakkale Eğitim Vizyonu 2023</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97277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717032"/>
            <a:ext cx="8352928" cy="2664296"/>
          </a:xfrm>
        </p:spPr>
        <p:txBody>
          <a:bodyPr>
            <a:normAutofit/>
          </a:bodyPr>
          <a:lstStyle/>
          <a:p>
            <a:pPr marL="0" indent="0" algn="just">
              <a:buNone/>
            </a:pPr>
            <a:r>
              <a:rPr lang="tr-TR" sz="2800" dirty="0" smtClean="0">
                <a:solidFill>
                  <a:srgbClr val="000000"/>
                </a:solidFill>
                <a:latin typeface="Times New Roman"/>
                <a:ea typeface="Times New Roman"/>
              </a:rPr>
              <a:t>	</a:t>
            </a:r>
            <a:endParaRPr lang="tr-TR" sz="3200" dirty="0">
              <a:latin typeface="Calibri" panose="020F0502020204030204" pitchFamily="34" charset="0"/>
            </a:endParaRPr>
          </a:p>
        </p:txBody>
      </p:sp>
      <p:sp>
        <p:nvSpPr>
          <p:cNvPr id="2" name="Başlık 1"/>
          <p:cNvSpPr>
            <a:spLocks noGrp="1"/>
          </p:cNvSpPr>
          <p:nvPr>
            <p:ph type="title"/>
          </p:nvPr>
        </p:nvSpPr>
        <p:spPr/>
        <p:txBody>
          <a:bodyPr>
            <a:normAutofit/>
          </a:bodyPr>
          <a:lstStyle/>
          <a:p>
            <a:r>
              <a:rPr lang="tr-TR" b="1" dirty="0"/>
              <a:t>Proje Çıktıları ve Başarı Ölçütleri :</a:t>
            </a:r>
            <a:r>
              <a:rPr lang="tr-TR" dirty="0"/>
              <a:t/>
            </a:r>
            <a:br>
              <a:rPr lang="tr-TR" dirty="0"/>
            </a:br>
            <a:r>
              <a:rPr lang="tr-TR" sz="2800" b="1" dirty="0">
                <a:solidFill>
                  <a:srgbClr val="000000"/>
                </a:solidFill>
                <a:latin typeface="Times New Roman"/>
                <a:ea typeface="Times New Roman"/>
              </a:rPr>
              <a:t>	 </a:t>
            </a:r>
            <a:endParaRPr lang="tr-TR" dirty="0"/>
          </a:p>
        </p:txBody>
      </p:sp>
      <p:sp>
        <p:nvSpPr>
          <p:cNvPr id="5" name="Dikdörtgen 4"/>
          <p:cNvSpPr/>
          <p:nvPr/>
        </p:nvSpPr>
        <p:spPr>
          <a:xfrm>
            <a:off x="323528" y="2276872"/>
            <a:ext cx="8568952" cy="3970318"/>
          </a:xfrm>
          <a:prstGeom prst="rect">
            <a:avLst/>
          </a:prstGeom>
        </p:spPr>
        <p:txBody>
          <a:bodyPr wrap="square">
            <a:spAutoFit/>
          </a:bodyPr>
          <a:lstStyle/>
          <a:p>
            <a:r>
              <a:rPr lang="tr-TR" dirty="0" smtClean="0"/>
              <a:t>Kurumlarımızda </a:t>
            </a:r>
            <a:r>
              <a:rPr lang="tr-TR" dirty="0"/>
              <a:t>birlikte çalışma ve işbirliği ruhu oluşur</a:t>
            </a:r>
            <a:r>
              <a:rPr lang="tr-TR" dirty="0" smtClean="0"/>
              <a:t>.</a:t>
            </a:r>
            <a:endParaRPr lang="tr-TR" dirty="0"/>
          </a:p>
          <a:p>
            <a:endParaRPr lang="tr-TR" dirty="0"/>
          </a:p>
          <a:p>
            <a:r>
              <a:rPr lang="tr-TR" dirty="0" smtClean="0"/>
              <a:t>Kurumlarımız </a:t>
            </a:r>
            <a:r>
              <a:rPr lang="tr-TR" dirty="0"/>
              <a:t>ve okullarımız diğer kurum ve okullarla etkileşim halinde olacaklarından kurumlarımızın ve çalışanlarımızın motivasyonu yükselir. (Puan </a:t>
            </a:r>
            <a:r>
              <a:rPr lang="tr-TR" dirty="0" smtClean="0"/>
              <a:t>Ölçütleri)</a:t>
            </a:r>
          </a:p>
          <a:p>
            <a:endParaRPr lang="tr-TR" dirty="0"/>
          </a:p>
          <a:p>
            <a:r>
              <a:rPr lang="tr-TR" dirty="0" smtClean="0"/>
              <a:t>Okul </a:t>
            </a:r>
            <a:r>
              <a:rPr lang="tr-TR" dirty="0"/>
              <a:t>İdaresi-Öğretmen-Öğrenci-Veli bütünleşmesi sağlanarak birlikte başarma duygusu işlenir.(Etkinlikler</a:t>
            </a:r>
            <a:r>
              <a:rPr lang="tr-TR" dirty="0" smtClean="0"/>
              <a:t>)</a:t>
            </a:r>
          </a:p>
          <a:p>
            <a:endParaRPr lang="tr-TR" dirty="0"/>
          </a:p>
          <a:p>
            <a:r>
              <a:rPr lang="tr-TR" dirty="0" smtClean="0"/>
              <a:t>Kurumlarımızda </a:t>
            </a:r>
            <a:r>
              <a:rPr lang="tr-TR" dirty="0"/>
              <a:t>kriterleri sağlamak için mücadele ruhu gelişir</a:t>
            </a:r>
            <a:r>
              <a:rPr lang="tr-TR" dirty="0" smtClean="0"/>
              <a:t>.</a:t>
            </a:r>
          </a:p>
          <a:p>
            <a:endParaRPr lang="tr-TR" dirty="0"/>
          </a:p>
          <a:p>
            <a:r>
              <a:rPr lang="tr-TR" dirty="0" smtClean="0"/>
              <a:t>Okul </a:t>
            </a:r>
            <a:r>
              <a:rPr lang="tr-TR" dirty="0"/>
              <a:t>ve kurumlarımızda hedef odaklı nitelikli eğitim öğretim faaliyetleri yürütülür</a:t>
            </a:r>
            <a:r>
              <a:rPr lang="tr-TR" dirty="0" smtClean="0"/>
              <a:t>.</a:t>
            </a:r>
          </a:p>
          <a:p>
            <a:endParaRPr lang="tr-TR" dirty="0"/>
          </a:p>
          <a:p>
            <a:r>
              <a:rPr lang="tr-TR" dirty="0" smtClean="0"/>
              <a:t>Proje </a:t>
            </a:r>
            <a:r>
              <a:rPr lang="tr-TR" dirty="0"/>
              <a:t>tabanlı ve yenilikçi yaklaşımlar daha fazla ödüllendirilerek sürekli gelişim sağlanır.</a:t>
            </a:r>
          </a:p>
          <a:p>
            <a:endParaRPr lang="tr-TR" dirty="0"/>
          </a:p>
        </p:txBody>
      </p:sp>
    </p:spTree>
    <p:extLst>
      <p:ext uri="{BB962C8B-B14F-4D97-AF65-F5344CB8AC3E}">
        <p14:creationId xmlns:p14="http://schemas.microsoft.com/office/powerpoint/2010/main" val="28183832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Proje Çıktıları ve Başarı Ölçütleri :</a:t>
            </a:r>
            <a:r>
              <a:rPr lang="tr-TR" dirty="0"/>
              <a:t/>
            </a:r>
            <a:br>
              <a:rPr lang="tr-TR" dirty="0"/>
            </a:br>
            <a:r>
              <a:rPr lang="tr-TR" sz="2800" b="1" dirty="0">
                <a:solidFill>
                  <a:srgbClr val="000000"/>
                </a:solidFill>
                <a:latin typeface="Times New Roman"/>
                <a:ea typeface="Times New Roman"/>
              </a:rPr>
              <a:t>	 </a:t>
            </a:r>
            <a:endParaRPr lang="tr-TR" dirty="0"/>
          </a:p>
        </p:txBody>
      </p:sp>
      <p:sp>
        <p:nvSpPr>
          <p:cNvPr id="5" name="Dikdörtgen 4"/>
          <p:cNvSpPr/>
          <p:nvPr/>
        </p:nvSpPr>
        <p:spPr>
          <a:xfrm>
            <a:off x="323528" y="2420888"/>
            <a:ext cx="8568952" cy="3970318"/>
          </a:xfrm>
          <a:prstGeom prst="rect">
            <a:avLst/>
          </a:prstGeom>
        </p:spPr>
        <p:txBody>
          <a:bodyPr wrap="square">
            <a:spAutoFit/>
          </a:bodyPr>
          <a:lstStyle/>
          <a:p>
            <a:r>
              <a:rPr lang="tr-TR" dirty="0" smtClean="0"/>
              <a:t>Ulusal </a:t>
            </a:r>
            <a:r>
              <a:rPr lang="tr-TR" dirty="0"/>
              <a:t>ve uluslararası proje ve yarışmalara katılım oranları artar</a:t>
            </a:r>
            <a:r>
              <a:rPr lang="tr-TR" dirty="0" smtClean="0"/>
              <a:t>.</a:t>
            </a:r>
          </a:p>
          <a:p>
            <a:endParaRPr lang="tr-TR" dirty="0"/>
          </a:p>
          <a:p>
            <a:r>
              <a:rPr lang="tr-TR" dirty="0" smtClean="0"/>
              <a:t>Okullarımız </a:t>
            </a:r>
            <a:r>
              <a:rPr lang="tr-TR" dirty="0"/>
              <a:t>ve kurumlarımız yapmış oldukları çalışmaları raporlama ve </a:t>
            </a:r>
            <a:r>
              <a:rPr lang="tr-TR" dirty="0" smtClean="0"/>
              <a:t>  </a:t>
            </a:r>
          </a:p>
          <a:p>
            <a:r>
              <a:rPr lang="tr-TR" dirty="0" smtClean="0"/>
              <a:t>biriktirme </a:t>
            </a:r>
            <a:r>
              <a:rPr lang="tr-TR" dirty="0"/>
              <a:t>yeteneği kazanır</a:t>
            </a:r>
            <a:r>
              <a:rPr lang="tr-TR" dirty="0" smtClean="0"/>
              <a:t>.</a:t>
            </a:r>
          </a:p>
          <a:p>
            <a:endParaRPr lang="tr-TR" dirty="0"/>
          </a:p>
          <a:p>
            <a:r>
              <a:rPr lang="tr-TR" dirty="0" smtClean="0"/>
              <a:t>Okullarımızın </a:t>
            </a:r>
            <a:r>
              <a:rPr lang="tr-TR" dirty="0"/>
              <a:t>fiziksel ortamlarında iyileştirme çalışmaları artar</a:t>
            </a:r>
            <a:r>
              <a:rPr lang="tr-TR" dirty="0" smtClean="0"/>
              <a:t>.</a:t>
            </a:r>
          </a:p>
          <a:p>
            <a:endParaRPr lang="tr-TR" dirty="0"/>
          </a:p>
          <a:p>
            <a:r>
              <a:rPr lang="tr-TR" dirty="0" smtClean="0"/>
              <a:t>Öğretmen </a:t>
            </a:r>
            <a:r>
              <a:rPr lang="tr-TR" dirty="0"/>
              <a:t>ve öğrencilerimiz yeni fikirler üretme ve geliştirme noktasında aktif hale gelir</a:t>
            </a:r>
            <a:r>
              <a:rPr lang="tr-TR" dirty="0" smtClean="0"/>
              <a:t>.</a:t>
            </a:r>
          </a:p>
          <a:p>
            <a:endParaRPr lang="tr-TR" dirty="0"/>
          </a:p>
          <a:p>
            <a:r>
              <a:rPr lang="tr-TR" dirty="0" smtClean="0"/>
              <a:t>Performans </a:t>
            </a:r>
            <a:r>
              <a:rPr lang="tr-TR" dirty="0"/>
              <a:t>ölçümleri kaliteyi ve niteliği arttırır</a:t>
            </a:r>
            <a:r>
              <a:rPr lang="tr-TR" dirty="0" smtClean="0"/>
              <a:t>.</a:t>
            </a:r>
          </a:p>
          <a:p>
            <a:endParaRPr lang="tr-TR" dirty="0"/>
          </a:p>
          <a:p>
            <a:r>
              <a:rPr lang="tr-TR" dirty="0" smtClean="0"/>
              <a:t>"Kazan </a:t>
            </a:r>
            <a:r>
              <a:rPr lang="tr-TR" dirty="0"/>
              <a:t>Kazan" anlayışı ile herkes kazanır.</a:t>
            </a:r>
          </a:p>
          <a:p>
            <a:endParaRPr lang="tr-TR" dirty="0"/>
          </a:p>
        </p:txBody>
      </p:sp>
    </p:spTree>
    <p:extLst>
      <p:ext uri="{BB962C8B-B14F-4D97-AF65-F5344CB8AC3E}">
        <p14:creationId xmlns:p14="http://schemas.microsoft.com/office/powerpoint/2010/main" val="1528584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Projenin Hedef Kitlesi:</a:t>
            </a:r>
            <a:endParaRPr lang="tr-TR" dirty="0"/>
          </a:p>
        </p:txBody>
      </p:sp>
      <p:sp>
        <p:nvSpPr>
          <p:cNvPr id="4" name="Dikdörtgen 3"/>
          <p:cNvSpPr/>
          <p:nvPr/>
        </p:nvSpPr>
        <p:spPr>
          <a:xfrm>
            <a:off x="755576" y="3140968"/>
            <a:ext cx="7416824" cy="1569660"/>
          </a:xfrm>
          <a:prstGeom prst="rect">
            <a:avLst/>
          </a:prstGeom>
        </p:spPr>
        <p:txBody>
          <a:bodyPr wrap="square">
            <a:spAutoFit/>
          </a:bodyPr>
          <a:lstStyle/>
          <a:p>
            <a:pPr algn="just"/>
            <a:r>
              <a:rPr lang="tr-TR" sz="3200" dirty="0" smtClean="0"/>
              <a:t>Çanakkale'deki </a:t>
            </a:r>
            <a:r>
              <a:rPr lang="tr-TR" sz="3200" dirty="0"/>
              <a:t>tüm resmi ve </a:t>
            </a:r>
            <a:r>
              <a:rPr lang="tr-TR" sz="3200" dirty="0" smtClean="0"/>
              <a:t>özel; okul öncesi</a:t>
            </a:r>
            <a:r>
              <a:rPr lang="tr-TR" sz="3200" dirty="0"/>
              <a:t>, ilkokul, ortaokul ve ortaöğretim kurumlarıdır.</a:t>
            </a:r>
            <a:r>
              <a:rPr lang="tr-TR" sz="3200" b="1" dirty="0"/>
              <a:t>  </a:t>
            </a:r>
            <a:endParaRPr lang="tr-TR" sz="3200" dirty="0"/>
          </a:p>
        </p:txBody>
      </p:sp>
    </p:spTree>
    <p:extLst>
      <p:ext uri="{BB962C8B-B14F-4D97-AF65-F5344CB8AC3E}">
        <p14:creationId xmlns:p14="http://schemas.microsoft.com/office/powerpoint/2010/main" val="1975083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indent="449580">
              <a:lnSpc>
                <a:spcPct val="115000"/>
              </a:lnSpc>
              <a:spcAft>
                <a:spcPts val="1000"/>
              </a:spcAft>
            </a:pPr>
            <a:r>
              <a:rPr lang="tr-TR" sz="3600" dirty="0" smtClean="0">
                <a:latin typeface="Calibri"/>
                <a:ea typeface="Times New Roman"/>
                <a:cs typeface="Times New Roman"/>
              </a:rPr>
              <a:t/>
            </a:r>
            <a:br>
              <a:rPr lang="tr-TR" sz="3600" dirty="0" smtClean="0">
                <a:latin typeface="Calibri"/>
                <a:ea typeface="Times New Roman"/>
                <a:cs typeface="Times New Roman"/>
              </a:rPr>
            </a:br>
            <a:r>
              <a:rPr lang="tr-TR" b="1" dirty="0" smtClean="0">
                <a:solidFill>
                  <a:schemeClr val="bg1"/>
                </a:solidFill>
                <a:latin typeface="Times New Roman"/>
                <a:ea typeface="Times New Roman"/>
                <a:cs typeface="Times New Roman"/>
              </a:rPr>
              <a:t>PROJE İŞLEYİŞ TAKVİMİ </a:t>
            </a:r>
            <a:endParaRPr lang="tr-TR"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616697"/>
            <a:ext cx="8280921" cy="376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92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8328"/>
            <a:ext cx="8229600" cy="1002440"/>
          </a:xfrm>
        </p:spPr>
        <p:txBody>
          <a:bodyPr>
            <a:normAutofit fontScale="90000"/>
          </a:bodyPr>
          <a:lstStyle/>
          <a:p>
            <a:pPr indent="449580">
              <a:lnSpc>
                <a:spcPct val="115000"/>
              </a:lnSpc>
              <a:spcAft>
                <a:spcPts val="1000"/>
              </a:spcAft>
            </a:pPr>
            <a:r>
              <a:rPr lang="tr-TR" sz="3600" dirty="0" smtClean="0">
                <a:latin typeface="Calibri"/>
                <a:ea typeface="Times New Roman"/>
                <a:cs typeface="Times New Roman"/>
              </a:rPr>
              <a:t/>
            </a:r>
            <a:br>
              <a:rPr lang="tr-TR" sz="3600" dirty="0" smtClean="0">
                <a:latin typeface="Calibri"/>
                <a:ea typeface="Times New Roman"/>
                <a:cs typeface="Times New Roman"/>
              </a:rPr>
            </a:br>
            <a:r>
              <a:rPr lang="tr-TR" b="1" dirty="0" smtClean="0">
                <a:solidFill>
                  <a:schemeClr val="bg1"/>
                </a:solidFill>
                <a:latin typeface="Times New Roman"/>
                <a:ea typeface="Times New Roman"/>
                <a:cs typeface="Times New Roman"/>
              </a:rPr>
              <a:t>PROJE İŞLEYİŞ TAKVİMİ </a:t>
            </a:r>
            <a:endParaRPr lang="tr-TR"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585" y="2780928"/>
            <a:ext cx="818986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899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74675"/>
            <a:ext cx="8821043"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366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ext uri="{D42A27DB-BD31-4B8C-83A1-F6EECF244321}">
                <p14:modId xmlns:p14="http://schemas.microsoft.com/office/powerpoint/2010/main" val="251833948"/>
              </p:ext>
            </p:extLst>
          </p:nvPr>
        </p:nvGraphicFramePr>
        <p:xfrm>
          <a:off x="71438" y="579438"/>
          <a:ext cx="9002712" cy="5700712"/>
        </p:xfrm>
        <a:graphic>
          <a:graphicData uri="http://schemas.openxmlformats.org/presentationml/2006/ole">
            <mc:AlternateContent xmlns:mc="http://schemas.openxmlformats.org/markup-compatibility/2006">
              <mc:Choice xmlns:v="urn:schemas-microsoft-com:vml" Requires="v">
                <p:oleObj spid="_x0000_s7187" name="Belge" r:id="rId4" imgW="9002095" imgH="5701255" progId="Word.Document.12">
                  <p:embed/>
                </p:oleObj>
              </mc:Choice>
              <mc:Fallback>
                <p:oleObj name="Belge" r:id="rId4" imgW="9002095" imgH="5701255" progId="Word.Document.12">
                  <p:embed/>
                  <p:pic>
                    <p:nvPicPr>
                      <p:cNvPr id="0" name=""/>
                      <p:cNvPicPr/>
                      <p:nvPr/>
                    </p:nvPicPr>
                    <p:blipFill>
                      <a:blip r:embed="rId5"/>
                      <a:stretch>
                        <a:fillRect/>
                      </a:stretch>
                    </p:blipFill>
                    <p:spPr>
                      <a:xfrm>
                        <a:off x="71438" y="579438"/>
                        <a:ext cx="9002712" cy="5700712"/>
                      </a:xfrm>
                      <a:prstGeom prst="rect">
                        <a:avLst/>
                      </a:prstGeom>
                    </p:spPr>
                  </p:pic>
                </p:oleObj>
              </mc:Fallback>
            </mc:AlternateContent>
          </a:graphicData>
        </a:graphic>
      </p:graphicFrame>
    </p:spTree>
    <p:extLst>
      <p:ext uri="{BB962C8B-B14F-4D97-AF65-F5344CB8AC3E}">
        <p14:creationId xmlns:p14="http://schemas.microsoft.com/office/powerpoint/2010/main" val="508398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070479999"/>
              </p:ext>
            </p:extLst>
          </p:nvPr>
        </p:nvGraphicFramePr>
        <p:xfrm>
          <a:off x="71438" y="608013"/>
          <a:ext cx="9002712" cy="5641975"/>
        </p:xfrm>
        <a:graphic>
          <a:graphicData uri="http://schemas.openxmlformats.org/presentationml/2006/ole">
            <mc:AlternateContent xmlns:mc="http://schemas.openxmlformats.org/markup-compatibility/2006">
              <mc:Choice xmlns:v="urn:schemas-microsoft-com:vml" Requires="v">
                <p:oleObj spid="_x0000_s8211" name="Belge" r:id="rId4" imgW="9002095" imgH="5641345" progId="Word.Document.12">
                  <p:embed/>
                </p:oleObj>
              </mc:Choice>
              <mc:Fallback>
                <p:oleObj name="Belge" r:id="rId4" imgW="9002095" imgH="5641345" progId="Word.Document.12">
                  <p:embed/>
                  <p:pic>
                    <p:nvPicPr>
                      <p:cNvPr id="0" name=""/>
                      <p:cNvPicPr/>
                      <p:nvPr/>
                    </p:nvPicPr>
                    <p:blipFill>
                      <a:blip r:embed="rId5"/>
                      <a:stretch>
                        <a:fillRect/>
                      </a:stretch>
                    </p:blipFill>
                    <p:spPr>
                      <a:xfrm>
                        <a:off x="71438" y="608013"/>
                        <a:ext cx="9002712" cy="5641975"/>
                      </a:xfrm>
                      <a:prstGeom prst="rect">
                        <a:avLst/>
                      </a:prstGeom>
                    </p:spPr>
                  </p:pic>
                </p:oleObj>
              </mc:Fallback>
            </mc:AlternateContent>
          </a:graphicData>
        </a:graphic>
      </p:graphicFrame>
    </p:spTree>
    <p:extLst>
      <p:ext uri="{BB962C8B-B14F-4D97-AF65-F5344CB8AC3E}">
        <p14:creationId xmlns:p14="http://schemas.microsoft.com/office/powerpoint/2010/main" val="1538495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ext uri="{D42A27DB-BD31-4B8C-83A1-F6EECF244321}">
                <p14:modId xmlns:p14="http://schemas.microsoft.com/office/powerpoint/2010/main" val="928592801"/>
              </p:ext>
            </p:extLst>
          </p:nvPr>
        </p:nvGraphicFramePr>
        <p:xfrm>
          <a:off x="71438" y="700088"/>
          <a:ext cx="9002712" cy="5459412"/>
        </p:xfrm>
        <a:graphic>
          <a:graphicData uri="http://schemas.openxmlformats.org/presentationml/2006/ole">
            <mc:AlternateContent xmlns:mc="http://schemas.openxmlformats.org/markup-compatibility/2006">
              <mc:Choice xmlns:v="urn:schemas-microsoft-com:vml" Requires="v">
                <p:oleObj spid="_x0000_s9235" name="Belge" r:id="rId4" imgW="9002095" imgH="5459447" progId="Word.Document.12">
                  <p:embed/>
                </p:oleObj>
              </mc:Choice>
              <mc:Fallback>
                <p:oleObj name="Belge" r:id="rId4" imgW="9002095" imgH="5459447" progId="Word.Document.12">
                  <p:embed/>
                  <p:pic>
                    <p:nvPicPr>
                      <p:cNvPr id="0" name=""/>
                      <p:cNvPicPr/>
                      <p:nvPr/>
                    </p:nvPicPr>
                    <p:blipFill>
                      <a:blip r:embed="rId5"/>
                      <a:stretch>
                        <a:fillRect/>
                      </a:stretch>
                    </p:blipFill>
                    <p:spPr>
                      <a:xfrm>
                        <a:off x="71438" y="700088"/>
                        <a:ext cx="9002712" cy="5459412"/>
                      </a:xfrm>
                      <a:prstGeom prst="rect">
                        <a:avLst/>
                      </a:prstGeom>
                    </p:spPr>
                  </p:pic>
                </p:oleObj>
              </mc:Fallback>
            </mc:AlternateContent>
          </a:graphicData>
        </a:graphic>
      </p:graphicFrame>
    </p:spTree>
    <p:extLst>
      <p:ext uri="{BB962C8B-B14F-4D97-AF65-F5344CB8AC3E}">
        <p14:creationId xmlns:p14="http://schemas.microsoft.com/office/powerpoint/2010/main" val="1593336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373249239"/>
              </p:ext>
            </p:extLst>
          </p:nvPr>
        </p:nvGraphicFramePr>
        <p:xfrm>
          <a:off x="71438" y="579438"/>
          <a:ext cx="9002712" cy="5699125"/>
        </p:xfrm>
        <a:graphic>
          <a:graphicData uri="http://schemas.openxmlformats.org/presentationml/2006/ole">
            <mc:AlternateContent xmlns:mc="http://schemas.openxmlformats.org/markup-compatibility/2006">
              <mc:Choice xmlns:v="urn:schemas-microsoft-com:vml" Requires="v">
                <p:oleObj spid="_x0000_s10259" name="Belge" r:id="rId4" imgW="9002095" imgH="5699451" progId="Word.Document.12">
                  <p:embed/>
                </p:oleObj>
              </mc:Choice>
              <mc:Fallback>
                <p:oleObj name="Belge" r:id="rId4" imgW="9002095" imgH="5699451" progId="Word.Document.12">
                  <p:embed/>
                  <p:pic>
                    <p:nvPicPr>
                      <p:cNvPr id="0" name=""/>
                      <p:cNvPicPr/>
                      <p:nvPr/>
                    </p:nvPicPr>
                    <p:blipFill>
                      <a:blip r:embed="rId5"/>
                      <a:stretch>
                        <a:fillRect/>
                      </a:stretch>
                    </p:blipFill>
                    <p:spPr>
                      <a:xfrm>
                        <a:off x="71438" y="579438"/>
                        <a:ext cx="9002712" cy="5699125"/>
                      </a:xfrm>
                      <a:prstGeom prst="rect">
                        <a:avLst/>
                      </a:prstGeom>
                    </p:spPr>
                  </p:pic>
                </p:oleObj>
              </mc:Fallback>
            </mc:AlternateContent>
          </a:graphicData>
        </a:graphic>
      </p:graphicFrame>
    </p:spTree>
    <p:extLst>
      <p:ext uri="{BB962C8B-B14F-4D97-AF65-F5344CB8AC3E}">
        <p14:creationId xmlns:p14="http://schemas.microsoft.com/office/powerpoint/2010/main" val="1772809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dirty="0">
                <a:solidFill>
                  <a:schemeClr val="bg1"/>
                </a:solidFill>
                <a:latin typeface="Times New Roman"/>
                <a:ea typeface="Times New Roman"/>
              </a:rPr>
              <a:t>PROJENİN </a:t>
            </a:r>
            <a:r>
              <a:rPr lang="tr-TR" b="1" dirty="0" smtClean="0">
                <a:solidFill>
                  <a:schemeClr val="bg1"/>
                </a:solidFill>
                <a:latin typeface="Times New Roman"/>
                <a:ea typeface="Times New Roman"/>
              </a:rPr>
              <a:t>AMACI</a:t>
            </a:r>
            <a:r>
              <a:rPr lang="tr-TR" sz="2800" b="1" dirty="0">
                <a:solidFill>
                  <a:srgbClr val="000000"/>
                </a:solidFill>
                <a:latin typeface="Times New Roman"/>
                <a:ea typeface="Times New Roman"/>
              </a:rPr>
              <a:t>	 </a:t>
            </a:r>
            <a:endParaRPr lang="tr-TR" dirty="0"/>
          </a:p>
        </p:txBody>
      </p:sp>
      <p:pic>
        <p:nvPicPr>
          <p:cNvPr id="2050" name="Picture 2" descr="C:\Users\SuheylaYURDUSEV\Desktop\PROJELER\fotol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51" y="4581128"/>
            <a:ext cx="2592288" cy="152079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SuheylaYURDUSEV\Desktop\PROJELER\fotol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846407"/>
            <a:ext cx="2731587" cy="151754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5157192"/>
            <a:ext cx="2542630" cy="1503306"/>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çerik Yer Tutucusu 4"/>
          <p:cNvSpPr>
            <a:spLocks noGrp="1"/>
          </p:cNvSpPr>
          <p:nvPr>
            <p:ph idx="1"/>
          </p:nvPr>
        </p:nvSpPr>
        <p:spPr>
          <a:xfrm>
            <a:off x="425951" y="2420888"/>
            <a:ext cx="8466529" cy="2232248"/>
          </a:xfrm>
        </p:spPr>
        <p:txBody>
          <a:bodyPr>
            <a:normAutofit/>
          </a:bodyPr>
          <a:lstStyle/>
          <a:p>
            <a:r>
              <a:rPr lang="tr-TR" dirty="0"/>
              <a:t>Türk Milli Eğitiminin Temel amaç ve genel ilkeleri kapsamında mevcut bağlı olduğumuz kanun</a:t>
            </a:r>
            <a:r>
              <a:rPr lang="tr-TR" dirty="0" smtClean="0"/>
              <a:t>, tüzük, yönetmelik, yönerge, genelge </a:t>
            </a:r>
            <a:r>
              <a:rPr lang="tr-TR" dirty="0"/>
              <a:t>ve resmi yazılar kapsamında, </a:t>
            </a:r>
            <a:endParaRPr lang="tr-TR" dirty="0" smtClean="0"/>
          </a:p>
          <a:p>
            <a:r>
              <a:rPr lang="tr-TR" dirty="0" smtClean="0"/>
              <a:t>Okullarımızın:</a:t>
            </a:r>
            <a:endParaRPr lang="tr-TR" dirty="0"/>
          </a:p>
        </p:txBody>
      </p:sp>
    </p:spTree>
    <p:extLst>
      <p:ext uri="{BB962C8B-B14F-4D97-AF65-F5344CB8AC3E}">
        <p14:creationId xmlns:p14="http://schemas.microsoft.com/office/powerpoint/2010/main" val="2717674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p:cNvGraphicFramePr>
            <a:graphicFrameLocks noChangeAspect="1"/>
          </p:cNvGraphicFramePr>
          <p:nvPr>
            <p:extLst>
              <p:ext uri="{D42A27DB-BD31-4B8C-83A1-F6EECF244321}">
                <p14:modId xmlns:p14="http://schemas.microsoft.com/office/powerpoint/2010/main" val="1125640791"/>
              </p:ext>
            </p:extLst>
          </p:nvPr>
        </p:nvGraphicFramePr>
        <p:xfrm>
          <a:off x="71438" y="574675"/>
          <a:ext cx="9002712" cy="5708650"/>
        </p:xfrm>
        <a:graphic>
          <a:graphicData uri="http://schemas.openxmlformats.org/presentationml/2006/ole">
            <mc:AlternateContent xmlns:mc="http://schemas.openxmlformats.org/markup-compatibility/2006">
              <mc:Choice xmlns:v="urn:schemas-microsoft-com:vml" Requires="v">
                <p:oleObj spid="_x0000_s11283" name="Belge" r:id="rId4" imgW="9002095" imgH="5708112" progId="Word.Document.12">
                  <p:embed/>
                </p:oleObj>
              </mc:Choice>
              <mc:Fallback>
                <p:oleObj name="Belge" r:id="rId4" imgW="9002095" imgH="5708112" progId="Word.Document.12">
                  <p:embed/>
                  <p:pic>
                    <p:nvPicPr>
                      <p:cNvPr id="0" name=""/>
                      <p:cNvPicPr/>
                      <p:nvPr/>
                    </p:nvPicPr>
                    <p:blipFill>
                      <a:blip r:embed="rId5"/>
                      <a:stretch>
                        <a:fillRect/>
                      </a:stretch>
                    </p:blipFill>
                    <p:spPr>
                      <a:xfrm>
                        <a:off x="71438" y="574675"/>
                        <a:ext cx="9002712" cy="5708650"/>
                      </a:xfrm>
                      <a:prstGeom prst="rect">
                        <a:avLst/>
                      </a:prstGeom>
                    </p:spPr>
                  </p:pic>
                </p:oleObj>
              </mc:Fallback>
            </mc:AlternateContent>
          </a:graphicData>
        </a:graphic>
      </p:graphicFrame>
    </p:spTree>
    <p:extLst>
      <p:ext uri="{BB962C8B-B14F-4D97-AF65-F5344CB8AC3E}">
        <p14:creationId xmlns:p14="http://schemas.microsoft.com/office/powerpoint/2010/main" val="3246847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810180958"/>
              </p:ext>
            </p:extLst>
          </p:nvPr>
        </p:nvGraphicFramePr>
        <p:xfrm>
          <a:off x="323528" y="1412776"/>
          <a:ext cx="8678614" cy="4141788"/>
        </p:xfrm>
        <a:graphic>
          <a:graphicData uri="http://schemas.openxmlformats.org/presentationml/2006/ole">
            <mc:AlternateContent xmlns:mc="http://schemas.openxmlformats.org/markup-compatibility/2006">
              <mc:Choice xmlns:v="urn:schemas-microsoft-com:vml" Requires="v">
                <p:oleObj spid="_x0000_s12307" name="Belge" r:id="rId4" imgW="9002095" imgH="4141052" progId="Word.Document.12">
                  <p:embed/>
                </p:oleObj>
              </mc:Choice>
              <mc:Fallback>
                <p:oleObj name="Belge" r:id="rId4" imgW="9002095" imgH="4141052" progId="Word.Document.12">
                  <p:embed/>
                  <p:pic>
                    <p:nvPicPr>
                      <p:cNvPr id="0" name=""/>
                      <p:cNvPicPr/>
                      <p:nvPr/>
                    </p:nvPicPr>
                    <p:blipFill>
                      <a:blip r:embed="rId5"/>
                      <a:stretch>
                        <a:fillRect/>
                      </a:stretch>
                    </p:blipFill>
                    <p:spPr>
                      <a:xfrm>
                        <a:off x="323528" y="1412776"/>
                        <a:ext cx="8678614" cy="4141788"/>
                      </a:xfrm>
                      <a:prstGeom prst="rect">
                        <a:avLst/>
                      </a:prstGeom>
                    </p:spPr>
                  </p:pic>
                </p:oleObj>
              </mc:Fallback>
            </mc:AlternateContent>
          </a:graphicData>
        </a:graphic>
      </p:graphicFrame>
    </p:spTree>
    <p:extLst>
      <p:ext uri="{BB962C8B-B14F-4D97-AF65-F5344CB8AC3E}">
        <p14:creationId xmlns:p14="http://schemas.microsoft.com/office/powerpoint/2010/main" val="976814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indent="449580" algn="ctr">
              <a:lnSpc>
                <a:spcPct val="115000"/>
              </a:lnSpc>
              <a:spcAft>
                <a:spcPts val="1000"/>
              </a:spcAft>
            </a:pPr>
            <a:r>
              <a:rPr lang="tr-TR" dirty="0" smtClean="0">
                <a:solidFill>
                  <a:schemeClr val="bg1"/>
                </a:solidFill>
              </a:rPr>
              <a:t>ÇEV 2023 OKUL GRUPLARI</a:t>
            </a:r>
            <a:endParaRPr lang="tr-TR" dirty="0">
              <a:solidFill>
                <a:schemeClr val="bg1"/>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2208497444"/>
              </p:ext>
            </p:extLst>
          </p:nvPr>
        </p:nvGraphicFramePr>
        <p:xfrm>
          <a:off x="683568" y="2492895"/>
          <a:ext cx="7632849" cy="3816424"/>
        </p:xfrm>
        <a:graphic>
          <a:graphicData uri="http://schemas.openxmlformats.org/drawingml/2006/table">
            <a:tbl>
              <a:tblPr firstRow="1" firstCol="1" lastRow="1" lastCol="1" bandRow="1" bandCol="1"/>
              <a:tblGrid>
                <a:gridCol w="2544043"/>
                <a:gridCol w="2544043"/>
                <a:gridCol w="2544763"/>
              </a:tblGrid>
              <a:tr h="518947">
                <a:tc>
                  <a:txBody>
                    <a:bodyPr/>
                    <a:lstStyle/>
                    <a:p>
                      <a:pPr>
                        <a:spcAft>
                          <a:spcPts val="0"/>
                        </a:spcAft>
                      </a:pPr>
                      <a:r>
                        <a:rPr lang="tr-TR" sz="1200" dirty="0">
                          <a:solidFill>
                            <a:srgbClr val="FF0000"/>
                          </a:solidFill>
                          <a:effectLst/>
                          <a:latin typeface="Times New Roman"/>
                          <a:ea typeface="Times New Roman"/>
                        </a:rPr>
                        <a:t>Okul Türü (Resmi-Özel)</a:t>
                      </a:r>
                      <a:endParaRPr lang="tr-TR" sz="1200" dirty="0">
                        <a:effectLst/>
                        <a:latin typeface="Times New Roman"/>
                        <a:ea typeface="Times New Roman"/>
                      </a:endParaRPr>
                    </a:p>
                    <a:p>
                      <a:pPr>
                        <a:spcAft>
                          <a:spcPts val="0"/>
                        </a:spcAft>
                      </a:pPr>
                      <a:r>
                        <a:rPr lang="tr-TR" sz="1200" dirty="0">
                          <a:solidFill>
                            <a:srgbClr val="FF0000"/>
                          </a:solidFill>
                          <a:effectLst/>
                          <a:latin typeface="Times New Roman"/>
                          <a:ea typeface="Times New Roman"/>
                        </a:rPr>
                        <a:t> </a:t>
                      </a:r>
                      <a:endParaRPr lang="tr-T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solidFill>
                            <a:srgbClr val="FF0000"/>
                          </a:solidFill>
                          <a:effectLst/>
                          <a:latin typeface="Times New Roman"/>
                          <a:ea typeface="Times New Roman"/>
                        </a:rPr>
                        <a:t>A  Grubu</a:t>
                      </a:r>
                      <a:endParaRPr lang="tr-TR"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a:solidFill>
                            <a:srgbClr val="FF0000"/>
                          </a:solidFill>
                          <a:effectLst/>
                          <a:latin typeface="Times New Roman"/>
                          <a:ea typeface="Times New Roman"/>
                        </a:rPr>
                        <a:t>B Grubu</a:t>
                      </a:r>
                      <a:endParaRPr lang="tr-T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493">
                <a:tc>
                  <a:txBody>
                    <a:bodyPr/>
                    <a:lstStyle/>
                    <a:p>
                      <a:pPr>
                        <a:spcAft>
                          <a:spcPts val="0"/>
                        </a:spcAft>
                      </a:pPr>
                      <a:r>
                        <a:rPr lang="tr-TR" sz="1200">
                          <a:solidFill>
                            <a:srgbClr val="0000FF"/>
                          </a:solidFill>
                          <a:effectLst/>
                          <a:latin typeface="Times New Roman"/>
                          <a:ea typeface="Times New Roman"/>
                        </a:rPr>
                        <a:t>Okul Öncesi Kurumları</a:t>
                      </a:r>
                      <a:endParaRPr lang="tr-T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200">
                          <a:effectLst/>
                          <a:latin typeface="Times New Roman"/>
                          <a:ea typeface="Times New Roman"/>
                        </a:rPr>
                        <a:t>Bağımsız Anaokulları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518947">
                <a:tc>
                  <a:txBody>
                    <a:bodyPr/>
                    <a:lstStyle/>
                    <a:p>
                      <a:pPr>
                        <a:spcAft>
                          <a:spcPts val="0"/>
                        </a:spcAft>
                      </a:pPr>
                      <a:r>
                        <a:rPr lang="tr-TR" sz="1200">
                          <a:solidFill>
                            <a:srgbClr val="0000FF"/>
                          </a:solidFill>
                          <a:effectLst/>
                          <a:latin typeface="Times New Roman"/>
                          <a:ea typeface="Times New Roman"/>
                        </a:rPr>
                        <a:t>İlkokullar </a:t>
                      </a:r>
                      <a:endParaRPr lang="tr-T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effectLst/>
                          <a:latin typeface="Times New Roman"/>
                          <a:ea typeface="Times New Roman"/>
                        </a:rPr>
                        <a:t>Öğrenci Sayısı 0-250 arası olan okullar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effectLst/>
                          <a:latin typeface="Times New Roman"/>
                          <a:ea typeface="Times New Roman"/>
                        </a:rPr>
                        <a:t>Öğrenci Sayısı 251 ve üzeri olan okullar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947">
                <a:tc>
                  <a:txBody>
                    <a:bodyPr/>
                    <a:lstStyle/>
                    <a:p>
                      <a:pPr>
                        <a:spcAft>
                          <a:spcPts val="0"/>
                        </a:spcAft>
                      </a:pPr>
                      <a:r>
                        <a:rPr lang="tr-TR" sz="1200">
                          <a:solidFill>
                            <a:srgbClr val="0000FF"/>
                          </a:solidFill>
                          <a:effectLst/>
                          <a:latin typeface="Times New Roman"/>
                          <a:ea typeface="Times New Roman"/>
                        </a:rPr>
                        <a:t>Ortaokullar</a:t>
                      </a:r>
                      <a:endParaRPr lang="tr-T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effectLst/>
                          <a:latin typeface="Times New Roman"/>
                          <a:ea typeface="Times New Roman"/>
                        </a:rPr>
                        <a:t>Öğrenci Sayısı 0-250 arası olan okullar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effectLst/>
                          <a:latin typeface="Times New Roman"/>
                          <a:ea typeface="Times New Roman"/>
                        </a:rPr>
                        <a:t>Öğrenci Sayısı 251 ve üzeri olan okullar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7894">
                <a:tc>
                  <a:txBody>
                    <a:bodyPr/>
                    <a:lstStyle/>
                    <a:p>
                      <a:pPr>
                        <a:spcAft>
                          <a:spcPts val="0"/>
                        </a:spcAft>
                      </a:pPr>
                      <a:r>
                        <a:rPr lang="tr-TR" sz="1200">
                          <a:solidFill>
                            <a:srgbClr val="0000FF"/>
                          </a:solidFill>
                          <a:effectLst/>
                          <a:latin typeface="Times New Roman"/>
                          <a:ea typeface="Times New Roman"/>
                        </a:rPr>
                        <a:t>Liseler (Anadolu Liseleri,Sosyal Bilimler Liseleri,Fen Liseleri,Anadolu İmam Hatip Liseleri ve Diğer Tür Liseler)</a:t>
                      </a:r>
                      <a:endParaRPr lang="tr-T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200">
                          <a:effectLst/>
                          <a:latin typeface="Times New Roman"/>
                          <a:ea typeface="Times New Roman"/>
                        </a:rPr>
                        <a:t>Tüm Okullar Aynı Kategoride Değerlendirilecektir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944196">
                <a:tc>
                  <a:txBody>
                    <a:bodyPr/>
                    <a:lstStyle/>
                    <a:p>
                      <a:pPr>
                        <a:spcAft>
                          <a:spcPts val="0"/>
                        </a:spcAft>
                      </a:pPr>
                      <a:r>
                        <a:rPr lang="tr-TR" sz="1200">
                          <a:solidFill>
                            <a:srgbClr val="0000FF"/>
                          </a:solidFill>
                          <a:effectLst/>
                          <a:latin typeface="Times New Roman"/>
                          <a:ea typeface="Times New Roman"/>
                        </a:rPr>
                        <a:t>Her Tür Mesleki ve Teknik Anadolu Liseleri ve Mesleki Eğitim Merkezleri</a:t>
                      </a:r>
                      <a:endParaRPr lang="tr-TR"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200" dirty="0">
                          <a:effectLst/>
                          <a:latin typeface="Times New Roman"/>
                          <a:ea typeface="Times New Roman"/>
                        </a:rPr>
                        <a:t>Tüm Okullar Aynı Kategoride Değerlendirilecektir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bl>
          </a:graphicData>
        </a:graphic>
      </p:graphicFrame>
    </p:spTree>
    <p:extLst>
      <p:ext uri="{BB962C8B-B14F-4D97-AF65-F5344CB8AC3E}">
        <p14:creationId xmlns:p14="http://schemas.microsoft.com/office/powerpoint/2010/main" val="2426324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6953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659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76" y="334962"/>
            <a:ext cx="8905875" cy="61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555776" y="1556792"/>
            <a:ext cx="4752528" cy="923330"/>
          </a:xfrm>
          <a:prstGeom prst="rect">
            <a:avLst/>
          </a:prstGeom>
        </p:spPr>
        <p:txBody>
          <a:bodyPr wrap="square">
            <a:spAutoFit/>
          </a:bodyPr>
          <a:lstStyle/>
          <a:p>
            <a:r>
              <a:rPr lang="tr-TR" dirty="0">
                <a:latin typeface="Times New Roman"/>
                <a:ea typeface="Times New Roman"/>
              </a:rPr>
              <a:t>Okullarımızda 1 Adet ÇEV 2023 Klasörü (Mavi) oluşturulacak ve ekteki klasör etiketi yapıştırılacaktır.</a:t>
            </a:r>
            <a:endParaRPr lang="tr-TR" dirty="0"/>
          </a:p>
        </p:txBody>
      </p:sp>
      <p:pic>
        <p:nvPicPr>
          <p:cNvPr id="17411" name="Picture 3" descr="C:\Users\EnesULU\Desktop\klasör.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92494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509416" y="476672"/>
            <a:ext cx="4752528" cy="369332"/>
          </a:xfrm>
          <a:prstGeom prst="rect">
            <a:avLst/>
          </a:prstGeom>
        </p:spPr>
        <p:txBody>
          <a:bodyPr wrap="square">
            <a:spAutoFit/>
          </a:bodyPr>
          <a:lstStyle/>
          <a:p>
            <a:pPr algn="ctr"/>
            <a:r>
              <a:rPr lang="tr-TR" b="1" dirty="0" smtClean="0">
                <a:solidFill>
                  <a:srgbClr val="FF0000"/>
                </a:solidFill>
                <a:latin typeface="Times New Roman"/>
                <a:ea typeface="Times New Roman"/>
              </a:rPr>
              <a:t>AÇIKLAMALAR</a:t>
            </a:r>
            <a:endParaRPr lang="tr-TR" b="1" dirty="0">
              <a:solidFill>
                <a:srgbClr val="FF0000"/>
              </a:solidFill>
            </a:endParaRPr>
          </a:p>
        </p:txBody>
      </p:sp>
    </p:spTree>
    <p:extLst>
      <p:ext uri="{BB962C8B-B14F-4D97-AF65-F5344CB8AC3E}">
        <p14:creationId xmlns:p14="http://schemas.microsoft.com/office/powerpoint/2010/main" val="145875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700808"/>
            <a:ext cx="7272808" cy="1754326"/>
          </a:xfrm>
          <a:prstGeom prst="rect">
            <a:avLst/>
          </a:prstGeom>
        </p:spPr>
        <p:txBody>
          <a:bodyPr wrap="square">
            <a:spAutoFit/>
          </a:bodyPr>
          <a:lstStyle/>
          <a:p>
            <a:pPr>
              <a:spcAft>
                <a:spcPts val="0"/>
              </a:spcAft>
            </a:pPr>
            <a:r>
              <a:rPr lang="tr-TR" dirty="0" smtClean="0">
                <a:latin typeface="Times New Roman"/>
                <a:ea typeface="Times New Roman"/>
              </a:rPr>
              <a:t>	ÇEV </a:t>
            </a:r>
            <a:r>
              <a:rPr lang="tr-TR" dirty="0">
                <a:latin typeface="Times New Roman"/>
                <a:ea typeface="Times New Roman"/>
              </a:rPr>
              <a:t>2023  klasörü içerisinde 8 adet mavi kapaklı naylon dosya bulunacak 6 alanda yapılan çalışmalar ve ekleri ilgili alan dosyasının içerisinde olacaktır</a:t>
            </a:r>
            <a:r>
              <a:rPr lang="tr-TR" dirty="0" smtClean="0">
                <a:latin typeface="Times New Roman"/>
                <a:ea typeface="Times New Roman"/>
              </a:rPr>
              <a:t>.</a:t>
            </a:r>
          </a:p>
          <a:p>
            <a:pPr>
              <a:spcAft>
                <a:spcPts val="0"/>
              </a:spcAft>
            </a:pPr>
            <a:r>
              <a:rPr lang="tr-TR" dirty="0">
                <a:latin typeface="Times New Roman"/>
                <a:ea typeface="Times New Roman"/>
              </a:rPr>
              <a:t>	</a:t>
            </a:r>
            <a:r>
              <a:rPr lang="tr-TR" dirty="0" smtClean="0">
                <a:latin typeface="Times New Roman"/>
                <a:ea typeface="Times New Roman"/>
              </a:rPr>
              <a:t>7.dosyada </a:t>
            </a:r>
            <a:r>
              <a:rPr lang="tr-TR" dirty="0">
                <a:latin typeface="Times New Roman"/>
                <a:ea typeface="Times New Roman"/>
              </a:rPr>
              <a:t>ÇEV 2023 uygulama yönergesi bulunacaktır</a:t>
            </a:r>
            <a:r>
              <a:rPr lang="tr-TR" dirty="0" smtClean="0">
                <a:latin typeface="Times New Roman"/>
                <a:ea typeface="Times New Roman"/>
              </a:rPr>
              <a:t>.</a:t>
            </a:r>
          </a:p>
          <a:p>
            <a:pPr>
              <a:spcAft>
                <a:spcPts val="0"/>
              </a:spcAft>
            </a:pPr>
            <a:r>
              <a:rPr lang="tr-TR" dirty="0" smtClean="0">
                <a:latin typeface="Times New Roman"/>
                <a:ea typeface="Times New Roman"/>
              </a:rPr>
              <a:t>	</a:t>
            </a:r>
          </a:p>
          <a:p>
            <a:pPr>
              <a:spcAft>
                <a:spcPts val="0"/>
              </a:spcAft>
            </a:pPr>
            <a:r>
              <a:rPr lang="tr-TR" dirty="0" smtClean="0">
                <a:latin typeface="Times New Roman"/>
                <a:ea typeface="Times New Roman"/>
              </a:rPr>
              <a:t>En </a:t>
            </a:r>
            <a:r>
              <a:rPr lang="tr-TR" dirty="0">
                <a:latin typeface="Times New Roman"/>
                <a:ea typeface="Times New Roman"/>
              </a:rPr>
              <a:t>üste konulacak 8.dosyada ise ÇEV 2023 kontrol listesi bulunacaktır.</a:t>
            </a:r>
            <a:endParaRPr lang="tr-TR" dirty="0">
              <a:effectLst/>
              <a:latin typeface="Times New Roman"/>
              <a:ea typeface="Times New Roman"/>
            </a:endParaRPr>
          </a:p>
        </p:txBody>
      </p:sp>
      <p:pic>
        <p:nvPicPr>
          <p:cNvPr id="18434" name="Picture 2" descr="C:\Users\EnesULU\Desktop\mavi naylon dosya.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6136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167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592" y="1443841"/>
            <a:ext cx="7704856" cy="3139321"/>
          </a:xfrm>
          <a:prstGeom prst="rect">
            <a:avLst/>
          </a:prstGeom>
        </p:spPr>
        <p:txBody>
          <a:bodyPr wrap="square">
            <a:spAutoFit/>
          </a:bodyPr>
          <a:lstStyle/>
          <a:p>
            <a:pPr>
              <a:spcAft>
                <a:spcPts val="0"/>
              </a:spcAft>
            </a:pPr>
            <a:r>
              <a:rPr lang="tr-TR" dirty="0">
                <a:latin typeface="Times New Roman"/>
                <a:ea typeface="Times New Roman"/>
              </a:rPr>
              <a:t>3.</a:t>
            </a:r>
            <a:r>
              <a:rPr lang="tr-TR" u="sng" dirty="0">
                <a:latin typeface="Times New Roman"/>
                <a:ea typeface="Times New Roman"/>
              </a:rPr>
              <a:t>Belgelendirilmeyen</a:t>
            </a:r>
            <a:r>
              <a:rPr lang="tr-TR" dirty="0">
                <a:latin typeface="Times New Roman"/>
                <a:ea typeface="Times New Roman"/>
              </a:rPr>
              <a:t> kriterler değerlendirmeye alınmayacaktır.</a:t>
            </a:r>
          </a:p>
          <a:p>
            <a:pPr>
              <a:spcAft>
                <a:spcPts val="0"/>
              </a:spcAft>
            </a:pPr>
            <a:r>
              <a:rPr lang="tr-TR" dirty="0">
                <a:latin typeface="Times New Roman"/>
                <a:ea typeface="Times New Roman"/>
              </a:rPr>
              <a:t> </a:t>
            </a:r>
          </a:p>
          <a:p>
            <a:pPr>
              <a:spcAft>
                <a:spcPts val="0"/>
              </a:spcAft>
            </a:pPr>
            <a:r>
              <a:rPr lang="tr-TR" dirty="0">
                <a:latin typeface="Times New Roman"/>
                <a:ea typeface="Times New Roman"/>
              </a:rPr>
              <a:t>4.ÇEV 2023 klasörünün şekil ve düzen yönünden değerlendirilmesine </a:t>
            </a:r>
            <a:r>
              <a:rPr lang="tr-TR" u="sng" dirty="0">
                <a:solidFill>
                  <a:srgbClr val="FF0000"/>
                </a:solidFill>
                <a:latin typeface="Times New Roman"/>
                <a:ea typeface="Times New Roman"/>
              </a:rPr>
              <a:t>15 puan </a:t>
            </a:r>
            <a:r>
              <a:rPr lang="tr-TR" dirty="0">
                <a:latin typeface="Times New Roman"/>
                <a:ea typeface="Times New Roman"/>
              </a:rPr>
              <a:t>ayrıca verilecektir.</a:t>
            </a:r>
          </a:p>
          <a:p>
            <a:pPr>
              <a:spcAft>
                <a:spcPts val="0"/>
              </a:spcAft>
            </a:pPr>
            <a:r>
              <a:rPr lang="tr-TR" dirty="0">
                <a:latin typeface="Times New Roman"/>
                <a:ea typeface="Times New Roman"/>
              </a:rPr>
              <a:t> </a:t>
            </a:r>
          </a:p>
          <a:p>
            <a:pPr>
              <a:spcAft>
                <a:spcPts val="0"/>
              </a:spcAft>
            </a:pPr>
            <a:r>
              <a:rPr lang="tr-TR" dirty="0">
                <a:latin typeface="Times New Roman"/>
                <a:ea typeface="Times New Roman"/>
              </a:rPr>
              <a:t>5.Tereddüte düşülen konularda</a:t>
            </a:r>
            <a:r>
              <a:rPr lang="tr-TR" dirty="0" smtClean="0">
                <a:latin typeface="Times New Roman"/>
                <a:ea typeface="Times New Roman"/>
              </a:rPr>
              <a:t>,  İl </a:t>
            </a:r>
            <a:r>
              <a:rPr lang="tr-TR" dirty="0">
                <a:latin typeface="Times New Roman"/>
                <a:ea typeface="Times New Roman"/>
              </a:rPr>
              <a:t>ve ilçe ÇEV 2023 komisyonlarının kararları nihai karardır.</a:t>
            </a:r>
          </a:p>
          <a:p>
            <a:pPr>
              <a:spcAft>
                <a:spcPts val="0"/>
              </a:spcAft>
            </a:pPr>
            <a:r>
              <a:rPr lang="tr-TR" dirty="0">
                <a:latin typeface="Times New Roman"/>
                <a:ea typeface="Times New Roman"/>
              </a:rPr>
              <a:t> </a:t>
            </a:r>
          </a:p>
          <a:p>
            <a:pPr>
              <a:spcAft>
                <a:spcPts val="0"/>
              </a:spcAft>
            </a:pPr>
            <a:r>
              <a:rPr lang="tr-TR" dirty="0">
                <a:latin typeface="Times New Roman"/>
                <a:ea typeface="Times New Roman"/>
              </a:rPr>
              <a:t>6.Çanakkale İl Milli Eğitim Müdürlüğü projede uygulama aşamasında gördüğü aksaklıklarla ilgili değiştirme ve güncelleme yapar.</a:t>
            </a:r>
          </a:p>
          <a:p>
            <a:pPr>
              <a:spcAft>
                <a:spcPts val="0"/>
              </a:spcAft>
            </a:pPr>
            <a:r>
              <a:rPr lang="tr-TR" dirty="0">
                <a:latin typeface="Times New Roman"/>
                <a:ea typeface="Times New Roman"/>
              </a:rPr>
              <a:t> </a:t>
            </a:r>
            <a:endParaRPr lang="tr-TR" dirty="0">
              <a:effectLst/>
              <a:latin typeface="Times New Roman"/>
              <a:ea typeface="Times New Roman"/>
            </a:endParaRPr>
          </a:p>
        </p:txBody>
      </p:sp>
    </p:spTree>
    <p:extLst>
      <p:ext uri="{BB962C8B-B14F-4D97-AF65-F5344CB8AC3E}">
        <p14:creationId xmlns:p14="http://schemas.microsoft.com/office/powerpoint/2010/main" val="3900789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908720"/>
            <a:ext cx="7128792" cy="4231928"/>
          </a:xfrm>
          <a:prstGeom prst="rect">
            <a:avLst/>
          </a:prstGeom>
        </p:spPr>
        <p:txBody>
          <a:bodyPr wrap="square">
            <a:spAutoFit/>
          </a:bodyPr>
          <a:lstStyle/>
          <a:p>
            <a:pPr algn="just">
              <a:lnSpc>
                <a:spcPct val="150000"/>
              </a:lnSpc>
              <a:spcBef>
                <a:spcPts val="600"/>
              </a:spcBef>
              <a:spcAft>
                <a:spcPts val="0"/>
              </a:spcAft>
            </a:pPr>
            <a:r>
              <a:rPr lang="tr-TR" dirty="0">
                <a:latin typeface="Times New Roman"/>
                <a:ea typeface="Times New Roman"/>
              </a:rPr>
              <a:t>7</a:t>
            </a:r>
            <a:r>
              <a:rPr lang="tr-TR" dirty="0" smtClean="0">
                <a:solidFill>
                  <a:srgbClr val="FF0000"/>
                </a:solidFill>
                <a:latin typeface="Times New Roman"/>
                <a:ea typeface="Times New Roman"/>
              </a:rPr>
              <a:t>.    Bir </a:t>
            </a:r>
            <a:r>
              <a:rPr lang="tr-TR" dirty="0">
                <a:solidFill>
                  <a:srgbClr val="FF0000"/>
                </a:solidFill>
                <a:latin typeface="Times New Roman"/>
                <a:ea typeface="Times New Roman"/>
              </a:rPr>
              <a:t>okulun 6 alandan toplam alabileceği en yüksek puan;</a:t>
            </a:r>
            <a:r>
              <a:rPr lang="tr-TR" dirty="0">
                <a:latin typeface="Times New Roman"/>
                <a:ea typeface="Times New Roman"/>
              </a:rPr>
              <a:t> </a:t>
            </a:r>
            <a:endParaRPr lang="tr-TR" dirty="0" smtClean="0">
              <a:latin typeface="Times New Roman"/>
              <a:ea typeface="Times New Roman"/>
            </a:endParaRPr>
          </a:p>
          <a:p>
            <a:pPr algn="just">
              <a:lnSpc>
                <a:spcPct val="150000"/>
              </a:lnSpc>
              <a:spcBef>
                <a:spcPts val="600"/>
              </a:spcBef>
              <a:spcAft>
                <a:spcPts val="0"/>
              </a:spcAft>
            </a:pPr>
            <a:r>
              <a:rPr lang="tr-TR" dirty="0" smtClean="0">
                <a:latin typeface="Times New Roman"/>
                <a:ea typeface="Times New Roman"/>
              </a:rPr>
              <a:t>a</a:t>
            </a:r>
            <a:r>
              <a:rPr lang="tr-TR" dirty="0" smtClean="0">
                <a:latin typeface="Times New Roman"/>
                <a:ea typeface="Times New Roman"/>
              </a:rPr>
              <a:t>. Eğitim </a:t>
            </a:r>
            <a:r>
              <a:rPr lang="tr-TR" dirty="0">
                <a:latin typeface="Times New Roman"/>
                <a:ea typeface="Times New Roman"/>
              </a:rPr>
              <a:t>Öğretim </a:t>
            </a:r>
            <a:r>
              <a:rPr lang="tr-TR" dirty="0" smtClean="0">
                <a:latin typeface="Times New Roman"/>
                <a:ea typeface="Times New Roman"/>
              </a:rPr>
              <a:t>Alanı=135</a:t>
            </a:r>
          </a:p>
          <a:p>
            <a:pPr algn="just">
              <a:lnSpc>
                <a:spcPct val="150000"/>
              </a:lnSpc>
              <a:spcBef>
                <a:spcPts val="600"/>
              </a:spcBef>
              <a:spcAft>
                <a:spcPts val="0"/>
              </a:spcAft>
            </a:pPr>
            <a:r>
              <a:rPr lang="tr-TR" dirty="0" smtClean="0">
                <a:latin typeface="Times New Roman"/>
                <a:ea typeface="Times New Roman"/>
              </a:rPr>
              <a:t>b</a:t>
            </a:r>
            <a:r>
              <a:rPr lang="tr-TR" dirty="0" smtClean="0">
                <a:latin typeface="Times New Roman"/>
                <a:ea typeface="Times New Roman"/>
              </a:rPr>
              <a:t>. Sosyal </a:t>
            </a:r>
            <a:r>
              <a:rPr lang="tr-TR" dirty="0">
                <a:latin typeface="Times New Roman"/>
                <a:ea typeface="Times New Roman"/>
              </a:rPr>
              <a:t>ve Kültürel  </a:t>
            </a:r>
            <a:r>
              <a:rPr lang="tr-TR" dirty="0" smtClean="0">
                <a:latin typeface="Times New Roman"/>
                <a:ea typeface="Times New Roman"/>
              </a:rPr>
              <a:t>Alan=165</a:t>
            </a:r>
          </a:p>
          <a:p>
            <a:pPr algn="just">
              <a:lnSpc>
                <a:spcPct val="150000"/>
              </a:lnSpc>
              <a:spcBef>
                <a:spcPts val="600"/>
              </a:spcBef>
              <a:spcAft>
                <a:spcPts val="0"/>
              </a:spcAft>
            </a:pPr>
            <a:r>
              <a:rPr lang="tr-TR" dirty="0" smtClean="0">
                <a:latin typeface="Times New Roman"/>
                <a:ea typeface="Times New Roman"/>
              </a:rPr>
              <a:t>c</a:t>
            </a:r>
            <a:r>
              <a:rPr lang="tr-TR" dirty="0" smtClean="0">
                <a:latin typeface="Times New Roman"/>
                <a:ea typeface="Times New Roman"/>
              </a:rPr>
              <a:t>. Sportif </a:t>
            </a:r>
            <a:r>
              <a:rPr lang="tr-TR" dirty="0" smtClean="0">
                <a:latin typeface="Times New Roman"/>
                <a:ea typeface="Times New Roman"/>
              </a:rPr>
              <a:t>Alan=155</a:t>
            </a:r>
          </a:p>
          <a:p>
            <a:pPr algn="just">
              <a:lnSpc>
                <a:spcPct val="150000"/>
              </a:lnSpc>
              <a:spcBef>
                <a:spcPts val="600"/>
              </a:spcBef>
              <a:spcAft>
                <a:spcPts val="0"/>
              </a:spcAft>
            </a:pPr>
            <a:r>
              <a:rPr lang="tr-TR" dirty="0" smtClean="0">
                <a:latin typeface="Times New Roman"/>
                <a:ea typeface="Times New Roman"/>
              </a:rPr>
              <a:t>d</a:t>
            </a:r>
            <a:r>
              <a:rPr lang="tr-TR" dirty="0" smtClean="0">
                <a:latin typeface="Times New Roman"/>
                <a:ea typeface="Times New Roman"/>
              </a:rPr>
              <a:t>. Sanatsal </a:t>
            </a:r>
            <a:r>
              <a:rPr lang="tr-TR" dirty="0" smtClean="0">
                <a:latin typeface="Times New Roman"/>
                <a:ea typeface="Times New Roman"/>
              </a:rPr>
              <a:t>Alan=125</a:t>
            </a:r>
          </a:p>
          <a:p>
            <a:pPr algn="just">
              <a:lnSpc>
                <a:spcPct val="150000"/>
              </a:lnSpc>
              <a:spcBef>
                <a:spcPts val="600"/>
              </a:spcBef>
              <a:spcAft>
                <a:spcPts val="0"/>
              </a:spcAft>
            </a:pPr>
            <a:r>
              <a:rPr lang="tr-TR" dirty="0" smtClean="0">
                <a:latin typeface="Times New Roman"/>
                <a:ea typeface="Times New Roman"/>
              </a:rPr>
              <a:t>e</a:t>
            </a:r>
            <a:r>
              <a:rPr lang="tr-TR" dirty="0" smtClean="0">
                <a:latin typeface="Times New Roman"/>
                <a:ea typeface="Times New Roman"/>
              </a:rPr>
              <a:t>. Kişisel </a:t>
            </a:r>
            <a:r>
              <a:rPr lang="tr-TR" dirty="0">
                <a:latin typeface="Times New Roman"/>
                <a:ea typeface="Times New Roman"/>
              </a:rPr>
              <a:t>ve Kurumsal Gelişim Alanı=130 </a:t>
            </a:r>
            <a:endParaRPr lang="tr-TR" dirty="0" smtClean="0">
              <a:latin typeface="Times New Roman"/>
              <a:ea typeface="Times New Roman"/>
            </a:endParaRPr>
          </a:p>
          <a:p>
            <a:pPr algn="just">
              <a:lnSpc>
                <a:spcPct val="150000"/>
              </a:lnSpc>
              <a:spcBef>
                <a:spcPts val="600"/>
              </a:spcBef>
              <a:spcAft>
                <a:spcPts val="0"/>
              </a:spcAft>
            </a:pPr>
            <a:r>
              <a:rPr lang="tr-TR" dirty="0" smtClean="0">
                <a:latin typeface="Times New Roman"/>
                <a:ea typeface="Times New Roman"/>
              </a:rPr>
              <a:t>f</a:t>
            </a:r>
            <a:r>
              <a:rPr lang="tr-TR" dirty="0" smtClean="0">
                <a:latin typeface="Times New Roman"/>
                <a:ea typeface="Times New Roman"/>
              </a:rPr>
              <a:t>. Proje </a:t>
            </a:r>
            <a:r>
              <a:rPr lang="tr-TR" dirty="0">
                <a:latin typeface="Times New Roman"/>
                <a:ea typeface="Times New Roman"/>
              </a:rPr>
              <a:t>Tabanlı Gelişim </a:t>
            </a:r>
            <a:r>
              <a:rPr lang="tr-TR" dirty="0" smtClean="0">
                <a:latin typeface="Times New Roman"/>
                <a:ea typeface="Times New Roman"/>
              </a:rPr>
              <a:t>Alanı=275</a:t>
            </a:r>
          </a:p>
          <a:p>
            <a:pPr algn="just">
              <a:lnSpc>
                <a:spcPct val="150000"/>
              </a:lnSpc>
              <a:spcBef>
                <a:spcPts val="600"/>
              </a:spcBef>
              <a:spcAft>
                <a:spcPts val="0"/>
              </a:spcAft>
            </a:pPr>
            <a:r>
              <a:rPr lang="tr-TR" dirty="0">
                <a:latin typeface="Times New Roman"/>
                <a:ea typeface="Times New Roman"/>
              </a:rPr>
              <a:t> </a:t>
            </a:r>
            <a:r>
              <a:rPr lang="tr-TR" dirty="0" smtClean="0">
                <a:latin typeface="Times New Roman"/>
                <a:ea typeface="Times New Roman"/>
              </a:rPr>
              <a:t>  </a:t>
            </a:r>
            <a:r>
              <a:rPr lang="tr-TR" dirty="0" smtClean="0">
                <a:solidFill>
                  <a:srgbClr val="0070C0"/>
                </a:solidFill>
                <a:latin typeface="Times New Roman"/>
                <a:ea typeface="Times New Roman"/>
              </a:rPr>
              <a:t>Toplam =  985 </a:t>
            </a:r>
            <a:r>
              <a:rPr lang="tr-TR" dirty="0">
                <a:solidFill>
                  <a:srgbClr val="0070C0"/>
                </a:solidFill>
                <a:latin typeface="Times New Roman"/>
                <a:ea typeface="Times New Roman"/>
              </a:rPr>
              <a:t>Puan </a:t>
            </a:r>
            <a:r>
              <a:rPr lang="tr-TR" dirty="0" smtClean="0">
                <a:solidFill>
                  <a:srgbClr val="0070C0"/>
                </a:solidFill>
                <a:latin typeface="Times New Roman"/>
                <a:ea typeface="Times New Roman"/>
              </a:rPr>
              <a:t>+   15 </a:t>
            </a:r>
            <a:r>
              <a:rPr lang="tr-TR" dirty="0">
                <a:solidFill>
                  <a:srgbClr val="0070C0"/>
                </a:solidFill>
                <a:latin typeface="Times New Roman"/>
                <a:ea typeface="Times New Roman"/>
              </a:rPr>
              <a:t>Puan (Dosya düzeni</a:t>
            </a:r>
            <a:r>
              <a:rPr lang="tr-TR" dirty="0" smtClean="0">
                <a:solidFill>
                  <a:srgbClr val="0070C0"/>
                </a:solidFill>
                <a:latin typeface="Times New Roman"/>
                <a:ea typeface="Times New Roman"/>
              </a:rPr>
              <a:t>)  = 1000 </a:t>
            </a:r>
            <a:r>
              <a:rPr lang="tr-TR" dirty="0">
                <a:solidFill>
                  <a:srgbClr val="0070C0"/>
                </a:solidFill>
                <a:latin typeface="Times New Roman"/>
                <a:ea typeface="Times New Roman"/>
              </a:rPr>
              <a:t>(Puan) '</a:t>
            </a:r>
            <a:r>
              <a:rPr lang="tr-TR" dirty="0" err="1">
                <a:solidFill>
                  <a:srgbClr val="0070C0"/>
                </a:solidFill>
                <a:latin typeface="Times New Roman"/>
                <a:ea typeface="Times New Roman"/>
              </a:rPr>
              <a:t>dır</a:t>
            </a:r>
            <a:r>
              <a:rPr lang="tr-TR" dirty="0">
                <a:solidFill>
                  <a:srgbClr val="0070C0"/>
                </a:solidFill>
                <a:latin typeface="Times New Roman"/>
                <a:ea typeface="Times New Roman"/>
              </a:rPr>
              <a:t>.</a:t>
            </a:r>
          </a:p>
          <a:p>
            <a:pPr>
              <a:spcAft>
                <a:spcPts val="0"/>
              </a:spcAft>
            </a:pPr>
            <a:r>
              <a:rPr lang="tr-TR" dirty="0">
                <a:latin typeface="Times New Roman"/>
                <a:ea typeface="Times New Roman"/>
              </a:rPr>
              <a:t> </a:t>
            </a:r>
            <a:endParaRPr lang="tr-TR" dirty="0">
              <a:effectLst/>
              <a:latin typeface="Times New Roman"/>
              <a:ea typeface="Times New Roman"/>
            </a:endParaRPr>
          </a:p>
        </p:txBody>
      </p:sp>
    </p:spTree>
    <p:extLst>
      <p:ext uri="{BB962C8B-B14F-4D97-AF65-F5344CB8AC3E}">
        <p14:creationId xmlns:p14="http://schemas.microsoft.com/office/powerpoint/2010/main" val="634583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31640" y="4071937"/>
            <a:ext cx="6480720" cy="769441"/>
          </a:xfrm>
          <a:prstGeom prst="rect">
            <a:avLst/>
          </a:prstGeom>
          <a:noFill/>
        </p:spPr>
        <p:txBody>
          <a:bodyPr wrap="square">
            <a:spAutoFit/>
          </a:bodyPr>
          <a:lstStyle/>
          <a:p>
            <a:pPr algn="ctr"/>
            <a:r>
              <a:rPr lang="tr-TR" sz="4400" b="1" dirty="0" smtClean="0">
                <a:solidFill>
                  <a:schemeClr val="bg1"/>
                </a:solidFill>
                <a:latin typeface="Times New Roman" panose="02020603050405020304" pitchFamily="18" charset="0"/>
                <a:cs typeface="Times New Roman" panose="02020603050405020304" pitchFamily="18" charset="0"/>
              </a:rPr>
              <a:t>TEŞEKKÜR EDERİZ</a:t>
            </a:r>
            <a:endParaRPr lang="tr-TR" sz="4400" dirty="0">
              <a:solidFill>
                <a:schemeClr val="bg1"/>
              </a:solidFill>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332656"/>
            <a:ext cx="3876675"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534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dirty="0">
                <a:solidFill>
                  <a:schemeClr val="bg1"/>
                </a:solidFill>
                <a:latin typeface="Times New Roman"/>
                <a:ea typeface="Times New Roman"/>
              </a:rPr>
              <a:t>PROJENİN </a:t>
            </a:r>
            <a:r>
              <a:rPr lang="tr-TR" b="1" dirty="0" smtClean="0">
                <a:solidFill>
                  <a:schemeClr val="bg1"/>
                </a:solidFill>
                <a:latin typeface="Times New Roman"/>
                <a:ea typeface="Times New Roman"/>
              </a:rPr>
              <a:t>AMACI</a:t>
            </a:r>
            <a:r>
              <a:rPr lang="tr-TR" sz="2800" b="1" dirty="0">
                <a:solidFill>
                  <a:srgbClr val="000000"/>
                </a:solidFill>
                <a:latin typeface="Times New Roman"/>
                <a:ea typeface="Times New Roman"/>
              </a:rPr>
              <a:t>	 </a:t>
            </a:r>
            <a:endParaRPr lang="tr-TR" dirty="0"/>
          </a:p>
        </p:txBody>
      </p:sp>
      <p:pic>
        <p:nvPicPr>
          <p:cNvPr id="2050" name="Picture 2" descr="C:\Users\SuheylaYURDUSEV\Desktop\PROJELER\fotol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51" y="4581128"/>
            <a:ext cx="2592288" cy="152079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SuheylaYURDUSEV\Desktop\PROJELER\fotol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846407"/>
            <a:ext cx="2731587" cy="151754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5157192"/>
            <a:ext cx="2542630" cy="1503306"/>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çerik Yer Tutucusu 4"/>
          <p:cNvSpPr>
            <a:spLocks noGrp="1"/>
          </p:cNvSpPr>
          <p:nvPr>
            <p:ph idx="1"/>
          </p:nvPr>
        </p:nvSpPr>
        <p:spPr>
          <a:xfrm>
            <a:off x="425951" y="1700808"/>
            <a:ext cx="8466529" cy="2880320"/>
          </a:xfrm>
        </p:spPr>
        <p:txBody>
          <a:bodyPr>
            <a:normAutofit/>
          </a:bodyPr>
          <a:lstStyle/>
          <a:p>
            <a:r>
              <a:rPr lang="tr-TR" dirty="0" smtClean="0"/>
              <a:t>a.	Eğitim </a:t>
            </a:r>
            <a:r>
              <a:rPr lang="tr-TR" dirty="0"/>
              <a:t>Öğretim Alanı</a:t>
            </a:r>
          </a:p>
          <a:p>
            <a:r>
              <a:rPr lang="tr-TR" dirty="0"/>
              <a:t>b</a:t>
            </a:r>
            <a:r>
              <a:rPr lang="tr-TR" dirty="0" smtClean="0"/>
              <a:t>.	Sosyal </a:t>
            </a:r>
            <a:r>
              <a:rPr lang="tr-TR" dirty="0"/>
              <a:t>ve Kültürel  Alan</a:t>
            </a:r>
          </a:p>
          <a:p>
            <a:r>
              <a:rPr lang="tr-TR" dirty="0"/>
              <a:t>c</a:t>
            </a:r>
            <a:r>
              <a:rPr lang="tr-TR" dirty="0" smtClean="0"/>
              <a:t>.	Sportif </a:t>
            </a:r>
            <a:r>
              <a:rPr lang="tr-TR" dirty="0"/>
              <a:t>Alan</a:t>
            </a:r>
          </a:p>
          <a:p>
            <a:r>
              <a:rPr lang="tr-TR" dirty="0"/>
              <a:t>d</a:t>
            </a:r>
            <a:r>
              <a:rPr lang="tr-TR" dirty="0" smtClean="0"/>
              <a:t>.	Sanatsal </a:t>
            </a:r>
            <a:r>
              <a:rPr lang="tr-TR" dirty="0"/>
              <a:t>Alan</a:t>
            </a:r>
          </a:p>
          <a:p>
            <a:r>
              <a:rPr lang="tr-TR" dirty="0"/>
              <a:t>e</a:t>
            </a:r>
            <a:r>
              <a:rPr lang="tr-TR" dirty="0" smtClean="0"/>
              <a:t>.	Kişisel </a:t>
            </a:r>
            <a:r>
              <a:rPr lang="tr-TR" dirty="0"/>
              <a:t>ve Kurumsal Gelişim Alanı</a:t>
            </a:r>
          </a:p>
          <a:p>
            <a:r>
              <a:rPr lang="tr-TR" dirty="0"/>
              <a:t>f</a:t>
            </a:r>
            <a:r>
              <a:rPr lang="tr-TR" dirty="0" smtClean="0"/>
              <a:t>.	Proje </a:t>
            </a:r>
            <a:r>
              <a:rPr lang="tr-TR" dirty="0"/>
              <a:t>Tabanlı Gelişim </a:t>
            </a:r>
            <a:r>
              <a:rPr lang="tr-TR" dirty="0" smtClean="0"/>
              <a:t>Alanı</a:t>
            </a:r>
            <a:endParaRPr lang="tr-TR" dirty="0"/>
          </a:p>
        </p:txBody>
      </p:sp>
    </p:spTree>
    <p:extLst>
      <p:ext uri="{BB962C8B-B14F-4D97-AF65-F5344CB8AC3E}">
        <p14:creationId xmlns:p14="http://schemas.microsoft.com/office/powerpoint/2010/main" val="1502859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b="1" dirty="0">
                <a:solidFill>
                  <a:schemeClr val="bg1"/>
                </a:solidFill>
                <a:latin typeface="Times New Roman"/>
                <a:ea typeface="Times New Roman"/>
              </a:rPr>
              <a:t>PROJENİN </a:t>
            </a:r>
            <a:r>
              <a:rPr lang="tr-TR" b="1" dirty="0" smtClean="0">
                <a:solidFill>
                  <a:schemeClr val="bg1"/>
                </a:solidFill>
                <a:latin typeface="Times New Roman"/>
                <a:ea typeface="Times New Roman"/>
              </a:rPr>
              <a:t>AMACI</a:t>
            </a:r>
            <a:r>
              <a:rPr lang="tr-TR" sz="2800" b="1" dirty="0">
                <a:solidFill>
                  <a:srgbClr val="000000"/>
                </a:solidFill>
                <a:latin typeface="Times New Roman"/>
                <a:ea typeface="Times New Roman"/>
              </a:rPr>
              <a:t>	 </a:t>
            </a:r>
            <a:endParaRPr lang="tr-TR" dirty="0"/>
          </a:p>
        </p:txBody>
      </p:sp>
      <p:pic>
        <p:nvPicPr>
          <p:cNvPr id="2050" name="Picture 2" descr="C:\Users\SuheylaYURDUSEV\Desktop\PROJELER\fotol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51" y="4581128"/>
            <a:ext cx="2592288" cy="1520796"/>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SuheylaYURDUSEV\Desktop\PROJELER\fotol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846407"/>
            <a:ext cx="2731587" cy="151754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5157192"/>
            <a:ext cx="2542630" cy="1503306"/>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çerik Yer Tutucusu 4"/>
          <p:cNvSpPr>
            <a:spLocks noGrp="1"/>
          </p:cNvSpPr>
          <p:nvPr>
            <p:ph idx="1"/>
          </p:nvPr>
        </p:nvSpPr>
        <p:spPr>
          <a:xfrm>
            <a:off x="425951" y="2636912"/>
            <a:ext cx="8466529" cy="1872208"/>
          </a:xfrm>
        </p:spPr>
        <p:txBody>
          <a:bodyPr>
            <a:normAutofit/>
          </a:bodyPr>
          <a:lstStyle/>
          <a:p>
            <a:pPr marL="0" indent="0">
              <a:buNone/>
            </a:pPr>
            <a:r>
              <a:rPr lang="tr-TR" dirty="0" smtClean="0"/>
              <a:t>6 Öğrenme alanı ve 99 kriterde okullarımızın kapasitelerini </a:t>
            </a:r>
            <a:r>
              <a:rPr lang="tr-TR" dirty="0"/>
              <a:t>en üst seviyeye </a:t>
            </a:r>
            <a:r>
              <a:rPr lang="tr-TR" dirty="0" smtClean="0"/>
              <a:t>çıkararak,  </a:t>
            </a:r>
            <a:r>
              <a:rPr lang="tr-TR" dirty="0"/>
              <a:t>başarı noktasında özelde Çanakkale'de genelde Türkiye'de anlamlı bir fark </a:t>
            </a:r>
            <a:r>
              <a:rPr lang="tr-TR" dirty="0" smtClean="0"/>
              <a:t>oluşturmaktır.</a:t>
            </a:r>
            <a:endParaRPr lang="tr-TR" dirty="0"/>
          </a:p>
        </p:txBody>
      </p:sp>
    </p:spTree>
    <p:extLst>
      <p:ext uri="{BB962C8B-B14F-4D97-AF65-F5344CB8AC3E}">
        <p14:creationId xmlns:p14="http://schemas.microsoft.com/office/powerpoint/2010/main" val="31977504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708920"/>
            <a:ext cx="8136904" cy="3528392"/>
          </a:xfrm>
        </p:spPr>
        <p:txBody>
          <a:bodyPr>
            <a:normAutofit/>
          </a:bodyPr>
          <a:lstStyle/>
          <a:p>
            <a:r>
              <a:rPr lang="tr-TR" dirty="0"/>
              <a:t>Eğitim politikaları ve teknolojileri alanlarında hızlı dönüşümün yaşandığı günümüzde kurumlarımızı geleceğin eğitim modellerine hazırlamak sürekli ve kontrollü bir gelişim sağlamalarına zemin hazırlamak ve kurumlarımıza kurum kültürü oluşturmaları, oluşturdukları kurum kültürü ile başarılarını görme</a:t>
            </a:r>
            <a:r>
              <a:rPr lang="tr-TR" dirty="0" smtClean="0"/>
              <a:t>, bulundukları </a:t>
            </a:r>
            <a:r>
              <a:rPr lang="tr-TR" dirty="0"/>
              <a:t>noktaları izleme ve eşdeğer kurumlarla kendilerini mukayese ederek yaptıkları ya da yapacakları çalışmalarda fark yaratmalarını sağlamak. </a:t>
            </a:r>
          </a:p>
        </p:txBody>
      </p:sp>
      <p:sp>
        <p:nvSpPr>
          <p:cNvPr id="2" name="Başlık 1"/>
          <p:cNvSpPr>
            <a:spLocks noGrp="1"/>
          </p:cNvSpPr>
          <p:nvPr>
            <p:ph type="title"/>
          </p:nvPr>
        </p:nvSpPr>
        <p:spPr/>
        <p:txBody>
          <a:bodyPr>
            <a:normAutofit fontScale="90000"/>
          </a:bodyPr>
          <a:lstStyle/>
          <a:p>
            <a:pPr indent="449580" algn="ctr">
              <a:lnSpc>
                <a:spcPct val="115000"/>
              </a:lnSpc>
              <a:spcAft>
                <a:spcPts val="1000"/>
              </a:spcAft>
            </a:pPr>
            <a:r>
              <a:rPr lang="tr-TR" sz="4900" b="1" dirty="0" smtClean="0">
                <a:solidFill>
                  <a:schemeClr val="bg1"/>
                </a:solidFill>
                <a:latin typeface="Times New Roman"/>
                <a:ea typeface="Times New Roman"/>
                <a:cs typeface="Times New Roman"/>
              </a:rPr>
              <a:t>PROJENİN BAŞLATILMA GEREKÇELERİ</a:t>
            </a:r>
            <a:endParaRPr lang="tr-TR" sz="4900" dirty="0">
              <a:solidFill>
                <a:schemeClr val="bg1"/>
              </a:solidFill>
            </a:endParaRPr>
          </a:p>
        </p:txBody>
      </p:sp>
    </p:spTree>
    <p:extLst>
      <p:ext uri="{BB962C8B-B14F-4D97-AF65-F5344CB8AC3E}">
        <p14:creationId xmlns:p14="http://schemas.microsoft.com/office/powerpoint/2010/main" val="38410510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708920"/>
            <a:ext cx="8136904" cy="2664296"/>
          </a:xfrm>
        </p:spPr>
        <p:txBody>
          <a:bodyPr>
            <a:normAutofit/>
          </a:bodyPr>
          <a:lstStyle/>
          <a:p>
            <a:pPr marL="0" indent="0">
              <a:buNone/>
            </a:pPr>
            <a:r>
              <a:rPr lang="tr-TR" dirty="0" smtClean="0"/>
              <a:t>	</a:t>
            </a:r>
          </a:p>
          <a:p>
            <a:pPr marL="0" indent="0">
              <a:buNone/>
            </a:pPr>
            <a:r>
              <a:rPr lang="tr-TR" dirty="0"/>
              <a:t>	</a:t>
            </a:r>
            <a:r>
              <a:rPr lang="tr-TR" dirty="0" smtClean="0"/>
              <a:t>Çanakkale </a:t>
            </a:r>
            <a:r>
              <a:rPr lang="tr-TR" dirty="0"/>
              <a:t>ilinde</a:t>
            </a:r>
            <a:r>
              <a:rPr lang="tr-TR" dirty="0" smtClean="0"/>
              <a:t>; Millî </a:t>
            </a:r>
            <a:r>
              <a:rPr lang="tr-TR" dirty="0"/>
              <a:t>Eğitim Bakanlığına bağlı, resmî ve özel okul öncesi eğitim, ilköğretim ve ortaöğretim kurumlarımızın ÇEV 2023 (Çanakkale Eğitim Vizyonu 2023) projesindeki yürüteceği iş ve işlemleri kapsar.</a:t>
            </a:r>
          </a:p>
        </p:txBody>
      </p:sp>
      <p:sp>
        <p:nvSpPr>
          <p:cNvPr id="2" name="Başlık 1"/>
          <p:cNvSpPr>
            <a:spLocks noGrp="1"/>
          </p:cNvSpPr>
          <p:nvPr>
            <p:ph type="title"/>
          </p:nvPr>
        </p:nvSpPr>
        <p:spPr/>
        <p:txBody>
          <a:bodyPr>
            <a:normAutofit/>
          </a:bodyPr>
          <a:lstStyle/>
          <a:p>
            <a:pPr indent="449580" algn="ctr">
              <a:lnSpc>
                <a:spcPct val="115000"/>
              </a:lnSpc>
              <a:spcAft>
                <a:spcPts val="1000"/>
              </a:spcAft>
            </a:pPr>
            <a:r>
              <a:rPr lang="tr-TR" sz="4900" b="1" dirty="0" smtClean="0">
                <a:solidFill>
                  <a:schemeClr val="bg1"/>
                </a:solidFill>
                <a:latin typeface="Times New Roman"/>
                <a:ea typeface="Times New Roman"/>
                <a:cs typeface="Times New Roman"/>
              </a:rPr>
              <a:t>PROJEDE KAPSAM </a:t>
            </a:r>
            <a:endParaRPr lang="tr-TR" sz="4900" dirty="0">
              <a:solidFill>
                <a:schemeClr val="bg1"/>
              </a:solidFill>
            </a:endParaRPr>
          </a:p>
        </p:txBody>
      </p:sp>
    </p:spTree>
    <p:extLst>
      <p:ext uri="{BB962C8B-B14F-4D97-AF65-F5344CB8AC3E}">
        <p14:creationId xmlns:p14="http://schemas.microsoft.com/office/powerpoint/2010/main" val="28497020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276872"/>
            <a:ext cx="8136904" cy="4032448"/>
          </a:xfrm>
        </p:spPr>
        <p:txBody>
          <a:bodyPr>
            <a:normAutofit/>
          </a:bodyPr>
          <a:lstStyle/>
          <a:p>
            <a:pPr marL="0" indent="0">
              <a:buNone/>
            </a:pPr>
            <a:r>
              <a:rPr lang="tr-TR" dirty="0" smtClean="0"/>
              <a:t>	</a:t>
            </a:r>
          </a:p>
          <a:p>
            <a:r>
              <a:rPr lang="tr-TR" dirty="0" smtClean="0"/>
              <a:t>222 </a:t>
            </a:r>
            <a:r>
              <a:rPr lang="tr-TR" dirty="0"/>
              <a:t>sayılı İlköğretim ve Eğitim Kanunu</a:t>
            </a:r>
            <a:r>
              <a:rPr lang="tr-TR" dirty="0" smtClean="0"/>
              <a:t>,</a:t>
            </a:r>
          </a:p>
          <a:p>
            <a:r>
              <a:rPr lang="tr-TR" dirty="0" smtClean="0"/>
              <a:t> </a:t>
            </a:r>
            <a:r>
              <a:rPr lang="tr-TR" dirty="0"/>
              <a:t>14/6/1973 tarihli ve 1739 sayılı Millî Eğitim Temel Kanunu</a:t>
            </a:r>
            <a:r>
              <a:rPr lang="tr-TR" dirty="0" smtClean="0"/>
              <a:t>,</a:t>
            </a:r>
          </a:p>
          <a:p>
            <a:r>
              <a:rPr lang="tr-TR" dirty="0" smtClean="0"/>
              <a:t>Sosyal </a:t>
            </a:r>
            <a:r>
              <a:rPr lang="tr-TR" dirty="0"/>
              <a:t>Etkinlikler </a:t>
            </a:r>
            <a:r>
              <a:rPr lang="tr-TR" dirty="0" smtClean="0"/>
              <a:t>Yönetmeliği.</a:t>
            </a:r>
          </a:p>
          <a:p>
            <a:r>
              <a:rPr lang="tr-TR" dirty="0" smtClean="0"/>
              <a:t>Milli Eğitim Bakanlığı Kalite Çerçevesi</a:t>
            </a:r>
          </a:p>
          <a:p>
            <a:r>
              <a:rPr lang="tr-TR" dirty="0" smtClean="0"/>
              <a:t>Milli Eğitim Bakanlığı Öğretmen Strateji Belgesi 2017-2023 kapsamında hazırlanmıştır.</a:t>
            </a:r>
          </a:p>
          <a:p>
            <a:endParaRPr lang="tr-TR" dirty="0"/>
          </a:p>
        </p:txBody>
      </p:sp>
      <p:sp>
        <p:nvSpPr>
          <p:cNvPr id="2" name="Başlık 1"/>
          <p:cNvSpPr>
            <a:spLocks noGrp="1"/>
          </p:cNvSpPr>
          <p:nvPr>
            <p:ph type="title"/>
          </p:nvPr>
        </p:nvSpPr>
        <p:spPr/>
        <p:txBody>
          <a:bodyPr>
            <a:normAutofit/>
          </a:bodyPr>
          <a:lstStyle/>
          <a:p>
            <a:pPr indent="449580" algn="ctr">
              <a:lnSpc>
                <a:spcPct val="115000"/>
              </a:lnSpc>
              <a:spcAft>
                <a:spcPts val="1000"/>
              </a:spcAft>
            </a:pPr>
            <a:r>
              <a:rPr lang="tr-TR" sz="4900" b="1" dirty="0" smtClean="0">
                <a:solidFill>
                  <a:schemeClr val="bg1"/>
                </a:solidFill>
                <a:latin typeface="Times New Roman"/>
                <a:ea typeface="Times New Roman"/>
                <a:cs typeface="Times New Roman"/>
              </a:rPr>
              <a:t>PROJEDE DAYANAK</a:t>
            </a:r>
            <a:endParaRPr lang="tr-TR" sz="4900" dirty="0">
              <a:solidFill>
                <a:schemeClr val="bg1"/>
              </a:solidFill>
            </a:endParaRPr>
          </a:p>
        </p:txBody>
      </p:sp>
    </p:spTree>
    <p:extLst>
      <p:ext uri="{BB962C8B-B14F-4D97-AF65-F5344CB8AC3E}">
        <p14:creationId xmlns:p14="http://schemas.microsoft.com/office/powerpoint/2010/main" val="7412437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348880"/>
            <a:ext cx="7408333" cy="4176464"/>
          </a:xfrm>
        </p:spPr>
        <p:txBody>
          <a:bodyPr>
            <a:normAutofit/>
          </a:bodyPr>
          <a:lstStyle/>
          <a:p>
            <a:r>
              <a:rPr lang="tr-TR" b="1" dirty="0"/>
              <a:t>1</a:t>
            </a:r>
            <a:r>
              <a:rPr lang="tr-TR" b="1" dirty="0" smtClean="0"/>
              <a:t>.	</a:t>
            </a:r>
            <a:r>
              <a:rPr lang="tr-TR" dirty="0" smtClean="0"/>
              <a:t>Projemizin </a:t>
            </a:r>
            <a:r>
              <a:rPr lang="tr-TR" dirty="0"/>
              <a:t>ana hedefi ÇEV 2023 kapsamında belirlenen 6 alanda kurumlarımıza ulaşabilecekleri hedefler koymak.</a:t>
            </a:r>
          </a:p>
          <a:p>
            <a:r>
              <a:rPr lang="tr-TR" b="1" dirty="0"/>
              <a:t>2</a:t>
            </a:r>
            <a:r>
              <a:rPr lang="tr-TR" dirty="0" smtClean="0"/>
              <a:t>.	Kurumlarımız </a:t>
            </a:r>
            <a:r>
              <a:rPr lang="tr-TR" dirty="0"/>
              <a:t>ve okullarımızın yeni gelişmelerden ve teknolojilerden haberdar olmalarını sağlamak.</a:t>
            </a:r>
          </a:p>
          <a:p>
            <a:r>
              <a:rPr lang="tr-TR" dirty="0"/>
              <a:t>3</a:t>
            </a:r>
            <a:r>
              <a:rPr lang="tr-TR" dirty="0" smtClean="0"/>
              <a:t>.	Belirlenen </a:t>
            </a:r>
            <a:r>
              <a:rPr lang="tr-TR" dirty="0"/>
              <a:t>hedeflere ulaşmak için ekip ruhu ile takım halinde mücadele etmeyi öğretmek.</a:t>
            </a:r>
          </a:p>
          <a:p>
            <a:r>
              <a:rPr lang="tr-TR" dirty="0"/>
              <a:t>4</a:t>
            </a:r>
            <a:r>
              <a:rPr lang="tr-TR" dirty="0" smtClean="0"/>
              <a:t>.	Kurumlarda </a:t>
            </a:r>
            <a:r>
              <a:rPr lang="tr-TR" dirty="0"/>
              <a:t>bireysel başarı yerine ekip başarısı için birlikte hareket etme kabiliyeti geliştirmek</a:t>
            </a:r>
            <a:r>
              <a:rPr lang="tr-TR" dirty="0" smtClean="0"/>
              <a:t>.</a:t>
            </a:r>
            <a:endParaRPr lang="tr-TR" dirty="0"/>
          </a:p>
        </p:txBody>
      </p:sp>
      <p:sp>
        <p:nvSpPr>
          <p:cNvPr id="3" name="Başlık 2"/>
          <p:cNvSpPr>
            <a:spLocks noGrp="1"/>
          </p:cNvSpPr>
          <p:nvPr>
            <p:ph type="title"/>
          </p:nvPr>
        </p:nvSpPr>
        <p:spPr/>
        <p:txBody>
          <a:bodyPr/>
          <a:lstStyle/>
          <a:p>
            <a:r>
              <a:rPr lang="tr-TR" b="1" dirty="0">
                <a:solidFill>
                  <a:schemeClr val="bg1"/>
                </a:solidFill>
                <a:latin typeface="Times New Roman"/>
                <a:ea typeface="Times New Roman"/>
                <a:cs typeface="Times New Roman"/>
              </a:rPr>
              <a:t>PROJENİN HEDEFLERİ</a:t>
            </a:r>
            <a:endParaRPr lang="tr-TR" dirty="0"/>
          </a:p>
        </p:txBody>
      </p:sp>
    </p:spTree>
    <p:extLst>
      <p:ext uri="{BB962C8B-B14F-4D97-AF65-F5344CB8AC3E}">
        <p14:creationId xmlns:p14="http://schemas.microsoft.com/office/powerpoint/2010/main" val="4017398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348880"/>
            <a:ext cx="7408333" cy="4176464"/>
          </a:xfrm>
        </p:spPr>
        <p:txBody>
          <a:bodyPr>
            <a:normAutofit/>
          </a:bodyPr>
          <a:lstStyle/>
          <a:p>
            <a:r>
              <a:rPr lang="tr-TR" dirty="0" smtClean="0"/>
              <a:t>5.	Öğrencilerimizin </a:t>
            </a:r>
            <a:r>
              <a:rPr lang="tr-TR" dirty="0"/>
              <a:t>başarma duygularını tatmin etmek.</a:t>
            </a:r>
          </a:p>
          <a:p>
            <a:r>
              <a:rPr lang="tr-TR" dirty="0"/>
              <a:t>6</a:t>
            </a:r>
            <a:r>
              <a:rPr lang="tr-TR" dirty="0" smtClean="0"/>
              <a:t>.	ÇEV </a:t>
            </a:r>
            <a:r>
              <a:rPr lang="tr-TR" dirty="0"/>
              <a:t>2023 ile kurumlarımızın sorunları tahlil etmesini</a:t>
            </a:r>
            <a:r>
              <a:rPr lang="tr-TR" dirty="0" smtClean="0"/>
              <a:t>, teşhis </a:t>
            </a:r>
            <a:r>
              <a:rPr lang="tr-TR" dirty="0"/>
              <a:t>koymalarını</a:t>
            </a:r>
            <a:r>
              <a:rPr lang="tr-TR" dirty="0" smtClean="0"/>
              <a:t>, gerekli </a:t>
            </a:r>
            <a:r>
              <a:rPr lang="tr-TR" dirty="0"/>
              <a:t>argümanları tedarik ederek  tedaviyi gerçekleştirip taburcu edecek donanım bilgi ve kültüre sahip olmalarını sağlamak.</a:t>
            </a:r>
          </a:p>
          <a:p>
            <a:r>
              <a:rPr lang="tr-TR" dirty="0"/>
              <a:t>7</a:t>
            </a:r>
            <a:r>
              <a:rPr lang="tr-TR" dirty="0" smtClean="0"/>
              <a:t>.	Çanakkale'nin </a:t>
            </a:r>
            <a:r>
              <a:rPr lang="tr-TR" dirty="0"/>
              <a:t>eğitim öğretim alanında yaptığı çalışmalarla Türkiye'de fark yaratan örnek alınan bir şehir olmasını sağlamak.  </a:t>
            </a:r>
          </a:p>
          <a:p>
            <a:endParaRPr lang="tr-TR" dirty="0"/>
          </a:p>
        </p:txBody>
      </p:sp>
      <p:sp>
        <p:nvSpPr>
          <p:cNvPr id="3" name="Başlık 2"/>
          <p:cNvSpPr>
            <a:spLocks noGrp="1"/>
          </p:cNvSpPr>
          <p:nvPr>
            <p:ph type="title"/>
          </p:nvPr>
        </p:nvSpPr>
        <p:spPr/>
        <p:txBody>
          <a:bodyPr/>
          <a:lstStyle/>
          <a:p>
            <a:r>
              <a:rPr lang="tr-TR" b="1" dirty="0">
                <a:solidFill>
                  <a:schemeClr val="bg1"/>
                </a:solidFill>
                <a:latin typeface="Times New Roman"/>
                <a:ea typeface="Times New Roman"/>
                <a:cs typeface="Times New Roman"/>
              </a:rPr>
              <a:t>PROJENİN HEDEFLERİ</a:t>
            </a:r>
            <a:endParaRPr lang="tr-TR" dirty="0"/>
          </a:p>
        </p:txBody>
      </p:sp>
    </p:spTree>
    <p:extLst>
      <p:ext uri="{BB962C8B-B14F-4D97-AF65-F5344CB8AC3E}">
        <p14:creationId xmlns:p14="http://schemas.microsoft.com/office/powerpoint/2010/main" val="654032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991</TotalTime>
  <Words>460</Words>
  <Application>Microsoft Office PowerPoint</Application>
  <PresentationFormat>Ekran Gösterisi (4:3)</PresentationFormat>
  <Paragraphs>105</Paragraphs>
  <Slides>28</Slides>
  <Notes>0</Notes>
  <HiddenSlides>0</HiddenSlides>
  <MMClips>0</MMClips>
  <ScaleCrop>false</ScaleCrop>
  <HeadingPairs>
    <vt:vector size="6" baseType="variant">
      <vt:variant>
        <vt:lpstr>Tema</vt:lpstr>
      </vt:variant>
      <vt:variant>
        <vt:i4>9</vt:i4>
      </vt:variant>
      <vt:variant>
        <vt:lpstr>Katıştırılmış OLE Hizmet Programları</vt:lpstr>
      </vt:variant>
      <vt:variant>
        <vt:i4>1</vt:i4>
      </vt:variant>
      <vt:variant>
        <vt:lpstr>Slayt Başlıkları</vt:lpstr>
      </vt:variant>
      <vt:variant>
        <vt:i4>28</vt:i4>
      </vt:variant>
    </vt:vector>
  </HeadingPairs>
  <TitlesOfParts>
    <vt:vector size="38" baseType="lpstr">
      <vt:lpstr>Dalga Biçimi</vt:lpstr>
      <vt:lpstr>Ofis Teması</vt:lpstr>
      <vt:lpstr>1_Ofis Teması</vt:lpstr>
      <vt:lpstr>2_Ofis Teması</vt:lpstr>
      <vt:lpstr>3_Ofis Teması</vt:lpstr>
      <vt:lpstr>4_Ofis Teması</vt:lpstr>
      <vt:lpstr>5_Ofis Teması</vt:lpstr>
      <vt:lpstr>6_Ofis Teması</vt:lpstr>
      <vt:lpstr>7_Ofis Teması</vt:lpstr>
      <vt:lpstr>Belge</vt:lpstr>
      <vt:lpstr>ÇEV 2023  Çanakkale Eğitim Vizyonu 2023</vt:lpstr>
      <vt:lpstr>PROJENİN AMACI  </vt:lpstr>
      <vt:lpstr>PROJENİN AMACI  </vt:lpstr>
      <vt:lpstr>PROJENİN AMACI  </vt:lpstr>
      <vt:lpstr>PROJENİN BAŞLATILMA GEREKÇELERİ</vt:lpstr>
      <vt:lpstr>PROJEDE KAPSAM </vt:lpstr>
      <vt:lpstr>PROJEDE DAYANAK</vt:lpstr>
      <vt:lpstr>PROJENİN HEDEFLERİ</vt:lpstr>
      <vt:lpstr>PROJENİN HEDEFLERİ</vt:lpstr>
      <vt:lpstr>Proje Çıktıları ve Başarı Ölçütleri :   </vt:lpstr>
      <vt:lpstr>Proje Çıktıları ve Başarı Ölçütleri :   </vt:lpstr>
      <vt:lpstr>Projenin Hedef Kitlesi:</vt:lpstr>
      <vt:lpstr> PROJE İŞLEYİŞ TAKVİMİ </vt:lpstr>
      <vt:lpstr> PROJE İŞLEYİŞ TAKVİMİ </vt:lpstr>
      <vt:lpstr>PowerPoint Sunusu</vt:lpstr>
      <vt:lpstr>PowerPoint Sunusu</vt:lpstr>
      <vt:lpstr>PowerPoint Sunusu</vt:lpstr>
      <vt:lpstr>PowerPoint Sunusu</vt:lpstr>
      <vt:lpstr>PowerPoint Sunusu</vt:lpstr>
      <vt:lpstr>PowerPoint Sunusu</vt:lpstr>
      <vt:lpstr>PowerPoint Sunusu</vt:lpstr>
      <vt:lpstr>ÇEV 2023 OKUL GRUPLARI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SuheylaYURDUSEV</dc:creator>
  <cp:lastModifiedBy>EnesULU</cp:lastModifiedBy>
  <cp:revision>100</cp:revision>
  <dcterms:created xsi:type="dcterms:W3CDTF">2017-11-06T06:09:13Z</dcterms:created>
  <dcterms:modified xsi:type="dcterms:W3CDTF">2017-11-20T12:19:48Z</dcterms:modified>
</cp:coreProperties>
</file>