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88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7" r:id="rId24"/>
    <p:sldId id="279" r:id="rId25"/>
    <p:sldId id="280" r:id="rId26"/>
    <p:sldId id="281" r:id="rId27"/>
    <p:sldId id="282" r:id="rId28"/>
    <p:sldId id="278" r:id="rId29"/>
    <p:sldId id="283" r:id="rId30"/>
    <p:sldId id="284" r:id="rId31"/>
    <p:sldId id="285" r:id="rId32"/>
    <p:sldId id="28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608E-7864-499B-9493-F03D6C8567D5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D1A69D8-760C-4799-975C-D9F4C7184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31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608E-7864-499B-9493-F03D6C8567D5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D1A69D8-760C-4799-975C-D9F4C7184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6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608E-7864-499B-9493-F03D6C8567D5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D1A69D8-760C-4799-975C-D9F4C7184BF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2718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608E-7864-499B-9493-F03D6C8567D5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D1A69D8-760C-4799-975C-D9F4C7184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99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608E-7864-499B-9493-F03D6C8567D5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D1A69D8-760C-4799-975C-D9F4C7184BF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9863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608E-7864-499B-9493-F03D6C8567D5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D1A69D8-760C-4799-975C-D9F4C7184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48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608E-7864-499B-9493-F03D6C8567D5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69D8-760C-4799-975C-D9F4C7184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69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608E-7864-499B-9493-F03D6C8567D5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69D8-760C-4799-975C-D9F4C7184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39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608E-7864-499B-9493-F03D6C8567D5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69D8-760C-4799-975C-D9F4C7184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06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608E-7864-499B-9493-F03D6C8567D5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D1A69D8-760C-4799-975C-D9F4C7184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42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608E-7864-499B-9493-F03D6C8567D5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D1A69D8-760C-4799-975C-D9F4C7184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5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608E-7864-499B-9493-F03D6C8567D5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D1A69D8-760C-4799-975C-D9F4C7184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40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608E-7864-499B-9493-F03D6C8567D5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69D8-760C-4799-975C-D9F4C7184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15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608E-7864-499B-9493-F03D6C8567D5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69D8-760C-4799-975C-D9F4C7184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8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608E-7864-499B-9493-F03D6C8567D5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69D8-760C-4799-975C-D9F4C7184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96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608E-7864-499B-9493-F03D6C8567D5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D1A69D8-760C-4799-975C-D9F4C7184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66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9608E-7864-499B-9493-F03D6C8567D5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D1A69D8-760C-4799-975C-D9F4C7184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4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>DYNED BİLGİLENDİRME TOPLANTISI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2015-2016</a:t>
            </a:r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32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6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70" y="27296"/>
            <a:ext cx="1200093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67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" sz="2800" b="1" dirty="0" smtClean="0">
                <a:latin typeface="Segoe UI"/>
              </a:rPr>
              <a:t>Ekranda yer alan "</a:t>
            </a:r>
            <a:r>
              <a:rPr lang="tr" sz="2800" b="1" dirty="0" smtClean="0">
                <a:solidFill>
                  <a:srgbClr val="FF0000"/>
                </a:solidFill>
                <a:latin typeface="Segoe UI"/>
              </a:rPr>
              <a:t>Sınıflarımı Güncelle</a:t>
            </a:r>
            <a:r>
              <a:rPr lang="tr" sz="2800" b="1" dirty="0" smtClean="0">
                <a:latin typeface="Segoe UI"/>
              </a:rPr>
              <a:t>" butonunu tıklıyoruz.</a:t>
            </a:r>
            <a:br>
              <a:rPr lang="tr" sz="2800" b="1" dirty="0" smtClean="0">
                <a:latin typeface="Segoe UI"/>
              </a:rPr>
            </a:br>
            <a:endParaRPr lang="en-US" sz="28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4222" y="1392072"/>
            <a:ext cx="7503555" cy="3944203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6605516" y="5742151"/>
            <a:ext cx="6236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Şifrenizi bu sekmeden değiştirebilirsiniz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6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0" y="0"/>
            <a:ext cx="12583235" cy="6857999"/>
          </a:xfrm>
        </p:spPr>
      </p:pic>
    </p:spTree>
    <p:extLst>
      <p:ext uri="{BB962C8B-B14F-4D97-AF65-F5344CB8AC3E}">
        <p14:creationId xmlns:p14="http://schemas.microsoft.com/office/powerpoint/2010/main" val="43857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2" y="0"/>
            <a:ext cx="11959987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28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1" y="0"/>
            <a:ext cx="12014579" cy="6858000"/>
          </a:xfrm>
        </p:spPr>
      </p:pic>
    </p:spTree>
    <p:extLst>
      <p:ext uri="{BB962C8B-B14F-4D97-AF65-F5344CB8AC3E}">
        <p14:creationId xmlns:p14="http://schemas.microsoft.com/office/powerpoint/2010/main" val="47473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2" y="0"/>
            <a:ext cx="12028227" cy="6858000"/>
          </a:xfrm>
        </p:spPr>
      </p:pic>
    </p:spTree>
    <p:extLst>
      <p:ext uri="{BB962C8B-B14F-4D97-AF65-F5344CB8AC3E}">
        <p14:creationId xmlns:p14="http://schemas.microsoft.com/office/powerpoint/2010/main" val="153801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" y="0"/>
            <a:ext cx="12028227" cy="6858000"/>
          </a:xfrm>
        </p:spPr>
      </p:pic>
    </p:spTree>
    <p:extLst>
      <p:ext uri="{BB962C8B-B14F-4D97-AF65-F5344CB8AC3E}">
        <p14:creationId xmlns:p14="http://schemas.microsoft.com/office/powerpoint/2010/main" val="425571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5" y="0"/>
            <a:ext cx="12041875" cy="6857999"/>
          </a:xfrm>
        </p:spPr>
      </p:pic>
    </p:spTree>
    <p:extLst>
      <p:ext uri="{BB962C8B-B14F-4D97-AF65-F5344CB8AC3E}">
        <p14:creationId xmlns:p14="http://schemas.microsoft.com/office/powerpoint/2010/main" val="285354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1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4462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4328" y="655093"/>
            <a:ext cx="8097672" cy="5256757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1692322" y="1146412"/>
            <a:ext cx="2619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Açılan sayfada dosya</a:t>
            </a:r>
          </a:p>
          <a:p>
            <a:r>
              <a:rPr lang="tr-TR" dirty="0" smtClean="0"/>
              <a:t>Butonunu tıklıyoruz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26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Dil </a:t>
            </a:r>
            <a:r>
              <a:rPr lang="tr-TR" sz="3600" dirty="0" smtClean="0"/>
              <a:t>öğrenme </a:t>
            </a:r>
            <a:r>
              <a:rPr lang="tr-TR" sz="3600" dirty="0"/>
              <a:t>bir b</a:t>
            </a:r>
            <a:r>
              <a:rPr lang="tr-TR" sz="3600" dirty="0" smtClean="0"/>
              <a:t>eceri edinme sürecidir ve pratik gerektirir.</a:t>
            </a:r>
            <a:endParaRPr lang="en-US" sz="3600" dirty="0"/>
          </a:p>
        </p:txBody>
      </p:sp>
      <p:pic>
        <p:nvPicPr>
          <p:cNvPr id="4" name="İçerik Yer Tutucusu 3" descr="C:\Users\Lenovo\AppData\Local\Temp\FineReader11.00\media\image15.jpe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787" y="1690688"/>
            <a:ext cx="7970293" cy="33862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393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0" y="0"/>
            <a:ext cx="1206916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26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6030" y="2556758"/>
            <a:ext cx="7432830" cy="2931934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866030" y="1651379"/>
            <a:ext cx="7740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" dirty="0">
                <a:solidFill>
                  <a:srgbClr val="FF0000"/>
                </a:solidFill>
                <a:latin typeface="Segoe UI"/>
              </a:rPr>
              <a:t>Tüm öğrenciler </a:t>
            </a:r>
            <a:r>
              <a:rPr lang="tr" dirty="0">
                <a:latin typeface="Segoe UI"/>
              </a:rPr>
              <a:t>seçeneği otomatik olarak seçili gelecektir</a:t>
            </a:r>
            <a:r>
              <a:rPr lang="tr" dirty="0" smtClean="0">
                <a:latin typeface="Segoe UI"/>
              </a:rPr>
              <a:t>.</a:t>
            </a:r>
          </a:p>
          <a:p>
            <a:r>
              <a:rPr lang="tr" dirty="0" smtClean="0">
                <a:latin typeface="Segoe UI"/>
              </a:rPr>
              <a:t> </a:t>
            </a:r>
            <a:r>
              <a:rPr lang="tr" dirty="0">
                <a:latin typeface="Segoe UI"/>
              </a:rPr>
              <a:t>Aksi halde kendimiz bu seçeneği tıklıyoruz ve </a:t>
            </a:r>
            <a:r>
              <a:rPr lang="tr" b="1" dirty="0">
                <a:solidFill>
                  <a:srgbClr val="FF0000"/>
                </a:solidFill>
                <a:latin typeface="Segoe UI"/>
              </a:rPr>
              <a:t>Tamam </a:t>
            </a:r>
            <a:r>
              <a:rPr lang="tr" dirty="0">
                <a:latin typeface="Segoe UI"/>
              </a:rPr>
              <a:t>butonuna basıyoruz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24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34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" t="6567" r="3441" b="1891"/>
          <a:stretch/>
        </p:blipFill>
        <p:spPr>
          <a:xfrm>
            <a:off x="136478" y="0"/>
            <a:ext cx="12055521" cy="6858000"/>
          </a:xfrm>
        </p:spPr>
      </p:pic>
    </p:spTree>
    <p:extLst>
      <p:ext uri="{BB962C8B-B14F-4D97-AF65-F5344CB8AC3E}">
        <p14:creationId xmlns:p14="http://schemas.microsoft.com/office/powerpoint/2010/main" val="239874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8485" y="2400825"/>
            <a:ext cx="7367216" cy="220657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1937982" y="1746913"/>
            <a:ext cx="9431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">
                <a:solidFill>
                  <a:srgbClr val="FF0000"/>
                </a:solidFill>
                <a:latin typeface="Segoe UI"/>
              </a:rPr>
              <a:t>Bir </a:t>
            </a:r>
            <a:r>
              <a:rPr lang="tr">
                <a:latin typeface="Segoe UI"/>
              </a:rPr>
              <a:t>şubedeki öğrencilerinize ait </a:t>
            </a:r>
            <a:r>
              <a:rPr lang="tr">
                <a:solidFill>
                  <a:srgbClr val="FF0000"/>
                </a:solidFill>
                <a:latin typeface="Segoe UI"/>
              </a:rPr>
              <a:t>Oturum Açma Kimliği </a:t>
            </a:r>
            <a:r>
              <a:rPr lang="tr">
                <a:latin typeface="Segoe UI"/>
              </a:rPr>
              <a:t>ve </a:t>
            </a:r>
            <a:r>
              <a:rPr lang="tr">
                <a:solidFill>
                  <a:srgbClr val="FF0000"/>
                </a:solidFill>
                <a:latin typeface="Segoe UI"/>
              </a:rPr>
              <a:t>Şifre </a:t>
            </a:r>
            <a:r>
              <a:rPr lang="tr">
                <a:latin typeface="Segoe UI"/>
              </a:rPr>
              <a:t>alma işlemini gerçekleştirdiniz</a:t>
            </a:r>
            <a:endParaRPr lang="en-US" dirty="0"/>
          </a:p>
        </p:txBody>
      </p:sp>
      <p:sp>
        <p:nvSpPr>
          <p:cNvPr id="7" name="Metin kutusu 6"/>
          <p:cNvSpPr txBox="1"/>
          <p:nvPr/>
        </p:nvSpPr>
        <p:spPr>
          <a:xfrm>
            <a:off x="1842448" y="5158854"/>
            <a:ext cx="8562793" cy="9771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4384" marR="399288" indent="0">
              <a:lnSpc>
                <a:spcPts val="2160"/>
              </a:lnSpc>
              <a:spcBef>
                <a:spcPts val="840"/>
              </a:spcBef>
              <a:spcAft>
                <a:spcPts val="1680"/>
              </a:spcAft>
            </a:pPr>
            <a:r>
              <a:rPr lang="tr" sz="2000" dirty="0">
                <a:latin typeface="Segoe UI"/>
              </a:rPr>
              <a:t>Diğer şubelerdeki öğrencilerinize ait oturum açma kimliği ve şifre </a:t>
            </a:r>
            <a:r>
              <a:rPr lang="tr" sz="2000" dirty="0" smtClean="0">
                <a:latin typeface="Segoe UI"/>
              </a:rPr>
              <a:t>alma</a:t>
            </a:r>
          </a:p>
          <a:p>
            <a:pPr marL="24384" marR="399288" indent="0">
              <a:lnSpc>
                <a:spcPts val="2160"/>
              </a:lnSpc>
              <a:spcBef>
                <a:spcPts val="840"/>
              </a:spcBef>
              <a:spcAft>
                <a:spcPts val="1680"/>
              </a:spcAft>
            </a:pPr>
            <a:r>
              <a:rPr lang="tr" sz="2000" dirty="0" smtClean="0">
                <a:latin typeface="Segoe UI"/>
              </a:rPr>
              <a:t> </a:t>
            </a:r>
            <a:r>
              <a:rPr lang="tr" sz="2000" dirty="0">
                <a:latin typeface="Segoe UI"/>
              </a:rPr>
              <a:t>işlemlerini de gerçekleştirmeyi unutmayınız</a:t>
            </a:r>
            <a:r>
              <a:rPr lang="tr" sz="2000" dirty="0" smtClean="0">
                <a:latin typeface="Segoe UI"/>
              </a:rPr>
              <a:t>.</a:t>
            </a:r>
            <a:endParaRPr lang="tr" sz="2000" dirty="0"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62272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1590" y="3193585"/>
            <a:ext cx="5650525" cy="234067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006221" y="1419367"/>
            <a:ext cx="8196731" cy="1638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0320" marR="17780" indent="0">
              <a:lnSpc>
                <a:spcPts val="2160"/>
              </a:lnSpc>
              <a:spcBef>
                <a:spcPts val="2100"/>
              </a:spcBef>
              <a:spcAft>
                <a:spcPts val="1050"/>
              </a:spcAft>
            </a:pPr>
            <a:r>
              <a:rPr lang="tr" dirty="0">
                <a:latin typeface="Segoe UI"/>
              </a:rPr>
              <a:t>Oturum açma kimliği ve şifrelerini aldığınız öğrencilerin DynEd </a:t>
            </a:r>
            <a:r>
              <a:rPr lang="tr" dirty="0" smtClean="0">
                <a:latin typeface="Segoe UI"/>
              </a:rPr>
              <a:t>siteminde</a:t>
            </a:r>
          </a:p>
          <a:p>
            <a:pPr marL="20320" marR="17780" indent="0">
              <a:lnSpc>
                <a:spcPts val="2160"/>
              </a:lnSpc>
              <a:spcBef>
                <a:spcPts val="2100"/>
              </a:spcBef>
              <a:spcAft>
                <a:spcPts val="1050"/>
              </a:spcAft>
            </a:pPr>
            <a:r>
              <a:rPr lang="tr" dirty="0" smtClean="0">
                <a:latin typeface="Segoe UI"/>
              </a:rPr>
              <a:t> </a:t>
            </a:r>
            <a:r>
              <a:rPr lang="tr" dirty="0">
                <a:latin typeface="Segoe UI"/>
              </a:rPr>
              <a:t>çalışabilmeleri için sistemdeki eğitimlerin öğrenci kullanıma açılması gereklidir.</a:t>
            </a:r>
          </a:p>
          <a:p>
            <a:pPr marL="20320" indent="0">
              <a:spcAft>
                <a:spcPts val="1050"/>
              </a:spcAft>
            </a:pPr>
            <a:r>
              <a:rPr lang="tr" sz="2800" b="1" dirty="0">
                <a:solidFill>
                  <a:srgbClr val="FF0000"/>
                </a:solidFill>
                <a:latin typeface="Segoe UI"/>
              </a:rPr>
              <a:t>Bu işlemi yapmak için</a:t>
            </a:r>
          </a:p>
        </p:txBody>
      </p:sp>
    </p:spTree>
    <p:extLst>
      <p:ext uri="{BB962C8B-B14F-4D97-AF65-F5344CB8AC3E}">
        <p14:creationId xmlns:p14="http://schemas.microsoft.com/office/powerpoint/2010/main" val="14044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0" r="1123" b="8029"/>
          <a:stretch/>
        </p:blipFill>
        <p:spPr>
          <a:xfrm>
            <a:off x="163774" y="0"/>
            <a:ext cx="12028226" cy="6858000"/>
          </a:xfrm>
        </p:spPr>
      </p:pic>
    </p:spTree>
    <p:extLst>
      <p:ext uri="{BB962C8B-B14F-4D97-AF65-F5344CB8AC3E}">
        <p14:creationId xmlns:p14="http://schemas.microsoft.com/office/powerpoint/2010/main" val="265219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0" y="0"/>
            <a:ext cx="12014579" cy="6858000"/>
          </a:xfrm>
        </p:spPr>
      </p:pic>
    </p:spTree>
    <p:extLst>
      <p:ext uri="{BB962C8B-B14F-4D97-AF65-F5344CB8AC3E}">
        <p14:creationId xmlns:p14="http://schemas.microsoft.com/office/powerpoint/2010/main" val="43381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İçerik Yer Tutucusu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8" y="0"/>
            <a:ext cx="12000931" cy="6858000"/>
          </a:xfrm>
        </p:spPr>
      </p:pic>
    </p:spTree>
    <p:extLst>
      <p:ext uri="{BB962C8B-B14F-4D97-AF65-F5344CB8AC3E}">
        <p14:creationId xmlns:p14="http://schemas.microsoft.com/office/powerpoint/2010/main" val="384897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6" y="0"/>
            <a:ext cx="12041874" cy="6858000"/>
          </a:xfrm>
        </p:spPr>
      </p:pic>
    </p:spTree>
    <p:extLst>
      <p:ext uri="{BB962C8B-B14F-4D97-AF65-F5344CB8AC3E}">
        <p14:creationId xmlns:p14="http://schemas.microsoft.com/office/powerpoint/2010/main" val="183189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Beceri </a:t>
            </a:r>
            <a:r>
              <a:rPr lang="tr-TR" dirty="0"/>
              <a:t>K</a:t>
            </a:r>
            <a:r>
              <a:rPr lang="tr-TR" dirty="0" smtClean="0"/>
              <a:t>azanma Süreci</a:t>
            </a:r>
            <a:endParaRPr lang="en-US" dirty="0"/>
          </a:p>
        </p:txBody>
      </p:sp>
      <p:pic>
        <p:nvPicPr>
          <p:cNvPr id="4" name="İçerik Yer Tutucusu 3" descr="C:\Users\Lenovo\AppData\Local\Temp\FineReader11.00\media\image16.jpe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2241" y="2133600"/>
            <a:ext cx="6409343" cy="3778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908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2" y="0"/>
            <a:ext cx="12014578" cy="6858000"/>
          </a:xfrm>
        </p:spPr>
      </p:pic>
    </p:spTree>
    <p:extLst>
      <p:ext uri="{BB962C8B-B14F-4D97-AF65-F5344CB8AC3E}">
        <p14:creationId xmlns:p14="http://schemas.microsoft.com/office/powerpoint/2010/main" val="111547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5" b="5696"/>
          <a:stretch/>
        </p:blipFill>
        <p:spPr>
          <a:xfrm>
            <a:off x="136478" y="0"/>
            <a:ext cx="12055521" cy="6858000"/>
          </a:xfrm>
        </p:spPr>
      </p:pic>
    </p:spTree>
    <p:extLst>
      <p:ext uri="{BB962C8B-B14F-4D97-AF65-F5344CB8AC3E}">
        <p14:creationId xmlns:p14="http://schemas.microsoft.com/office/powerpoint/2010/main" val="142255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33367" y="514928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tr-TR" dirty="0" err="1" smtClean="0">
                <a:latin typeface="Arial Black" panose="020B0A04020102020204" pitchFamily="34" charset="0"/>
              </a:rPr>
              <a:t>Dyned</a:t>
            </a:r>
            <a:r>
              <a:rPr lang="tr-TR" dirty="0" smtClean="0">
                <a:latin typeface="Arial Black" panose="020B0A04020102020204" pitchFamily="34" charset="0"/>
              </a:rPr>
              <a:t> ile ilgili sorularınız için:</a:t>
            </a:r>
            <a:br>
              <a:rPr lang="tr-TR" dirty="0" smtClean="0">
                <a:latin typeface="Arial Black" panose="020B0A04020102020204" pitchFamily="34" charset="0"/>
              </a:rPr>
            </a:br>
            <a:r>
              <a:rPr lang="tr-TR" dirty="0">
                <a:latin typeface="Arial Black" panose="020B0A04020102020204" pitchFamily="34" charset="0"/>
              </a:rPr>
              <a:t/>
            </a:r>
            <a:br>
              <a:rPr lang="tr-TR" dirty="0">
                <a:latin typeface="Arial Black" panose="020B0A04020102020204" pitchFamily="34" charset="0"/>
              </a:rPr>
            </a:b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000" dirty="0" smtClean="0">
                <a:latin typeface="Arial Black" panose="020B0A04020102020204" pitchFamily="34" charset="0"/>
              </a:rPr>
              <a:t>     </a:t>
            </a:r>
            <a:r>
              <a:rPr lang="tr-TR" sz="2000" dirty="0" err="1" smtClean="0">
                <a:latin typeface="Arial Black" panose="020B0A04020102020204" pitchFamily="34" charset="0"/>
              </a:rPr>
              <a:t>Nazife</a:t>
            </a:r>
            <a:r>
              <a:rPr lang="tr-TR" sz="2000" dirty="0" smtClean="0">
                <a:latin typeface="Arial Black" panose="020B0A04020102020204" pitchFamily="34" charset="0"/>
              </a:rPr>
              <a:t> NUSRAN </a:t>
            </a:r>
          </a:p>
          <a:p>
            <a:pPr marL="0" indent="0">
              <a:buNone/>
            </a:pPr>
            <a:r>
              <a:rPr lang="tr-TR" sz="2000" dirty="0">
                <a:latin typeface="Arial Black" panose="020B0A04020102020204" pitchFamily="34" charset="0"/>
              </a:rPr>
              <a:t> </a:t>
            </a:r>
            <a:r>
              <a:rPr lang="tr-TR" sz="2000" dirty="0" smtClean="0">
                <a:latin typeface="Arial Black" panose="020B0A04020102020204" pitchFamily="34" charset="0"/>
              </a:rPr>
              <a:t>    Eğitimden sorumlu </a:t>
            </a:r>
            <a:r>
              <a:rPr lang="tr-TR" sz="2000" dirty="0" err="1" smtClean="0">
                <a:latin typeface="Arial Black" panose="020B0A04020102020204" pitchFamily="34" charset="0"/>
              </a:rPr>
              <a:t>dyned</a:t>
            </a:r>
            <a:r>
              <a:rPr lang="tr-TR" sz="2000" dirty="0" smtClean="0">
                <a:latin typeface="Arial Black" panose="020B0A04020102020204" pitchFamily="34" charset="0"/>
              </a:rPr>
              <a:t> il koordinatör yardımcısı</a:t>
            </a:r>
          </a:p>
          <a:p>
            <a:pPr marL="0" indent="0">
              <a:buNone/>
            </a:pPr>
            <a:r>
              <a:rPr lang="tr-TR" sz="2000" dirty="0" smtClean="0">
                <a:latin typeface="Arial Black" panose="020B0A04020102020204" pitchFamily="34" charset="0"/>
              </a:rPr>
              <a:t>     İrtibat </a:t>
            </a:r>
            <a:r>
              <a:rPr lang="tr-TR" sz="2000" dirty="0" smtClean="0">
                <a:latin typeface="Arial Black" panose="020B0A04020102020204" pitchFamily="34" charset="0"/>
              </a:rPr>
              <a:t>: Çanakkale Milli Eğitim Ek Hizmet Binası </a:t>
            </a:r>
            <a:r>
              <a:rPr lang="tr-TR" sz="2000" dirty="0" err="1" smtClean="0">
                <a:latin typeface="Arial Black" panose="020B0A04020102020204" pitchFamily="34" charset="0"/>
              </a:rPr>
              <a:t>Arge</a:t>
            </a:r>
            <a:r>
              <a:rPr lang="tr-TR" sz="2000" dirty="0" smtClean="0">
                <a:latin typeface="Arial Black" panose="020B0A04020102020204" pitchFamily="34" charset="0"/>
              </a:rPr>
              <a:t>    Bölümü</a:t>
            </a:r>
            <a:endParaRPr lang="tr-TR" sz="20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tr-TR" sz="2000" dirty="0" smtClean="0">
                <a:latin typeface="Arial Black" panose="020B0A04020102020204" pitchFamily="34" charset="0"/>
              </a:rPr>
              <a:t>     Dahili Telefon: 2129453</a:t>
            </a:r>
          </a:p>
          <a:p>
            <a:pPr marL="0" indent="0">
              <a:buNone/>
            </a:pPr>
            <a:r>
              <a:rPr lang="tr-TR" sz="2000" dirty="0">
                <a:latin typeface="Arial Black" panose="020B0A04020102020204" pitchFamily="34" charset="0"/>
              </a:rPr>
              <a:t> </a:t>
            </a:r>
            <a:r>
              <a:rPr lang="tr-TR" sz="2000" dirty="0" smtClean="0">
                <a:latin typeface="Arial Black" panose="020B0A04020102020204" pitchFamily="34" charset="0"/>
              </a:rPr>
              <a:t>    mail</a:t>
            </a:r>
            <a:r>
              <a:rPr lang="tr-TR" sz="2000" smtClean="0">
                <a:latin typeface="Arial Black" panose="020B0A04020102020204" pitchFamily="34" charset="0"/>
              </a:rPr>
              <a:t>: naz.nusran@gmail.com</a:t>
            </a:r>
            <a:endParaRPr lang="tr-TR" sz="20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tr-TR" sz="2000" dirty="0" smtClean="0">
                <a:latin typeface="Arial Black" panose="020B0A04020102020204" pitchFamily="34" charset="0"/>
              </a:rPr>
              <a:t>     </a:t>
            </a:r>
            <a:endParaRPr lang="tr-TR" sz="20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34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75415" y="624110"/>
            <a:ext cx="8911687" cy="1280890"/>
          </a:xfrm>
        </p:spPr>
        <p:txBody>
          <a:bodyPr/>
          <a:lstStyle/>
          <a:p>
            <a:r>
              <a:rPr lang="tr-TR" dirty="0" smtClean="0">
                <a:latin typeface="Arial Black" panose="020B0A04020102020204" pitchFamily="34" charset="0"/>
              </a:rPr>
              <a:t>DİL BECERİSİNİ GELİŞTİRMEDE DYNED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latin typeface="Arial Black" panose="020B0A04020102020204" pitchFamily="34" charset="0"/>
              </a:rPr>
              <a:t>DynEd</a:t>
            </a:r>
            <a:r>
              <a:rPr lang="tr-TR" dirty="0">
                <a:latin typeface="Arial Black" panose="020B0A04020102020204" pitchFamily="34" charset="0"/>
              </a:rPr>
              <a:t> yazılımında bulunan </a:t>
            </a:r>
            <a:r>
              <a:rPr lang="tr-TR" b="1" i="1" dirty="0" err="1">
                <a:latin typeface="Arial Black" panose="020B0A04020102020204" pitchFamily="34" charset="0"/>
              </a:rPr>
              <a:t>Tutor</a:t>
            </a:r>
            <a:r>
              <a:rPr lang="tr-TR" b="1" i="1" dirty="0">
                <a:latin typeface="Arial Black" panose="020B0A04020102020204" pitchFamily="34" charset="0"/>
              </a:rPr>
              <a:t>,</a:t>
            </a:r>
            <a:r>
              <a:rPr lang="tr-TR" dirty="0">
                <a:latin typeface="Arial Black" panose="020B0A04020102020204" pitchFamily="34" charset="0"/>
              </a:rPr>
              <a:t> her sınıf ve her öğrenci için tamamlama yüzdesi, çalışma sıklığı, sınav sonuç seviyesi ve ses kaydetme gibi yazılım özelliklerinin sonuçlarına </a:t>
            </a:r>
            <a:r>
              <a:rPr lang="tr-TR" dirty="0" smtClean="0">
                <a:latin typeface="Arial Black" panose="020B0A04020102020204" pitchFamily="34" charset="0"/>
              </a:rPr>
              <a:t>göre öğrencilerin </a:t>
            </a:r>
            <a:r>
              <a:rPr lang="tr-TR" dirty="0">
                <a:latin typeface="Arial Black" panose="020B0A04020102020204" pitchFamily="34" charset="0"/>
              </a:rPr>
              <a:t>çalışma verilerini inceleyerek geliştirme önerilerinde bulunur.</a:t>
            </a:r>
            <a:endParaRPr lang="en-US" dirty="0">
              <a:latin typeface="Arial Black" panose="020B0A04020102020204" pitchFamily="34" charset="0"/>
            </a:endParaRPr>
          </a:p>
          <a:p>
            <a:r>
              <a:rPr lang="tr-TR" dirty="0" err="1">
                <a:latin typeface="Arial Black" panose="020B0A04020102020204" pitchFamily="34" charset="0"/>
              </a:rPr>
              <a:t>DynEd'in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Tutor</a:t>
            </a:r>
            <a:r>
              <a:rPr lang="tr-TR" dirty="0">
                <a:latin typeface="Arial Black" panose="020B0A04020102020204" pitchFamily="34" charset="0"/>
              </a:rPr>
              <a:t> yazılımı kullanıcılara çalışmaları sırasındaki davranışları hakkında yazılı bir rapor ve not </a:t>
            </a:r>
            <a:r>
              <a:rPr lang="tr-TR" dirty="0" smtClean="0">
                <a:latin typeface="Arial Black" panose="020B0A04020102020204" pitchFamily="34" charset="0"/>
              </a:rPr>
              <a:t>vererek daha </a:t>
            </a:r>
            <a:r>
              <a:rPr lang="tr-TR" dirty="0">
                <a:latin typeface="Arial Black" panose="020B0A04020102020204" pitchFamily="34" charset="0"/>
              </a:rPr>
              <a:t>verimli bir öğrenim için yapılması gerekenleri belirtmektedir.</a:t>
            </a:r>
            <a:endParaRPr lang="en-US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tr-TR" dirty="0" smtClean="0">
                <a:latin typeface="Arial Black" panose="020B0A04020102020204" pitchFamily="34" charset="0"/>
              </a:rPr>
              <a:t>                                                                                     </a:t>
            </a:r>
            <a:endParaRPr lang="en-US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tr-TR" dirty="0">
                <a:latin typeface="Arial Black" panose="020B0A04020102020204" pitchFamily="34" charset="0"/>
              </a:rPr>
              <a:t/>
            </a:r>
            <a:br>
              <a:rPr lang="tr-TR" dirty="0">
                <a:latin typeface="Arial Black" panose="020B0A04020102020204" pitchFamily="34" charset="0"/>
              </a:rPr>
            </a:b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32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037230"/>
            <a:ext cx="10515600" cy="5139733"/>
          </a:xfrm>
        </p:spPr>
        <p:txBody>
          <a:bodyPr/>
          <a:lstStyle/>
          <a:p>
            <a:r>
              <a:rPr lang="tr-TR" dirty="0" smtClean="0"/>
              <a:t> </a:t>
            </a:r>
            <a:r>
              <a:rPr lang="tr-TR" dirty="0" err="1"/>
              <a:t>D</a:t>
            </a:r>
            <a:r>
              <a:rPr lang="tr-TR" dirty="0" err="1" smtClean="0"/>
              <a:t>yned</a:t>
            </a:r>
            <a:r>
              <a:rPr lang="tr-TR" dirty="0" smtClean="0"/>
              <a:t> ayrıca dil öğrenimi için gereken düzenli </a:t>
            </a:r>
            <a:r>
              <a:rPr lang="tr-TR" dirty="0"/>
              <a:t>ve sık tekrar </a:t>
            </a:r>
            <a:r>
              <a:rPr lang="tr-TR" dirty="0" smtClean="0"/>
              <a:t>çalışmalarına olanak sağlamaktadır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Resim 3" descr="C:\Users\Lenovo\AppData\Local\Temp\FineReader11.00\media\image13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62" y="2456596"/>
            <a:ext cx="5629275" cy="32965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80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>
                <a:latin typeface="Arial Black" panose="020B0A04020102020204" pitchFamily="34" charset="0"/>
              </a:rPr>
              <a:t>Nörobilimsel</a:t>
            </a:r>
            <a:r>
              <a:rPr lang="tr-TR" sz="2400" dirty="0">
                <a:latin typeface="Arial Black" panose="020B0A04020102020204" pitchFamily="34" charset="0"/>
              </a:rPr>
              <a:t> / Beyin Temelli Yaklaşım</a:t>
            </a:r>
            <a:endParaRPr lang="en-US" sz="2400" dirty="0">
              <a:latin typeface="Arial Black" panose="020B0A04020102020204" pitchFamily="34" charset="0"/>
            </a:endParaRPr>
          </a:p>
          <a:p>
            <a:r>
              <a:rPr lang="tr-TR" sz="2400" dirty="0" smtClean="0">
                <a:latin typeface="Arial Black" panose="020B0A04020102020204" pitchFamily="34" charset="0"/>
              </a:rPr>
              <a:t>Bilinçaltı </a:t>
            </a:r>
            <a:r>
              <a:rPr lang="tr-TR" sz="2400" dirty="0">
                <a:latin typeface="Arial Black" panose="020B0A04020102020204" pitchFamily="34" charset="0"/>
              </a:rPr>
              <a:t>öğrenme becerileri</a:t>
            </a:r>
            <a:endParaRPr lang="en-US" sz="2400" dirty="0">
              <a:latin typeface="Arial Black" panose="020B0A04020102020204" pitchFamily="34" charset="0"/>
            </a:endParaRPr>
          </a:p>
          <a:p>
            <a:r>
              <a:rPr lang="tr-TR" sz="2400" dirty="0" smtClean="0">
                <a:latin typeface="Arial Black" panose="020B0A04020102020204" pitchFamily="34" charset="0"/>
              </a:rPr>
              <a:t>İngilizceyi </a:t>
            </a:r>
            <a:r>
              <a:rPr lang="tr-TR" sz="2400" dirty="0">
                <a:latin typeface="Arial Black" panose="020B0A04020102020204" pitchFamily="34" charset="0"/>
              </a:rPr>
              <a:t>kalıcı hafızaya yerleştirerek öğretme</a:t>
            </a:r>
            <a:endParaRPr lang="en-US" sz="2400" dirty="0">
              <a:latin typeface="Arial Black" panose="020B0A04020102020204" pitchFamily="34" charset="0"/>
            </a:endParaRPr>
          </a:p>
          <a:p>
            <a:r>
              <a:rPr lang="tr-TR" sz="2400" dirty="0" smtClean="0">
                <a:latin typeface="Arial Black" panose="020B0A04020102020204" pitchFamily="34" charset="0"/>
              </a:rPr>
              <a:t>En </a:t>
            </a:r>
            <a:r>
              <a:rPr lang="tr-TR" sz="2400" dirty="0">
                <a:latin typeface="Arial Black" panose="020B0A04020102020204" pitchFamily="34" charset="0"/>
              </a:rPr>
              <a:t>kısa zamanda akıcı İngilizce konuşma becerisi kazandırma</a:t>
            </a:r>
            <a:br>
              <a:rPr lang="tr-TR" sz="2400" dirty="0">
                <a:latin typeface="Arial Black" panose="020B0A04020102020204" pitchFamily="34" charset="0"/>
              </a:rPr>
            </a:br>
            <a:endParaRPr lang="en-US" sz="2400" dirty="0">
              <a:latin typeface="Arial Black" panose="020B0A04020102020204" pitchFamily="34" charset="0"/>
            </a:endParaRPr>
          </a:p>
          <a:p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9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" dirty="0" smtClean="0">
                <a:latin typeface="Arial Black" panose="020B0A04020102020204" pitchFamily="34" charset="0"/>
              </a:rPr>
              <a:t>Dyned eba şifre güncelleme işlemleri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0480" indent="0">
              <a:spcAft>
                <a:spcPts val="630"/>
              </a:spcAft>
            </a:pPr>
            <a:r>
              <a:rPr lang="tr" dirty="0" smtClean="0">
                <a:latin typeface="Segoe UI"/>
              </a:rPr>
              <a:t> </a:t>
            </a:r>
            <a:r>
              <a:rPr lang="tr" sz="2000" dirty="0" smtClean="0">
                <a:latin typeface="Arial Black" panose="020B0A04020102020204" pitchFamily="34" charset="0"/>
              </a:rPr>
              <a:t>Okulunuzda çalışan İngilizce öğretmenlerinin Mebbis şifresi</a:t>
            </a:r>
          </a:p>
          <a:p>
            <a:pPr marL="30480" indent="0">
              <a:spcAft>
                <a:spcPts val="630"/>
              </a:spcAft>
            </a:pPr>
            <a:r>
              <a:rPr lang="tr" sz="2000" dirty="0" smtClean="0">
                <a:latin typeface="Arial Black" panose="020B0A04020102020204" pitchFamily="34" charset="0"/>
              </a:rPr>
              <a:t> Okulunuzdaki İngilizce öğretmenlerinin ders saatlerinin e-okul sistemine kayıtlı olması</a:t>
            </a:r>
          </a:p>
          <a:p>
            <a:pPr marL="30480" marR="24384" indent="0">
              <a:lnSpc>
                <a:spcPts val="2016"/>
              </a:lnSpc>
              <a:spcAft>
                <a:spcPts val="210"/>
              </a:spcAft>
            </a:pPr>
            <a:r>
              <a:rPr lang="tr" sz="2000" dirty="0" smtClean="0">
                <a:latin typeface="Arial Black" panose="020B0A04020102020204" pitchFamily="34" charset="0"/>
              </a:rPr>
              <a:t>Okulunuzda İngilizce dersine giren öğretmen ücretli ise (mebbis şifresi olmadığından) bu öğretmenlerin güncellemelerini Dyned den sorumlu müdür yardımcılarının yapması</a:t>
            </a:r>
          </a:p>
          <a:p>
            <a:pPr marL="30480" marR="24384" indent="0">
              <a:lnSpc>
                <a:spcPts val="4896"/>
              </a:lnSpc>
            </a:pPr>
            <a:r>
              <a:rPr lang="tr" sz="2000" dirty="0" smtClean="0">
                <a:latin typeface="Arial Black" panose="020B0A04020102020204" pitchFamily="34" charset="0"/>
              </a:rPr>
              <a:t>Dyned programının okuldaki bilgisayarlarda kurulu olması gereklidir</a:t>
            </a:r>
          </a:p>
          <a:p>
            <a:pPr marL="0" indent="0">
              <a:buNone/>
            </a:pPr>
            <a:endParaRPr lang="en-US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39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" y="0"/>
            <a:ext cx="12028227" cy="6858000"/>
          </a:xfrm>
        </p:spPr>
      </p:pic>
    </p:spTree>
    <p:extLst>
      <p:ext uri="{BB962C8B-B14F-4D97-AF65-F5344CB8AC3E}">
        <p14:creationId xmlns:p14="http://schemas.microsoft.com/office/powerpoint/2010/main" val="228118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9" y="0"/>
            <a:ext cx="12000931" cy="6858000"/>
          </a:xfrm>
        </p:spPr>
      </p:pic>
    </p:spTree>
    <p:extLst>
      <p:ext uri="{BB962C8B-B14F-4D97-AF65-F5344CB8AC3E}">
        <p14:creationId xmlns:p14="http://schemas.microsoft.com/office/powerpoint/2010/main" val="105744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1196</TotalTime>
  <Words>289</Words>
  <Application>Microsoft Office PowerPoint</Application>
  <PresentationFormat>Özel</PresentationFormat>
  <Paragraphs>39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3" baseType="lpstr">
      <vt:lpstr>Duman</vt:lpstr>
      <vt:lpstr>  DYNED BİLGİLENDİRME TOPLANTISI</vt:lpstr>
      <vt:lpstr>Dil öğrenme bir beceri edinme sürecidir ve pratik gerektirir.</vt:lpstr>
      <vt:lpstr>Beceri Kazanma Süreci</vt:lpstr>
      <vt:lpstr>DİL BECERİSİNİ GELİŞTİRMEDE DYNED</vt:lpstr>
      <vt:lpstr>PowerPoint Sunusu</vt:lpstr>
      <vt:lpstr>PowerPoint Sunusu</vt:lpstr>
      <vt:lpstr>Dyned eba şifre güncelleme işlemleri</vt:lpstr>
      <vt:lpstr>PowerPoint Sunusu</vt:lpstr>
      <vt:lpstr>PowerPoint Sunusu</vt:lpstr>
      <vt:lpstr>PowerPoint Sunusu</vt:lpstr>
      <vt:lpstr>Ekranda yer alan "Sınıflarımı Güncelle" butonunu tıklıyoruz.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Dyned ile ilgili sorularınız için: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DYNED BİLGİLENDİRME TOPLANTISI</dc:title>
  <dc:creator>Lenovo</dc:creator>
  <cp:lastModifiedBy>G.DOGRUER</cp:lastModifiedBy>
  <cp:revision>59</cp:revision>
  <dcterms:created xsi:type="dcterms:W3CDTF">2015-11-23T09:05:28Z</dcterms:created>
  <dcterms:modified xsi:type="dcterms:W3CDTF">2015-12-02T12:47:01Z</dcterms:modified>
</cp:coreProperties>
</file>