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302" r:id="rId3"/>
    <p:sldId id="303" r:id="rId4"/>
    <p:sldId id="304" r:id="rId5"/>
    <p:sldId id="305" r:id="rId6"/>
    <p:sldId id="306" r:id="rId7"/>
    <p:sldId id="307" r:id="rId8"/>
    <p:sldId id="308" r:id="rId9"/>
    <p:sldId id="257" r:id="rId10"/>
    <p:sldId id="275"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5B651DC-34C8-4BC8-8CB9-1D29C069402E}" type="datetimeFigureOut">
              <a:rPr lang="tr-TR" smtClean="0"/>
              <a:t>19.1.2015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BE64C2-EBF5-4F49-897A-7EAB457FED4C}"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5B651DC-34C8-4BC8-8CB9-1D29C069402E}" type="datetimeFigureOut">
              <a:rPr lang="tr-TR" smtClean="0"/>
              <a:t>19.1.2015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B651DC-34C8-4BC8-8CB9-1D29C069402E}" type="datetimeFigureOut">
              <a:rPr lang="tr-TR" smtClean="0"/>
              <a:t>19.1.2015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extLst>
      <p:ext uri="{BB962C8B-B14F-4D97-AF65-F5344CB8AC3E}">
        <p14:creationId xmlns:p14="http://schemas.microsoft.com/office/powerpoint/2010/main" val="43584745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7670294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259571232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21242410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tr-TR">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10784728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tr-TR">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76612846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tr-TR">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28335349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055093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B651DC-34C8-4BC8-8CB9-1D29C069402E}" type="datetimeFigureOut">
              <a:rPr lang="tr-TR" smtClean="0"/>
              <a:t>19.1.2015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BE64C2-EBF5-4F49-897A-7EAB457FED4C}"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extLst>
      <p:ext uri="{BB962C8B-B14F-4D97-AF65-F5344CB8AC3E}">
        <p14:creationId xmlns:p14="http://schemas.microsoft.com/office/powerpoint/2010/main" val="199502857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9623841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2754761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B651DC-34C8-4BC8-8CB9-1D29C069402E}" type="datetimeFigureOut">
              <a:rPr lang="tr-TR" smtClean="0"/>
              <a:t>19.1.2015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B651DC-34C8-4BC8-8CB9-1D29C069402E}" type="datetimeFigureOut">
              <a:rPr lang="tr-TR" smtClean="0"/>
              <a:t>19.1.2015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BE64C2-EBF5-4F49-897A-7EAB457FED4C}"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B651DC-34C8-4BC8-8CB9-1D29C069402E}" type="datetimeFigureOut">
              <a:rPr lang="tr-TR" smtClean="0"/>
              <a:t>19.1.2015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BE64C2-EBF5-4F49-897A-7EAB457FED4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5B651DC-34C8-4BC8-8CB9-1D29C069402E}" type="datetimeFigureOut">
              <a:rPr lang="tr-TR" smtClean="0"/>
              <a:t>19.1.2015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651DC-34C8-4BC8-8CB9-1D29C069402E}" type="datetimeFigureOut">
              <a:rPr lang="tr-TR" smtClean="0"/>
              <a:t>19.1.2015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B651DC-34C8-4BC8-8CB9-1D29C069402E}" type="datetimeFigureOut">
              <a:rPr lang="tr-TR" smtClean="0"/>
              <a:t>19.1.2015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BE64C2-EBF5-4F49-897A-7EAB457FED4C}"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B651DC-34C8-4BC8-8CB9-1D29C069402E}" type="datetimeFigureOut">
              <a:rPr lang="tr-TR" smtClean="0"/>
              <a:t>19.1.2015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BE64C2-EBF5-4F49-897A-7EAB457FED4C}"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5B651DC-34C8-4BC8-8CB9-1D29C069402E}" type="datetimeFigureOut">
              <a:rPr lang="tr-TR" smtClean="0"/>
              <a:t>19.1.2015</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BE64C2-EBF5-4F49-897A-7EAB457FED4C}" type="slidenum">
              <a:rPr lang="tr-TR" smtClean="0"/>
              <a:t>‹#›</a:t>
            </a:fld>
            <a:endParaRPr lang="tr-TR"/>
          </a:p>
        </p:txBody>
      </p:sp>
      <p:grpSp>
        <p:nvGrpSpPr>
          <p:cNvPr id="11" name="Grup 10"/>
          <p:cNvGrpSpPr/>
          <p:nvPr userDrawn="1"/>
        </p:nvGrpSpPr>
        <p:grpSpPr>
          <a:xfrm>
            <a:off x="37486" y="44624"/>
            <a:ext cx="9075398" cy="1080120"/>
            <a:chOff x="37486" y="44624"/>
            <a:chExt cx="9075398" cy="1080120"/>
          </a:xfrm>
        </p:grpSpPr>
        <p:pic>
          <p:nvPicPr>
            <p:cNvPr id="12" name="Resim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28384" y="44744"/>
              <a:ext cx="1084500" cy="1080000"/>
            </a:xfrm>
            <a:prstGeom prst="rect">
              <a:avLst/>
            </a:prstGeom>
          </p:spPr>
        </p:pic>
        <p:pic>
          <p:nvPicPr>
            <p:cNvPr id="13" name="Resim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486" y="44744"/>
              <a:ext cx="1078130" cy="1080000"/>
            </a:xfrm>
            <a:prstGeom prst="rect">
              <a:avLst/>
            </a:prstGeom>
          </p:spPr>
        </p:pic>
        <p:sp>
          <p:nvSpPr>
            <p:cNvPr id="14" name="Dikdörtgen 13"/>
            <p:cNvSpPr/>
            <p:nvPr/>
          </p:nvSpPr>
          <p:spPr>
            <a:xfrm>
              <a:off x="2843808" y="44624"/>
              <a:ext cx="2926635" cy="923330"/>
            </a:xfrm>
            <a:prstGeom prst="rect">
              <a:avLst/>
            </a:prstGeom>
            <a:noFill/>
          </p:spPr>
          <p:txBody>
            <a:bodyPr wrap="none" lIns="91440" tIns="45720" rIns="91440" bIns="45720">
              <a:spAutoFit/>
            </a:bodyPr>
            <a:lstStyle/>
            <a:p>
              <a:pPr algn="ctr"/>
              <a:r>
                <a:rPr lang="tr-T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Erasmus+</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C24C157-4BFD-46CF-B084-227E05978FFE}" type="datetimeFigureOut">
              <a:rPr lang="tr-TR" smtClean="0">
                <a:solidFill>
                  <a:prstClr val="black">
                    <a:lumMod val="50000"/>
                    <a:lumOff val="50000"/>
                  </a:prstClr>
                </a:solidFill>
              </a:rPr>
              <a:pPr/>
              <a:t>19.1.2015</a:t>
            </a:fld>
            <a:endParaRPr lang="tr-TR">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459380E-558E-4BF4-B589-ECEC70DA07FB}"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6535009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23528" y="2132857"/>
            <a:ext cx="8280400" cy="2808312"/>
          </a:xfrm>
          <a:prstGeom prst="rect">
            <a:avLst/>
          </a:prstGeom>
        </p:spPr>
        <p:txBody>
          <a:bodyPr rtlCol="0">
            <a:normAutofit/>
          </a:bodyPr>
          <a:lstStyle/>
          <a:p>
            <a:pPr marL="274320" indent="-274320">
              <a:spcAft>
                <a:spcPts val="0"/>
              </a:spcAft>
              <a:buFont typeface="Wingdings" panose="05000000000000000000" pitchFamily="2" charset="2"/>
              <a:buChar char="v"/>
              <a:defRPr/>
            </a:pPr>
            <a:r>
              <a:rPr lang="tr-TR" dirty="0" smtClean="0">
                <a:solidFill>
                  <a:schemeClr val="accent1">
                    <a:lumMod val="75000"/>
                  </a:schemeClr>
                </a:solidFill>
                <a:latin typeface="Calibri" panose="020F0502020204030204" pitchFamily="34" charset="0"/>
              </a:rPr>
              <a:t> </a:t>
            </a:r>
            <a:r>
              <a:rPr lang="tr-TR" dirty="0" err="1">
                <a:solidFill>
                  <a:schemeClr val="accent1">
                    <a:lumMod val="75000"/>
                  </a:schemeClr>
                </a:solidFill>
                <a:latin typeface="Calibri" panose="020F0502020204030204" pitchFamily="34" charset="0"/>
              </a:rPr>
              <a:t>Erasmus</a:t>
            </a:r>
            <a:r>
              <a:rPr lang="tr-TR" dirty="0">
                <a:solidFill>
                  <a:schemeClr val="accent1">
                    <a:lumMod val="75000"/>
                  </a:schemeClr>
                </a:solidFill>
                <a:latin typeface="Calibri" panose="020F0502020204030204" pitchFamily="34" charset="0"/>
              </a:rPr>
              <a:t>+, AB'nin 2014-2020 dönemi için eğitim, öğretim, gençlik ve spor alanlarındaki Programıdır.</a:t>
            </a:r>
          </a:p>
          <a:p>
            <a:pPr marL="274320" indent="-274320">
              <a:spcAft>
                <a:spcPts val="0"/>
              </a:spcAft>
              <a:buFont typeface="Wingdings" panose="05000000000000000000" pitchFamily="2" charset="2"/>
              <a:buChar char="v"/>
              <a:defRPr/>
            </a:pPr>
            <a:r>
              <a:rPr lang="tr-TR" dirty="0">
                <a:solidFill>
                  <a:schemeClr val="accent1">
                    <a:lumMod val="75000"/>
                  </a:schemeClr>
                </a:solidFill>
                <a:latin typeface="Calibri" panose="020F0502020204030204" pitchFamily="34" charset="0"/>
              </a:rPr>
              <a:t>7 yıllık bütçe dönemi: 14.7 milyar Avro</a:t>
            </a:r>
          </a:p>
          <a:p>
            <a:pPr marL="274320" indent="-274320">
              <a:spcAft>
                <a:spcPts val="0"/>
              </a:spcAft>
              <a:buFont typeface="Wingdings" panose="05000000000000000000" pitchFamily="2" charset="2"/>
              <a:buChar char="v"/>
              <a:defRPr/>
            </a:pPr>
            <a:r>
              <a:rPr lang="tr-TR" dirty="0">
                <a:solidFill>
                  <a:schemeClr val="accent1">
                    <a:lumMod val="75000"/>
                  </a:schemeClr>
                </a:solidFill>
                <a:latin typeface="Calibri" panose="020F0502020204030204" pitchFamily="34" charset="0"/>
              </a:rPr>
              <a:t> Eğitim ve gençlik alanında 25 yıllık </a:t>
            </a:r>
            <a:r>
              <a:rPr lang="tr-TR" dirty="0" smtClean="0">
                <a:solidFill>
                  <a:schemeClr val="accent1">
                    <a:lumMod val="75000"/>
                  </a:schemeClr>
                </a:solidFill>
                <a:latin typeface="Calibri" panose="020F0502020204030204" pitchFamily="34" charset="0"/>
              </a:rPr>
              <a:t>tecrübe</a:t>
            </a:r>
            <a:endParaRPr lang="tr-TR" dirty="0">
              <a:solidFill>
                <a:schemeClr val="accent1">
                  <a:lumMod val="75000"/>
                </a:schemeClr>
              </a:solidFill>
              <a:latin typeface="Calibri" panose="020F0502020204030204" pitchFamily="34" charset="0"/>
            </a:endParaRPr>
          </a:p>
          <a:p>
            <a:pPr marL="274320" indent="-274320" eaLnBrk="1" fontAlgn="auto" hangingPunct="1">
              <a:spcAft>
                <a:spcPts val="0"/>
              </a:spcAft>
              <a:buFont typeface="Wingdings" panose="05000000000000000000" pitchFamily="2" charset="2"/>
              <a:buChar char="v"/>
              <a:defRPr/>
            </a:pPr>
            <a:r>
              <a:rPr lang="tr-TR" dirty="0" smtClean="0">
                <a:solidFill>
                  <a:schemeClr val="accent1">
                    <a:lumMod val="75000"/>
                  </a:schemeClr>
                </a:solidFill>
                <a:latin typeface="Calibri" panose="020F0502020204030204" pitchFamily="34" charset="0"/>
              </a:rPr>
              <a:t>Eski yıllarda özellikle okullara tahsis edilen </a:t>
            </a:r>
            <a:r>
              <a:rPr lang="tr-TR" b="1" dirty="0" smtClean="0">
                <a:solidFill>
                  <a:schemeClr val="accent1">
                    <a:lumMod val="75000"/>
                  </a:schemeClr>
                </a:solidFill>
                <a:latin typeface="Calibri" panose="020F0502020204030204" pitchFamily="34" charset="0"/>
              </a:rPr>
              <a:t>COMENIUS</a:t>
            </a:r>
            <a:r>
              <a:rPr lang="tr-TR" dirty="0" smtClean="0">
                <a:solidFill>
                  <a:schemeClr val="accent1">
                    <a:lumMod val="75000"/>
                  </a:schemeClr>
                </a:solidFill>
                <a:latin typeface="Calibri" panose="020F0502020204030204" pitchFamily="34" charset="0"/>
              </a:rPr>
              <a:t>, </a:t>
            </a:r>
            <a:r>
              <a:rPr lang="tr-TR" b="1" dirty="0" smtClean="0">
                <a:solidFill>
                  <a:schemeClr val="accent1">
                    <a:lumMod val="75000"/>
                  </a:schemeClr>
                </a:solidFill>
                <a:latin typeface="Calibri" panose="020F0502020204030204" pitchFamily="34" charset="0"/>
              </a:rPr>
              <a:t>GRUNDTVIG</a:t>
            </a:r>
            <a:r>
              <a:rPr lang="tr-TR" dirty="0" smtClean="0">
                <a:solidFill>
                  <a:schemeClr val="accent1">
                    <a:lumMod val="75000"/>
                  </a:schemeClr>
                </a:solidFill>
                <a:latin typeface="Calibri" panose="020F0502020204030204" pitchFamily="34" charset="0"/>
              </a:rPr>
              <a:t>, </a:t>
            </a:r>
            <a:r>
              <a:rPr lang="tr-TR" b="1" dirty="0" smtClean="0">
                <a:solidFill>
                  <a:schemeClr val="accent1">
                    <a:lumMod val="75000"/>
                  </a:schemeClr>
                </a:solidFill>
                <a:latin typeface="Calibri" panose="020F0502020204030204" pitchFamily="34" charset="0"/>
              </a:rPr>
              <a:t>LEANORDO </a:t>
            </a:r>
            <a:r>
              <a:rPr lang="tr-TR" dirty="0" smtClean="0">
                <a:solidFill>
                  <a:schemeClr val="accent1">
                    <a:lumMod val="75000"/>
                  </a:schemeClr>
                </a:solidFill>
                <a:latin typeface="Calibri" panose="020F0502020204030204" pitchFamily="34" charset="0"/>
              </a:rPr>
              <a:t>Programlarının tümü </a:t>
            </a:r>
            <a:r>
              <a:rPr lang="tr-TR" b="1" dirty="0" smtClean="0">
                <a:solidFill>
                  <a:schemeClr val="accent6">
                    <a:lumMod val="75000"/>
                  </a:schemeClr>
                </a:solidFill>
                <a:latin typeface="Calibri" panose="020F0502020204030204" pitchFamily="34" charset="0"/>
              </a:rPr>
              <a:t>ERASMUS+</a:t>
            </a:r>
            <a:r>
              <a:rPr lang="tr-TR" b="1" dirty="0" smtClean="0">
                <a:solidFill>
                  <a:schemeClr val="accent1">
                    <a:lumMod val="75000"/>
                  </a:schemeClr>
                </a:solidFill>
                <a:latin typeface="Calibri" panose="020F0502020204030204" pitchFamily="34" charset="0"/>
              </a:rPr>
              <a:t> </a:t>
            </a:r>
            <a:r>
              <a:rPr lang="tr-TR" dirty="0" smtClean="0">
                <a:solidFill>
                  <a:schemeClr val="accent1">
                    <a:lumMod val="75000"/>
                  </a:schemeClr>
                </a:solidFill>
                <a:latin typeface="Calibri" panose="020F0502020204030204" pitchFamily="34" charset="0"/>
              </a:rPr>
              <a:t>altında birleştirildi.</a:t>
            </a:r>
          </a:p>
          <a:p>
            <a:pPr marL="0" indent="0" eaLnBrk="1" fontAlgn="auto" hangingPunct="1">
              <a:spcAft>
                <a:spcPts val="0"/>
              </a:spcAft>
              <a:buNone/>
              <a:defRPr/>
            </a:pPr>
            <a:endParaRPr lang="tr-TR" dirty="0">
              <a:solidFill>
                <a:schemeClr val="accent1">
                  <a:lumMod val="75000"/>
                </a:schemeClr>
              </a:solidFill>
              <a:latin typeface="Calibri" panose="020F0502020204030204" pitchFamily="34" charset="0"/>
            </a:endParaRPr>
          </a:p>
        </p:txBody>
      </p:sp>
      <p:sp>
        <p:nvSpPr>
          <p:cNvPr id="2" name="Başlık 1"/>
          <p:cNvSpPr>
            <a:spLocks noGrp="1"/>
          </p:cNvSpPr>
          <p:nvPr>
            <p:ph type="title"/>
          </p:nvPr>
        </p:nvSpPr>
        <p:spPr>
          <a:xfrm>
            <a:off x="971600" y="548680"/>
            <a:ext cx="6512511" cy="1143000"/>
          </a:xfrm>
        </p:spPr>
        <p:txBody>
          <a:bodyPr rtlCol="0">
            <a:noAutofit/>
          </a:bodyPr>
          <a:lstStyle/>
          <a:p>
            <a:pPr algn="ctr" eaLnBrk="1" fontAlgn="auto" hangingPunct="1">
              <a:spcAft>
                <a:spcPts val="0"/>
              </a:spcAft>
              <a:defRPr/>
            </a:pPr>
            <a:r>
              <a:rPr lang="tr-TR" sz="3200" b="1" spc="150" dirty="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ERASMUS + </a:t>
            </a:r>
            <a:r>
              <a:rPr lang="tr-TR" sz="32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Ulusal Ajans</a:t>
            </a:r>
            <a:br>
              <a:rPr lang="tr-TR" sz="32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br>
            <a:r>
              <a:rPr lang="tr-TR" sz="32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Tarafından Yürütülen Çalışmalar</a:t>
            </a:r>
            <a:endParaRPr lang="tr-TR" sz="3200" b="1" spc="150" dirty="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endParaRPr>
          </a:p>
        </p:txBody>
      </p:sp>
    </p:spTree>
    <p:extLst>
      <p:ext uri="{BB962C8B-B14F-4D97-AF65-F5344CB8AC3E}">
        <p14:creationId xmlns:p14="http://schemas.microsoft.com/office/powerpoint/2010/main" val="70367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060848"/>
            <a:ext cx="7920880" cy="2677656"/>
          </a:xfrm>
          <a:prstGeom prst="rect">
            <a:avLst/>
          </a:prstGeom>
        </p:spPr>
        <p:txBody>
          <a:bodyPr wrap="square">
            <a:spAutoFit/>
          </a:bodyPr>
          <a:lstStyle/>
          <a:p>
            <a:r>
              <a:rPr lang="tr-TR" sz="2400" dirty="0" smtClean="0">
                <a:solidFill>
                  <a:schemeClr val="accent1">
                    <a:lumMod val="50000"/>
                  </a:schemeClr>
                </a:solidFill>
              </a:rPr>
              <a:t>Okulların </a:t>
            </a:r>
            <a:r>
              <a:rPr lang="tr-TR" sz="2400" dirty="0">
                <a:solidFill>
                  <a:schemeClr val="accent1">
                    <a:lumMod val="50000"/>
                  </a:schemeClr>
                </a:solidFill>
              </a:rPr>
              <a:t>eğitim personelidir (öğretmenler, idareciler). </a:t>
            </a:r>
          </a:p>
          <a:p>
            <a:r>
              <a:rPr lang="tr-TR" sz="2400" dirty="0">
                <a:solidFill>
                  <a:schemeClr val="accent1">
                    <a:lumMod val="50000"/>
                  </a:schemeClr>
                </a:solidFill>
              </a:rPr>
              <a:t>Başvuru, Program Ülkelerinden birinde yerleşik bir okul ya da konsorsiyum lideri tarafından yapılmalıdır. Bir Okul Eğitimi Personel Hareketliliği projesinde konsorsiyum lideri olabilecek uygun kuruluşlar </a:t>
            </a:r>
            <a:r>
              <a:rPr lang="tr-TR" sz="2400" b="1" dirty="0">
                <a:solidFill>
                  <a:schemeClr val="accent1">
                    <a:lumMod val="50000"/>
                  </a:schemeClr>
                </a:solidFill>
              </a:rPr>
              <a:t>İl ve İlçe Milli Eğitim Müdürlükleridir.</a:t>
            </a:r>
            <a:endParaRPr lang="tr-TR" sz="2400" dirty="0">
              <a:solidFill>
                <a:schemeClr val="accent1">
                  <a:lumMod val="50000"/>
                </a:schemeClr>
              </a:solidFill>
            </a:endParaRPr>
          </a:p>
          <a:p>
            <a:r>
              <a:rPr lang="tr-TR" sz="2400" dirty="0">
                <a:solidFill>
                  <a:schemeClr val="accent1">
                    <a:lumMod val="50000"/>
                  </a:schemeClr>
                </a:solidFill>
              </a:rPr>
              <a:t>Bireysel başvuru kabul edilmemektedir.</a:t>
            </a:r>
          </a:p>
        </p:txBody>
      </p:sp>
      <p:sp>
        <p:nvSpPr>
          <p:cNvPr id="4" name="Dikdörtgen 3"/>
          <p:cNvSpPr/>
          <p:nvPr/>
        </p:nvSpPr>
        <p:spPr>
          <a:xfrm>
            <a:off x="1384378" y="1268760"/>
            <a:ext cx="5795176" cy="584775"/>
          </a:xfrm>
          <a:prstGeom prst="rect">
            <a:avLst/>
          </a:prstGeom>
          <a:noFill/>
        </p:spPr>
        <p:txBody>
          <a:bodyPr wrap="none" lIns="91440" tIns="45720" rIns="91440" bIns="45720">
            <a:spAutoFit/>
          </a:bodyPr>
          <a:lstStyle/>
          <a:p>
            <a:pPr lvl="0"/>
            <a:r>
              <a:rPr lang="tr-T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Uygun Katılımcılar Kimlerdir?</a:t>
            </a:r>
          </a:p>
        </p:txBody>
      </p:sp>
    </p:spTree>
    <p:extLst>
      <p:ext uri="{BB962C8B-B14F-4D97-AF65-F5344CB8AC3E}">
        <p14:creationId xmlns:p14="http://schemas.microsoft.com/office/powerpoint/2010/main" val="1196854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3886" y="1556792"/>
            <a:ext cx="7560840" cy="4893647"/>
          </a:xfrm>
          <a:prstGeom prst="rect">
            <a:avLst/>
          </a:prstGeom>
        </p:spPr>
        <p:txBody>
          <a:bodyPr wrap="square">
            <a:spAutoFit/>
          </a:bodyPr>
          <a:lstStyle/>
          <a:p>
            <a:r>
              <a:rPr lang="tr-TR" sz="2400" dirty="0" smtClean="0">
                <a:solidFill>
                  <a:schemeClr val="accent1">
                    <a:lumMod val="50000"/>
                  </a:schemeClr>
                </a:solidFill>
              </a:rPr>
              <a:t>Okul </a:t>
            </a:r>
            <a:r>
              <a:rPr lang="tr-TR" sz="2400" dirty="0">
                <a:solidFill>
                  <a:schemeClr val="accent1">
                    <a:lumMod val="50000"/>
                  </a:schemeClr>
                </a:solidFill>
              </a:rPr>
              <a:t>eğitimi personelinin hareketlilik faaliyeti, her ikisi de Program Ülkelerinde yerleşik bir gönderen kuruluş ve en az bir ev sahibi kuruluş içermelidir. </a:t>
            </a:r>
            <a:endParaRPr lang="tr-TR" sz="2400" dirty="0" smtClean="0">
              <a:solidFill>
                <a:schemeClr val="accent1">
                  <a:lumMod val="50000"/>
                </a:schemeClr>
              </a:solidFill>
            </a:endParaRPr>
          </a:p>
          <a:p>
            <a:endParaRPr lang="tr-TR" sz="2400" dirty="0">
              <a:solidFill>
                <a:schemeClr val="accent1">
                  <a:lumMod val="50000"/>
                </a:schemeClr>
              </a:solidFill>
            </a:endParaRPr>
          </a:p>
          <a:p>
            <a:r>
              <a:rPr lang="tr-TR" sz="2400" dirty="0" smtClean="0">
                <a:solidFill>
                  <a:schemeClr val="accent1">
                    <a:lumMod val="50000"/>
                  </a:schemeClr>
                </a:solidFill>
              </a:rPr>
              <a:t>Başvuruda </a:t>
            </a:r>
            <a:r>
              <a:rPr lang="tr-TR" sz="2400" dirty="0">
                <a:solidFill>
                  <a:schemeClr val="accent1">
                    <a:lumMod val="50000"/>
                  </a:schemeClr>
                </a:solidFill>
              </a:rPr>
              <a:t>tercih edilen faaliyet türüne göre;</a:t>
            </a:r>
          </a:p>
          <a:p>
            <a:r>
              <a:rPr lang="tr-TR" sz="2400" dirty="0">
                <a:solidFill>
                  <a:schemeClr val="accent1">
                    <a:lumMod val="50000"/>
                  </a:schemeClr>
                </a:solidFill>
              </a:rPr>
              <a:t> </a:t>
            </a:r>
            <a:endParaRPr lang="tr-TR" sz="2400" dirty="0">
              <a:solidFill>
                <a:srgbClr val="FF0000"/>
              </a:solidFill>
            </a:endParaRPr>
          </a:p>
          <a:p>
            <a:pPr lvl="0"/>
            <a:r>
              <a:rPr lang="tr-TR" sz="2400" dirty="0">
                <a:solidFill>
                  <a:srgbClr val="FF0000"/>
                </a:solidFill>
              </a:rPr>
              <a:t>Öğretme görevlendirmesinde; </a:t>
            </a:r>
            <a:r>
              <a:rPr lang="tr-TR" sz="2400" dirty="0">
                <a:solidFill>
                  <a:schemeClr val="accent1">
                    <a:lumMod val="50000"/>
                  </a:schemeClr>
                </a:solidFill>
              </a:rPr>
              <a:t>gönderen kuruluş ile ev sahibi kuruluşun </a:t>
            </a:r>
            <a:r>
              <a:rPr lang="tr-TR" sz="2400" dirty="0">
                <a:solidFill>
                  <a:srgbClr val="FF0000"/>
                </a:solidFill>
              </a:rPr>
              <a:t>her ikisi de okul </a:t>
            </a:r>
            <a:r>
              <a:rPr lang="tr-TR" sz="2400" dirty="0">
                <a:solidFill>
                  <a:schemeClr val="accent1">
                    <a:lumMod val="50000"/>
                  </a:schemeClr>
                </a:solidFill>
              </a:rPr>
              <a:t>olmalıdır</a:t>
            </a:r>
            <a:r>
              <a:rPr lang="tr-TR" sz="2400" dirty="0" smtClean="0">
                <a:solidFill>
                  <a:schemeClr val="accent1">
                    <a:lumMod val="50000"/>
                  </a:schemeClr>
                </a:solidFill>
              </a:rPr>
              <a:t>.</a:t>
            </a:r>
          </a:p>
          <a:p>
            <a:pPr lvl="0"/>
            <a:endParaRPr lang="tr-TR" sz="2400" dirty="0">
              <a:solidFill>
                <a:schemeClr val="accent1">
                  <a:lumMod val="50000"/>
                </a:schemeClr>
              </a:solidFill>
            </a:endParaRPr>
          </a:p>
          <a:p>
            <a:pPr lvl="0"/>
            <a:r>
              <a:rPr lang="tr-TR" sz="2400" dirty="0">
                <a:solidFill>
                  <a:srgbClr val="FF0000"/>
                </a:solidFill>
              </a:rPr>
              <a:t>Personel eğitiminde; </a:t>
            </a:r>
            <a:r>
              <a:rPr lang="tr-TR" sz="2400" dirty="0">
                <a:solidFill>
                  <a:schemeClr val="accent1">
                    <a:lumMod val="50000"/>
                  </a:schemeClr>
                </a:solidFill>
              </a:rPr>
              <a:t>gönderen kuruluş </a:t>
            </a:r>
            <a:r>
              <a:rPr lang="tr-TR" sz="2400" dirty="0">
                <a:solidFill>
                  <a:srgbClr val="FF0000"/>
                </a:solidFill>
              </a:rPr>
              <a:t>bir okul </a:t>
            </a:r>
            <a:r>
              <a:rPr lang="tr-TR" sz="2400" dirty="0">
                <a:solidFill>
                  <a:schemeClr val="accent1">
                    <a:lumMod val="50000"/>
                  </a:schemeClr>
                </a:solidFill>
              </a:rPr>
              <a:t>olmalıdır. Ev sahibi kuruluş ise okul ya da okul eğitimi alanında faaliyet gösteren kamu kurumu ya da özel kuruluş olabilir. (KURS DÜZENLEYİCİSİ)</a:t>
            </a:r>
          </a:p>
        </p:txBody>
      </p:sp>
      <p:sp>
        <p:nvSpPr>
          <p:cNvPr id="3" name="Dikdörtgen 2"/>
          <p:cNvSpPr/>
          <p:nvPr/>
        </p:nvSpPr>
        <p:spPr>
          <a:xfrm>
            <a:off x="1307299" y="1000133"/>
            <a:ext cx="6026009" cy="584775"/>
          </a:xfrm>
          <a:prstGeom prst="rect">
            <a:avLst/>
          </a:prstGeom>
          <a:noFill/>
        </p:spPr>
        <p:txBody>
          <a:bodyPr wrap="none" lIns="91440" tIns="45720" rIns="91440" bIns="45720">
            <a:spAutoFit/>
          </a:bodyPr>
          <a:lstStyle/>
          <a:p>
            <a:r>
              <a:rPr lang="tr-T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Uygun Kuruluşlar Hangileridir?</a:t>
            </a:r>
            <a:endPar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66136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024" y="1700808"/>
            <a:ext cx="8748464" cy="4154984"/>
          </a:xfrm>
          <a:prstGeom prst="rect">
            <a:avLst/>
          </a:prstGeom>
        </p:spPr>
        <p:txBody>
          <a:bodyPr wrap="square">
            <a:spAutoFit/>
          </a:bodyPr>
          <a:lstStyle/>
          <a:p>
            <a:r>
              <a:rPr lang="tr-TR" sz="2400" dirty="0">
                <a:solidFill>
                  <a:srgbClr val="FF0000"/>
                </a:solidFill>
              </a:rPr>
              <a:t>Proje Süresi : </a:t>
            </a:r>
            <a:r>
              <a:rPr lang="tr-TR" sz="2400" dirty="0">
                <a:solidFill>
                  <a:schemeClr val="accent1">
                    <a:lumMod val="50000"/>
                  </a:schemeClr>
                </a:solidFill>
              </a:rPr>
              <a:t>1 veya 2 yıl </a:t>
            </a:r>
            <a:endParaRPr lang="tr-TR" sz="2400" dirty="0" smtClean="0">
              <a:solidFill>
                <a:schemeClr val="accent1">
                  <a:lumMod val="50000"/>
                </a:schemeClr>
              </a:solidFill>
            </a:endParaRPr>
          </a:p>
          <a:p>
            <a:endParaRPr lang="tr-TR" sz="2400" dirty="0">
              <a:solidFill>
                <a:schemeClr val="accent1">
                  <a:lumMod val="50000"/>
                </a:schemeClr>
              </a:solidFill>
            </a:endParaRPr>
          </a:p>
          <a:p>
            <a:r>
              <a:rPr lang="tr-TR" sz="2400" dirty="0">
                <a:solidFill>
                  <a:srgbClr val="FF0000"/>
                </a:solidFill>
              </a:rPr>
              <a:t>Faaliyet Süreleri : </a:t>
            </a:r>
            <a:r>
              <a:rPr lang="tr-TR" sz="2400" dirty="0">
                <a:solidFill>
                  <a:schemeClr val="accent1">
                    <a:lumMod val="50000"/>
                  </a:schemeClr>
                </a:solidFill>
              </a:rPr>
              <a:t>Seyahat süreleri hariç 2 günden 2 aya kadar</a:t>
            </a:r>
          </a:p>
          <a:p>
            <a:endParaRPr lang="tr-TR" sz="2400" dirty="0" smtClean="0">
              <a:solidFill>
                <a:srgbClr val="FF0000"/>
              </a:solidFill>
            </a:endParaRPr>
          </a:p>
          <a:p>
            <a:r>
              <a:rPr lang="tr-TR" sz="2400" dirty="0" smtClean="0">
                <a:solidFill>
                  <a:srgbClr val="FF0000"/>
                </a:solidFill>
              </a:rPr>
              <a:t>Projeye </a:t>
            </a:r>
            <a:r>
              <a:rPr lang="tr-TR" sz="2400" dirty="0">
                <a:solidFill>
                  <a:srgbClr val="FF0000"/>
                </a:solidFill>
              </a:rPr>
              <a:t>Sağlanan Hibe Destekleri Nelerdir? </a:t>
            </a:r>
            <a:endParaRPr lang="tr-TR" sz="2400" dirty="0" smtClean="0">
              <a:solidFill>
                <a:srgbClr val="FF0000"/>
              </a:solidFill>
            </a:endParaRPr>
          </a:p>
          <a:p>
            <a:endParaRPr lang="tr-TR" sz="2400" dirty="0" smtClean="0">
              <a:solidFill>
                <a:srgbClr val="FF0000"/>
              </a:solidFill>
            </a:endParaRPr>
          </a:p>
          <a:p>
            <a:r>
              <a:rPr lang="tr-TR" sz="2400" dirty="0" smtClean="0">
                <a:solidFill>
                  <a:schemeClr val="accent1">
                    <a:lumMod val="50000"/>
                  </a:schemeClr>
                </a:solidFill>
              </a:rPr>
              <a:t>* Kurumsal destek</a:t>
            </a:r>
            <a:endParaRPr lang="tr-TR" sz="2400" dirty="0">
              <a:solidFill>
                <a:schemeClr val="accent1">
                  <a:lumMod val="50000"/>
                </a:schemeClr>
              </a:solidFill>
            </a:endParaRPr>
          </a:p>
          <a:p>
            <a:r>
              <a:rPr lang="tr-TR" sz="2400" dirty="0" smtClean="0">
                <a:solidFill>
                  <a:schemeClr val="accent1">
                    <a:lumMod val="50000"/>
                  </a:schemeClr>
                </a:solidFill>
              </a:rPr>
              <a:t>* Seyahat </a:t>
            </a:r>
            <a:r>
              <a:rPr lang="tr-TR" sz="2400" dirty="0">
                <a:solidFill>
                  <a:schemeClr val="accent1">
                    <a:lumMod val="50000"/>
                  </a:schemeClr>
                </a:solidFill>
              </a:rPr>
              <a:t>giderleri</a:t>
            </a:r>
          </a:p>
          <a:p>
            <a:r>
              <a:rPr lang="tr-TR" sz="2400" dirty="0" smtClean="0">
                <a:solidFill>
                  <a:schemeClr val="accent1">
                    <a:lumMod val="50000"/>
                  </a:schemeClr>
                </a:solidFill>
              </a:rPr>
              <a:t>* Bireysel </a:t>
            </a:r>
            <a:r>
              <a:rPr lang="tr-TR" sz="2400" dirty="0">
                <a:solidFill>
                  <a:schemeClr val="accent1">
                    <a:lumMod val="50000"/>
                  </a:schemeClr>
                </a:solidFill>
              </a:rPr>
              <a:t>destek</a:t>
            </a:r>
          </a:p>
          <a:p>
            <a:r>
              <a:rPr lang="tr-TR" sz="2400" dirty="0" smtClean="0">
                <a:solidFill>
                  <a:schemeClr val="accent1">
                    <a:lumMod val="50000"/>
                  </a:schemeClr>
                </a:solidFill>
              </a:rPr>
              <a:t>* Kurs </a:t>
            </a:r>
            <a:r>
              <a:rPr lang="tr-TR" sz="2400" dirty="0">
                <a:solidFill>
                  <a:schemeClr val="accent1">
                    <a:lumMod val="50000"/>
                  </a:schemeClr>
                </a:solidFill>
              </a:rPr>
              <a:t>ücreti</a:t>
            </a:r>
          </a:p>
          <a:p>
            <a:r>
              <a:rPr lang="tr-TR" sz="2400" dirty="0" smtClean="0">
                <a:solidFill>
                  <a:schemeClr val="accent1">
                    <a:lumMod val="50000"/>
                  </a:schemeClr>
                </a:solidFill>
              </a:rPr>
              <a:t>* Özel </a:t>
            </a:r>
            <a:r>
              <a:rPr lang="tr-TR" sz="2400" dirty="0">
                <a:solidFill>
                  <a:schemeClr val="accent1">
                    <a:lumMod val="50000"/>
                  </a:schemeClr>
                </a:solidFill>
              </a:rPr>
              <a:t>ihtiyaç desteği</a:t>
            </a:r>
          </a:p>
        </p:txBody>
      </p:sp>
    </p:spTree>
    <p:extLst>
      <p:ext uri="{BB962C8B-B14F-4D97-AF65-F5344CB8AC3E}">
        <p14:creationId xmlns:p14="http://schemas.microsoft.com/office/powerpoint/2010/main" val="123964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628800"/>
            <a:ext cx="7488832" cy="2698175"/>
          </a:xfrm>
          <a:prstGeom prst="rect">
            <a:avLst/>
          </a:prstGeom>
        </p:spPr>
        <p:txBody>
          <a:bodyPr wrap="square">
            <a:spAutoFit/>
          </a:bodyPr>
          <a:lstStyle/>
          <a:p>
            <a:pPr>
              <a:lnSpc>
                <a:spcPct val="115000"/>
              </a:lnSpc>
              <a:spcAft>
                <a:spcPts val="1000"/>
              </a:spcAft>
            </a:pPr>
            <a:r>
              <a:rPr lang="tr-TR" sz="2800" dirty="0" smtClean="0">
                <a:solidFill>
                  <a:schemeClr val="accent1">
                    <a:lumMod val="50000"/>
                  </a:schemeClr>
                </a:solidFill>
                <a:effectLst/>
                <a:latin typeface="Calibri"/>
                <a:ea typeface="Calibri"/>
                <a:cs typeface="Times New Roman"/>
              </a:rPr>
              <a:t>Başvuran okulun yerleşik bulunduğu ülkedeki Ulusal Ajansa  ve e-formlar üzerinden online yapılmaktadır.</a:t>
            </a:r>
          </a:p>
          <a:p>
            <a:pPr>
              <a:lnSpc>
                <a:spcPct val="115000"/>
              </a:lnSpc>
              <a:spcAft>
                <a:spcPts val="1000"/>
              </a:spcAft>
            </a:pPr>
            <a:r>
              <a:rPr lang="tr-TR" sz="2800" dirty="0" smtClean="0">
                <a:solidFill>
                  <a:srgbClr val="FF0000"/>
                </a:solidFill>
                <a:effectLst/>
                <a:latin typeface="Calibri"/>
                <a:ea typeface="Calibri"/>
                <a:cs typeface="Times New Roman"/>
              </a:rPr>
              <a:t>Son Başvuru Tarihi: </a:t>
            </a:r>
            <a:r>
              <a:rPr lang="tr-TR" sz="2800" dirty="0" smtClean="0">
                <a:solidFill>
                  <a:schemeClr val="accent1">
                    <a:lumMod val="50000"/>
                  </a:schemeClr>
                </a:solidFill>
                <a:effectLst/>
                <a:latin typeface="Calibri"/>
                <a:ea typeface="Calibri"/>
                <a:cs typeface="Times New Roman"/>
              </a:rPr>
              <a:t>04 Mart 2015 tarihinde Brüksel saati ile 12:00 (Türkiye saati ile 13:00)</a:t>
            </a:r>
            <a:endParaRPr lang="tr-TR" sz="2800" dirty="0">
              <a:solidFill>
                <a:schemeClr val="accent1">
                  <a:lumMod val="50000"/>
                </a:schemeClr>
              </a:solidFill>
              <a:effectLst/>
              <a:latin typeface="Calibri"/>
              <a:ea typeface="Calibri"/>
              <a:cs typeface="Times New Roman"/>
            </a:endParaRPr>
          </a:p>
        </p:txBody>
      </p:sp>
      <p:sp>
        <p:nvSpPr>
          <p:cNvPr id="3" name="Dikdörtgen 2"/>
          <p:cNvSpPr/>
          <p:nvPr/>
        </p:nvSpPr>
        <p:spPr>
          <a:xfrm>
            <a:off x="899592" y="692696"/>
            <a:ext cx="6305829" cy="729430"/>
          </a:xfrm>
          <a:prstGeom prst="rect">
            <a:avLst/>
          </a:prstGeom>
          <a:noFill/>
        </p:spPr>
        <p:txBody>
          <a:bodyPr wrap="none" lIns="91440" tIns="45720" rIns="91440" bIns="45720">
            <a:spAutoFit/>
          </a:bodyPr>
          <a:lstStyle/>
          <a:p>
            <a:pPr>
              <a:lnSpc>
                <a:spcPct val="115000"/>
              </a:lnSpc>
              <a:spcAft>
                <a:spcPts val="1000"/>
              </a:spcAft>
            </a:pPr>
            <a:r>
              <a:rPr lang="tr-T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Başvuru Nereye ve Nasıl Yapılır?</a:t>
            </a:r>
          </a:p>
        </p:txBody>
      </p:sp>
    </p:spTree>
    <p:extLst>
      <p:ext uri="{BB962C8B-B14F-4D97-AF65-F5344CB8AC3E}">
        <p14:creationId xmlns:p14="http://schemas.microsoft.com/office/powerpoint/2010/main" val="2916786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988840"/>
            <a:ext cx="8208912" cy="3193695"/>
          </a:xfrm>
          <a:prstGeom prst="rect">
            <a:avLst/>
          </a:prstGeom>
        </p:spPr>
        <p:txBody>
          <a:bodyPr wrap="square">
            <a:spAutoFit/>
          </a:bodyPr>
          <a:lstStyle/>
          <a:p>
            <a:pPr marL="342900" lvl="0" indent="-342900">
              <a:lnSpc>
                <a:spcPct val="115000"/>
              </a:lnSpc>
              <a:spcAft>
                <a:spcPts val="1000"/>
              </a:spcAft>
              <a:buFont typeface="Symbol"/>
              <a:buChar char=""/>
            </a:pPr>
            <a:r>
              <a:rPr lang="tr-TR" sz="2400" dirty="0" smtClean="0">
                <a:solidFill>
                  <a:srgbClr val="FF0000"/>
                </a:solidFill>
                <a:effectLst/>
                <a:latin typeface="Calibri"/>
                <a:ea typeface="Calibri"/>
                <a:cs typeface="Times New Roman"/>
              </a:rPr>
              <a:t>Stratejik </a:t>
            </a:r>
            <a:r>
              <a:rPr lang="tr-TR" sz="2400" dirty="0" smtClean="0">
                <a:solidFill>
                  <a:schemeClr val="accent1">
                    <a:lumMod val="50000"/>
                  </a:schemeClr>
                </a:solidFill>
                <a:effectLst/>
                <a:latin typeface="Calibri"/>
                <a:ea typeface="Calibri"/>
                <a:cs typeface="Times New Roman"/>
              </a:rPr>
              <a:t>Ortaklıklar (Başvurular Başkanlığımıza yapılmaktadır)</a:t>
            </a:r>
          </a:p>
          <a:p>
            <a:pPr algn="just">
              <a:lnSpc>
                <a:spcPct val="115000"/>
              </a:lnSpc>
              <a:spcAft>
                <a:spcPts val="1000"/>
              </a:spcAft>
            </a:pPr>
            <a:r>
              <a:rPr lang="tr-TR" sz="2400" dirty="0" smtClean="0">
                <a:solidFill>
                  <a:schemeClr val="accent1">
                    <a:lumMod val="50000"/>
                  </a:schemeClr>
                </a:solidFill>
                <a:effectLst/>
                <a:latin typeface="Calibri"/>
                <a:ea typeface="Calibri"/>
                <a:cs typeface="Times New Roman"/>
              </a:rPr>
              <a:t>Yenilik ve İyi Uygulama Değişimi için İşbirliği Ana Eylemi (</a:t>
            </a:r>
            <a:r>
              <a:rPr lang="tr-TR" sz="2400" dirty="0" err="1" smtClean="0">
                <a:solidFill>
                  <a:schemeClr val="accent1">
                    <a:lumMod val="50000"/>
                  </a:schemeClr>
                </a:solidFill>
                <a:effectLst/>
                <a:latin typeface="Calibri"/>
                <a:ea typeface="Calibri"/>
                <a:cs typeface="Times New Roman"/>
              </a:rPr>
              <a:t>Key</a:t>
            </a:r>
            <a:r>
              <a:rPr lang="tr-TR" sz="2400" dirty="0" smtClean="0">
                <a:solidFill>
                  <a:schemeClr val="accent1">
                    <a:lumMod val="50000"/>
                  </a:schemeClr>
                </a:solidFill>
                <a:effectLst/>
                <a:latin typeface="Calibri"/>
                <a:ea typeface="Calibri"/>
                <a:cs typeface="Times New Roman"/>
              </a:rPr>
              <a:t> Action 2, KA2) altında yer alan bu faaliyet ile kurumsal, yerel/bölgesel, ulusal veya uluslararası düzeyde yenilikçi uygulamaların geliştirilmesi, transfer edilmesi ve/veya uygulanması amacıyla, Program üyesi ülkelerin eğitim kurumları arasında stratejik ortaklık projeleri desteklenmektedir.</a:t>
            </a:r>
            <a:endParaRPr lang="tr-TR" sz="2400" dirty="0">
              <a:solidFill>
                <a:schemeClr val="accent1">
                  <a:lumMod val="50000"/>
                </a:schemeClr>
              </a:solidFill>
              <a:effectLst/>
              <a:latin typeface="Calibri"/>
              <a:ea typeface="Calibri"/>
              <a:cs typeface="Times New Roman"/>
            </a:endParaRPr>
          </a:p>
        </p:txBody>
      </p:sp>
      <p:sp>
        <p:nvSpPr>
          <p:cNvPr id="6" name="Dikdörtgen 5"/>
          <p:cNvSpPr/>
          <p:nvPr/>
        </p:nvSpPr>
        <p:spPr>
          <a:xfrm>
            <a:off x="1071906" y="1106770"/>
            <a:ext cx="6856171" cy="461665"/>
          </a:xfrm>
          <a:prstGeom prst="rect">
            <a:avLst/>
          </a:prstGeom>
          <a:noFill/>
        </p:spPr>
        <p:txBody>
          <a:bodyPr wrap="none" lIns="91440" tIns="45720" rIns="91440" bIns="45720">
            <a:spAutoFit/>
          </a:bodyPr>
          <a:lstStyle/>
          <a:p>
            <a:pPr algn="ctr"/>
            <a:r>
              <a:rPr lang="tr-TR"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Ana Eylem 2 – Yenilik ve İyi Uygulama Değişimi</a:t>
            </a:r>
            <a:endParaRPr lang="tr-TR"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Dikdörtgen 7"/>
          <p:cNvSpPr/>
          <p:nvPr/>
        </p:nvSpPr>
        <p:spPr>
          <a:xfrm>
            <a:off x="2296022" y="1542988"/>
            <a:ext cx="4461478" cy="461665"/>
          </a:xfrm>
          <a:prstGeom prst="rect">
            <a:avLst/>
          </a:prstGeom>
          <a:noFill/>
        </p:spPr>
        <p:txBody>
          <a:bodyPr wrap="none" lIns="91440" tIns="45720" rIns="91440" bIns="45720">
            <a:spAutoFit/>
          </a:bodyPr>
          <a:lstStyle/>
          <a:p>
            <a:pPr algn="ctr"/>
            <a:r>
              <a:rPr lang="tr-TR"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İşbirliği (KA2) altında yer alan</a:t>
            </a:r>
            <a:endParaRPr lang="tr-TR"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81346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2132856"/>
            <a:ext cx="8208912" cy="2569934"/>
          </a:xfrm>
          <a:prstGeom prst="rect">
            <a:avLst/>
          </a:prstGeom>
        </p:spPr>
        <p:txBody>
          <a:bodyPr wrap="square">
            <a:spAutoFit/>
          </a:bodyPr>
          <a:lstStyle/>
          <a:p>
            <a:pPr lvl="0">
              <a:lnSpc>
                <a:spcPct val="115000"/>
              </a:lnSpc>
              <a:spcAft>
                <a:spcPts val="0"/>
              </a:spcAft>
            </a:pPr>
            <a:r>
              <a:rPr lang="tr-TR" sz="2800" dirty="0" smtClean="0">
                <a:solidFill>
                  <a:schemeClr val="accent1">
                    <a:lumMod val="50000"/>
                  </a:schemeClr>
                </a:solidFill>
                <a:effectLst/>
                <a:latin typeface="Calibri"/>
                <a:ea typeface="Calibri"/>
                <a:cs typeface="Times New Roman"/>
              </a:rPr>
              <a:t>* Okullar arasında ortak konularda çalışmaya yönelik küçük ölçekli ortaklık projeleri</a:t>
            </a:r>
          </a:p>
          <a:p>
            <a:pPr marL="285750" lvl="0" indent="-285750">
              <a:lnSpc>
                <a:spcPct val="115000"/>
              </a:lnSpc>
              <a:spcAft>
                <a:spcPts val="0"/>
              </a:spcAft>
              <a:buFont typeface="Arial" pitchFamily="34" charset="0"/>
              <a:buChar char="•"/>
            </a:pPr>
            <a:endParaRPr lang="tr-TR" sz="2800" dirty="0" smtClean="0">
              <a:solidFill>
                <a:schemeClr val="accent1">
                  <a:lumMod val="50000"/>
                </a:schemeClr>
              </a:solidFill>
              <a:effectLst/>
              <a:latin typeface="Calibri"/>
              <a:ea typeface="Calibri"/>
              <a:cs typeface="Times New Roman"/>
            </a:endParaRPr>
          </a:p>
          <a:p>
            <a:pPr lvl="0">
              <a:lnSpc>
                <a:spcPct val="115000"/>
              </a:lnSpc>
              <a:spcAft>
                <a:spcPts val="1000"/>
              </a:spcAft>
            </a:pPr>
            <a:r>
              <a:rPr lang="tr-TR" sz="2800" dirty="0" smtClean="0">
                <a:solidFill>
                  <a:schemeClr val="accent1">
                    <a:lumMod val="50000"/>
                  </a:schemeClr>
                </a:solidFill>
                <a:effectLst/>
                <a:latin typeface="Calibri"/>
                <a:ea typeface="Calibri"/>
                <a:cs typeface="Times New Roman"/>
              </a:rPr>
              <a:t>* Eğitim alanında yenilikçi uygulamaların geliştirilmesine yönelik büyük ölçekli ortaklık projeleri</a:t>
            </a:r>
            <a:endParaRPr lang="tr-TR" sz="2800" dirty="0">
              <a:solidFill>
                <a:schemeClr val="accent1">
                  <a:lumMod val="50000"/>
                </a:schemeClr>
              </a:solidFill>
              <a:effectLst/>
              <a:latin typeface="Calibri"/>
              <a:ea typeface="Calibri"/>
              <a:cs typeface="Times New Roman"/>
            </a:endParaRPr>
          </a:p>
        </p:txBody>
      </p:sp>
      <p:sp>
        <p:nvSpPr>
          <p:cNvPr id="3" name="Dikdörtgen 2"/>
          <p:cNvSpPr/>
          <p:nvPr/>
        </p:nvSpPr>
        <p:spPr>
          <a:xfrm>
            <a:off x="467544" y="1608227"/>
            <a:ext cx="2174185" cy="492122"/>
          </a:xfrm>
          <a:prstGeom prst="rect">
            <a:avLst/>
          </a:prstGeom>
          <a:noFill/>
        </p:spPr>
        <p:txBody>
          <a:bodyPr wrap="none" lIns="91440" tIns="45720" rIns="91440" bIns="45720">
            <a:spAutoFit/>
          </a:bodyPr>
          <a:lstStyle/>
          <a:p>
            <a:pPr>
              <a:lnSpc>
                <a:spcPct val="115000"/>
              </a:lnSpc>
              <a:spcAft>
                <a:spcPts val="1000"/>
              </a:spcAft>
            </a:pPr>
            <a:r>
              <a:rPr lang="tr-T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2 TÜR FAALİYET</a:t>
            </a:r>
          </a:p>
        </p:txBody>
      </p:sp>
    </p:spTree>
    <p:extLst>
      <p:ext uri="{BB962C8B-B14F-4D97-AF65-F5344CB8AC3E}">
        <p14:creationId xmlns:p14="http://schemas.microsoft.com/office/powerpoint/2010/main" val="205401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859340"/>
            <a:ext cx="8640960" cy="2677656"/>
          </a:xfrm>
          <a:prstGeom prst="rect">
            <a:avLst/>
          </a:prstGeom>
        </p:spPr>
        <p:txBody>
          <a:bodyPr wrap="square">
            <a:spAutoFit/>
          </a:bodyPr>
          <a:lstStyle/>
          <a:p>
            <a:r>
              <a:rPr lang="tr-TR" sz="2400" dirty="0" smtClean="0">
                <a:solidFill>
                  <a:schemeClr val="accent1">
                    <a:lumMod val="50000"/>
                  </a:schemeClr>
                </a:solidFill>
              </a:rPr>
              <a:t>Erasmus</a:t>
            </a:r>
            <a:r>
              <a:rPr lang="tr-TR" sz="2400" dirty="0">
                <a:solidFill>
                  <a:schemeClr val="accent1">
                    <a:lumMod val="50000"/>
                  </a:schemeClr>
                </a:solidFill>
              </a:rPr>
              <a:t>+ Programına dahil ülkelerde yerleşik okulların yanı sıra, okul eğitimi alanında farklı deneyim ve uzmanlıklara sahip kurum/kuruluşlar stratejik ortaklıklarda yer alabilirler</a:t>
            </a:r>
            <a:r>
              <a:rPr lang="tr-TR" sz="2400" dirty="0" smtClean="0">
                <a:solidFill>
                  <a:schemeClr val="accent1">
                    <a:lumMod val="50000"/>
                  </a:schemeClr>
                </a:solidFill>
              </a:rPr>
              <a:t>.</a:t>
            </a:r>
          </a:p>
          <a:p>
            <a:endParaRPr lang="tr-TR" sz="2400" dirty="0">
              <a:solidFill>
                <a:schemeClr val="accent1">
                  <a:lumMod val="50000"/>
                </a:schemeClr>
              </a:solidFill>
            </a:endParaRPr>
          </a:p>
          <a:p>
            <a:pPr lvl="0"/>
            <a:r>
              <a:rPr lang="tr-TR" sz="2400" dirty="0">
                <a:solidFill>
                  <a:schemeClr val="accent1">
                    <a:lumMod val="50000"/>
                  </a:schemeClr>
                </a:solidFill>
              </a:rPr>
              <a:t>Bir Stratejik Ortaklık (KA2) başvurusunda 3 farklı Program Ülkesinden en az 3 ortak olmalıdır.</a:t>
            </a:r>
          </a:p>
          <a:p>
            <a:pPr lvl="0"/>
            <a:r>
              <a:rPr lang="tr-TR" sz="2400" dirty="0">
                <a:solidFill>
                  <a:schemeClr val="accent1">
                    <a:lumMod val="50000"/>
                  </a:schemeClr>
                </a:solidFill>
              </a:rPr>
              <a:t>Ancak, 3 ortak bulunması şartının istisnası olarak; </a:t>
            </a:r>
          </a:p>
        </p:txBody>
      </p:sp>
      <p:sp>
        <p:nvSpPr>
          <p:cNvPr id="3" name="Dikdörtgen 2"/>
          <p:cNvSpPr/>
          <p:nvPr/>
        </p:nvSpPr>
        <p:spPr>
          <a:xfrm>
            <a:off x="1254040" y="476672"/>
            <a:ext cx="6635919" cy="923330"/>
          </a:xfrm>
          <a:prstGeom prst="rect">
            <a:avLst/>
          </a:prstGeom>
          <a:noFill/>
        </p:spPr>
        <p:txBody>
          <a:bodyPr wrap="none" lIns="91440" tIns="45720" rIns="91440" bIns="45720">
            <a:spAutoFit/>
          </a:bodyPr>
          <a:lstStyle/>
          <a:p>
            <a:r>
              <a:rPr lang="tr-T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Kimler Başvurabilir?</a:t>
            </a:r>
            <a:endParaRPr lang="tr-T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93356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166843"/>
            <a:ext cx="8712968" cy="4893647"/>
          </a:xfrm>
          <a:prstGeom prst="rect">
            <a:avLst/>
          </a:prstGeom>
        </p:spPr>
        <p:txBody>
          <a:bodyPr wrap="square">
            <a:spAutoFit/>
          </a:bodyPr>
          <a:lstStyle/>
          <a:p>
            <a:r>
              <a:rPr lang="tr-TR" sz="2400" dirty="0">
                <a:solidFill>
                  <a:schemeClr val="accent1">
                    <a:lumMod val="50000"/>
                  </a:schemeClr>
                </a:solidFill>
              </a:rPr>
              <a:t>Yalnızca okulları içeren ortaklıklarda istisnai olarak sadece iki okul arasında ortaklık kurulabilir. Bu durum, yukarıda belirtilen 3 ortak kuralının istisnası olup sadece okullardan oluşan bir ortaklıkta 3 ve daha fazla sayıda ortak da bulunabilir. </a:t>
            </a:r>
            <a:endParaRPr lang="tr-TR" sz="2400" dirty="0" smtClean="0">
              <a:solidFill>
                <a:schemeClr val="accent1">
                  <a:lumMod val="50000"/>
                </a:schemeClr>
              </a:solidFill>
            </a:endParaRPr>
          </a:p>
          <a:p>
            <a:endParaRPr lang="tr-TR" sz="2400" dirty="0" smtClean="0">
              <a:solidFill>
                <a:schemeClr val="accent1">
                  <a:lumMod val="50000"/>
                </a:schemeClr>
              </a:solidFill>
            </a:endParaRPr>
          </a:p>
          <a:p>
            <a:r>
              <a:rPr lang="tr-TR" sz="2400" dirty="0" smtClean="0">
                <a:solidFill>
                  <a:schemeClr val="accent1">
                    <a:lumMod val="50000"/>
                  </a:schemeClr>
                </a:solidFill>
              </a:rPr>
              <a:t>Bölgesel </a:t>
            </a:r>
            <a:r>
              <a:rPr lang="tr-TR" sz="2400" dirty="0">
                <a:solidFill>
                  <a:schemeClr val="accent1">
                    <a:lumMod val="50000"/>
                  </a:schemeClr>
                </a:solidFill>
              </a:rPr>
              <a:t>okul eğitimi kurumları arasında işbirliğini teşvik eden Stratejik Ortaklıklarda, gene istisnai olarak farklı Program üyesi ülkelerden en az iki bölgesel okul eğitimi kurumu </a:t>
            </a:r>
            <a:r>
              <a:rPr lang="tr-TR" sz="2400" dirty="0" err="1" smtClean="0">
                <a:solidFill>
                  <a:schemeClr val="accent1">
                    <a:lumMod val="50000"/>
                  </a:schemeClr>
                </a:solidFill>
              </a:rPr>
              <a:t>bulunabilir.Bu</a:t>
            </a:r>
            <a:r>
              <a:rPr lang="tr-TR" sz="2400" dirty="0" smtClean="0">
                <a:solidFill>
                  <a:schemeClr val="accent1">
                    <a:lumMod val="50000"/>
                  </a:schemeClr>
                </a:solidFill>
              </a:rPr>
              <a:t> </a:t>
            </a:r>
            <a:r>
              <a:rPr lang="tr-TR" sz="2400" dirty="0">
                <a:solidFill>
                  <a:schemeClr val="accent1">
                    <a:lumMod val="50000"/>
                  </a:schemeClr>
                </a:solidFill>
              </a:rPr>
              <a:t>durum, yukarıda belirtilen 3 ortak kuralının istisnası olup sadece bölgesel okul eğitimi kurumlarından oluşan bir ortaklıkta 3 ve daha fazla sayıda ortak da yer alabilir.</a:t>
            </a:r>
          </a:p>
        </p:txBody>
      </p:sp>
    </p:spTree>
    <p:extLst>
      <p:ext uri="{BB962C8B-B14F-4D97-AF65-F5344CB8AC3E}">
        <p14:creationId xmlns:p14="http://schemas.microsoft.com/office/powerpoint/2010/main" val="238018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5454" y="1988840"/>
            <a:ext cx="8517026" cy="4524315"/>
          </a:xfrm>
          <a:prstGeom prst="rect">
            <a:avLst/>
          </a:prstGeom>
        </p:spPr>
        <p:txBody>
          <a:bodyPr wrap="square">
            <a:spAutoFit/>
          </a:bodyPr>
          <a:lstStyle/>
          <a:p>
            <a:r>
              <a:rPr lang="tr-TR" sz="2400" dirty="0" smtClean="0">
                <a:solidFill>
                  <a:schemeClr val="accent1">
                    <a:lumMod val="50000"/>
                  </a:schemeClr>
                </a:solidFill>
              </a:rPr>
              <a:t>Projede </a:t>
            </a:r>
            <a:r>
              <a:rPr lang="tr-TR" sz="2400" dirty="0">
                <a:solidFill>
                  <a:schemeClr val="accent1">
                    <a:lumMod val="50000"/>
                  </a:schemeClr>
                </a:solidFill>
              </a:rPr>
              <a:t>yer alan kurumlarda çalışan ve projeye katkı sağlayacak eğitim personeli ile öğrenciler, proje ortağı ülkelerde eğitim ve öğretim faaliyetlerine katılabilir. Bu faaliyetlere katılabilir. </a:t>
            </a:r>
          </a:p>
          <a:p>
            <a:endParaRPr lang="tr-TR" sz="2400" dirty="0" smtClean="0">
              <a:solidFill>
                <a:schemeClr val="accent1">
                  <a:lumMod val="50000"/>
                </a:schemeClr>
              </a:solidFill>
            </a:endParaRPr>
          </a:p>
          <a:p>
            <a:r>
              <a:rPr lang="tr-TR" sz="2400" dirty="0" smtClean="0">
                <a:solidFill>
                  <a:schemeClr val="accent1">
                    <a:lumMod val="50000"/>
                  </a:schemeClr>
                </a:solidFill>
              </a:rPr>
              <a:t>Kısa </a:t>
            </a:r>
            <a:r>
              <a:rPr lang="tr-TR" sz="2400" dirty="0">
                <a:solidFill>
                  <a:schemeClr val="accent1">
                    <a:lumMod val="50000"/>
                  </a:schemeClr>
                </a:solidFill>
              </a:rPr>
              <a:t>dönemli öğrenci grupları değişimi (5 gün – 2 ay)</a:t>
            </a:r>
          </a:p>
          <a:p>
            <a:endParaRPr lang="tr-TR" sz="2400" dirty="0" smtClean="0">
              <a:solidFill>
                <a:schemeClr val="accent1">
                  <a:lumMod val="50000"/>
                </a:schemeClr>
              </a:solidFill>
            </a:endParaRPr>
          </a:p>
          <a:p>
            <a:r>
              <a:rPr lang="tr-TR" sz="2400" dirty="0" smtClean="0">
                <a:solidFill>
                  <a:schemeClr val="accent1">
                    <a:lumMod val="50000"/>
                  </a:schemeClr>
                </a:solidFill>
              </a:rPr>
              <a:t>Uzun </a:t>
            </a:r>
            <a:r>
              <a:rPr lang="tr-TR" sz="2400" dirty="0">
                <a:solidFill>
                  <a:schemeClr val="accent1">
                    <a:lumMod val="50000"/>
                  </a:schemeClr>
                </a:solidFill>
              </a:rPr>
              <a:t>dönemli öğrenci hareketliliği (2 – 12 ay)</a:t>
            </a:r>
          </a:p>
          <a:p>
            <a:endParaRPr lang="tr-TR" sz="2400" dirty="0" smtClean="0">
              <a:solidFill>
                <a:schemeClr val="accent1">
                  <a:lumMod val="50000"/>
                </a:schemeClr>
              </a:solidFill>
            </a:endParaRPr>
          </a:p>
          <a:p>
            <a:r>
              <a:rPr lang="tr-TR" sz="2400" dirty="0" smtClean="0">
                <a:solidFill>
                  <a:schemeClr val="accent1">
                    <a:lumMod val="50000"/>
                  </a:schemeClr>
                </a:solidFill>
              </a:rPr>
              <a:t>Kısa </a:t>
            </a:r>
            <a:r>
              <a:rPr lang="tr-TR" sz="2400" dirty="0">
                <a:solidFill>
                  <a:schemeClr val="accent1">
                    <a:lumMod val="50000"/>
                  </a:schemeClr>
                </a:solidFill>
              </a:rPr>
              <a:t>dönemli ortak personel eğitimi (5 gün – 2 ay)</a:t>
            </a:r>
          </a:p>
          <a:p>
            <a:endParaRPr lang="tr-TR" sz="2400" dirty="0" smtClean="0">
              <a:solidFill>
                <a:schemeClr val="accent1">
                  <a:lumMod val="50000"/>
                </a:schemeClr>
              </a:solidFill>
            </a:endParaRPr>
          </a:p>
          <a:p>
            <a:r>
              <a:rPr lang="tr-TR" sz="2400" dirty="0" smtClean="0">
                <a:solidFill>
                  <a:schemeClr val="accent1">
                    <a:lumMod val="50000"/>
                  </a:schemeClr>
                </a:solidFill>
              </a:rPr>
              <a:t>Uzun </a:t>
            </a:r>
            <a:r>
              <a:rPr lang="tr-TR" sz="2400" dirty="0">
                <a:solidFill>
                  <a:schemeClr val="accent1">
                    <a:lumMod val="50000"/>
                  </a:schemeClr>
                </a:solidFill>
              </a:rPr>
              <a:t>dönemli öğretme görevlendirmesi (2 – 12 ay)</a:t>
            </a:r>
          </a:p>
        </p:txBody>
      </p:sp>
      <p:sp>
        <p:nvSpPr>
          <p:cNvPr id="3" name="Dikdörtgen 2"/>
          <p:cNvSpPr/>
          <p:nvPr/>
        </p:nvSpPr>
        <p:spPr>
          <a:xfrm>
            <a:off x="683567" y="1065510"/>
            <a:ext cx="7158691" cy="923330"/>
          </a:xfrm>
          <a:prstGeom prst="rect">
            <a:avLst/>
          </a:prstGeom>
          <a:noFill/>
        </p:spPr>
        <p:txBody>
          <a:bodyPr wrap="none" lIns="91440" tIns="45720" rIns="91440" bIns="45720">
            <a:spAutoFit/>
          </a:bodyPr>
          <a:lstStyle/>
          <a:p>
            <a:r>
              <a:rPr lang="tr-T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Kimler Yararlanabilir?</a:t>
            </a:r>
            <a:endParaRPr lang="tr-T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24893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6867" y="1340768"/>
            <a:ext cx="8169561" cy="4278094"/>
          </a:xfrm>
          <a:prstGeom prst="rect">
            <a:avLst/>
          </a:prstGeom>
        </p:spPr>
        <p:txBody>
          <a:bodyPr wrap="square">
            <a:spAutoFit/>
          </a:bodyPr>
          <a:lstStyle/>
          <a:p>
            <a:r>
              <a:rPr lang="tr-TR" sz="2400" dirty="0">
                <a:solidFill>
                  <a:srgbClr val="FF0000"/>
                </a:solidFill>
              </a:rPr>
              <a:t>Proje Süresi : </a:t>
            </a:r>
            <a:r>
              <a:rPr lang="tr-TR" sz="2400" dirty="0">
                <a:solidFill>
                  <a:schemeClr val="accent1">
                    <a:lumMod val="50000"/>
                  </a:schemeClr>
                </a:solidFill>
              </a:rPr>
              <a:t>2 veya 3 yıl. </a:t>
            </a:r>
            <a:endParaRPr lang="tr-TR" sz="2400" dirty="0" smtClean="0">
              <a:solidFill>
                <a:schemeClr val="accent1">
                  <a:lumMod val="50000"/>
                </a:schemeClr>
              </a:solidFill>
            </a:endParaRPr>
          </a:p>
          <a:p>
            <a:endParaRPr lang="tr-TR" sz="2400" dirty="0">
              <a:solidFill>
                <a:schemeClr val="accent1">
                  <a:lumMod val="50000"/>
                </a:schemeClr>
              </a:solidFill>
            </a:endParaRPr>
          </a:p>
          <a:p>
            <a:r>
              <a:rPr lang="tr-TR" sz="2800" dirty="0">
                <a:solidFill>
                  <a:srgbClr val="FF0000"/>
                </a:solidFill>
              </a:rPr>
              <a:t>Projelere Sağlanan Hibe Destekleri Nelerdir</a:t>
            </a:r>
            <a:r>
              <a:rPr lang="tr-TR" sz="2800" dirty="0" smtClean="0">
                <a:solidFill>
                  <a:srgbClr val="FF0000"/>
                </a:solidFill>
              </a:rPr>
              <a:t>?</a:t>
            </a:r>
          </a:p>
          <a:p>
            <a:endParaRPr lang="tr-TR" sz="2800" dirty="0">
              <a:solidFill>
                <a:srgbClr val="FF0000"/>
              </a:solidFill>
            </a:endParaRPr>
          </a:p>
          <a:p>
            <a:r>
              <a:rPr lang="tr-TR" sz="2400" dirty="0">
                <a:solidFill>
                  <a:schemeClr val="accent1">
                    <a:lumMod val="50000"/>
                  </a:schemeClr>
                </a:solidFill>
              </a:rPr>
              <a:t>Proje Yönetimi ve Uygulaması</a:t>
            </a:r>
          </a:p>
          <a:p>
            <a:r>
              <a:rPr lang="tr-TR" sz="2400" dirty="0">
                <a:solidFill>
                  <a:schemeClr val="accent1">
                    <a:lumMod val="50000"/>
                  </a:schemeClr>
                </a:solidFill>
              </a:rPr>
              <a:t>Ulusötesi Proje Toplantıları</a:t>
            </a:r>
          </a:p>
          <a:p>
            <a:r>
              <a:rPr lang="tr-TR" sz="2400" dirty="0">
                <a:solidFill>
                  <a:schemeClr val="accent1">
                    <a:lumMod val="50000"/>
                  </a:schemeClr>
                </a:solidFill>
              </a:rPr>
              <a:t>Fikri Çıktılar</a:t>
            </a:r>
          </a:p>
          <a:p>
            <a:r>
              <a:rPr lang="tr-TR" sz="2400" dirty="0">
                <a:solidFill>
                  <a:schemeClr val="accent1">
                    <a:lumMod val="50000"/>
                  </a:schemeClr>
                </a:solidFill>
              </a:rPr>
              <a:t>Çoğaltıcı Etkinlikler</a:t>
            </a:r>
          </a:p>
          <a:p>
            <a:r>
              <a:rPr lang="tr-TR" sz="2400" dirty="0">
                <a:solidFill>
                  <a:schemeClr val="accent1">
                    <a:lumMod val="50000"/>
                  </a:schemeClr>
                </a:solidFill>
              </a:rPr>
              <a:t>Eğitim, Öğretme ve Öğrenme Faaliyetleri</a:t>
            </a:r>
          </a:p>
          <a:p>
            <a:r>
              <a:rPr lang="tr-TR" sz="2400" dirty="0">
                <a:solidFill>
                  <a:schemeClr val="accent1">
                    <a:lumMod val="50000"/>
                  </a:schemeClr>
                </a:solidFill>
              </a:rPr>
              <a:t>İstisnai Masraflar</a:t>
            </a:r>
          </a:p>
          <a:p>
            <a:r>
              <a:rPr lang="tr-TR" sz="2400" dirty="0">
                <a:solidFill>
                  <a:schemeClr val="accent1">
                    <a:lumMod val="50000"/>
                  </a:schemeClr>
                </a:solidFill>
              </a:rPr>
              <a:t>Özel İhtiyaç Desteği</a:t>
            </a:r>
          </a:p>
        </p:txBody>
      </p:sp>
    </p:spTree>
    <p:extLst>
      <p:ext uri="{BB962C8B-B14F-4D97-AF65-F5344CB8AC3E}">
        <p14:creationId xmlns:p14="http://schemas.microsoft.com/office/powerpoint/2010/main" val="41184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7412"/>
            <a:ext cx="7592148"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3419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772816"/>
            <a:ext cx="8352928" cy="3817455"/>
          </a:xfrm>
          <a:prstGeom prst="rect">
            <a:avLst/>
          </a:prstGeom>
        </p:spPr>
        <p:txBody>
          <a:bodyPr wrap="square">
            <a:spAutoFit/>
          </a:bodyPr>
          <a:lstStyle/>
          <a:p>
            <a:pPr>
              <a:lnSpc>
                <a:spcPct val="115000"/>
              </a:lnSpc>
              <a:spcAft>
                <a:spcPts val="1000"/>
              </a:spcAft>
            </a:pPr>
            <a:r>
              <a:rPr lang="tr-TR" sz="2800" dirty="0">
                <a:solidFill>
                  <a:srgbClr val="FF0000"/>
                </a:solidFill>
                <a:latin typeface="Calibri"/>
                <a:ea typeface="Calibri"/>
                <a:cs typeface="Times New Roman"/>
              </a:rPr>
              <a:t>Başvuru Nereye Yapılır?</a:t>
            </a:r>
            <a:endParaRPr lang="tr-TR" sz="2800" dirty="0">
              <a:latin typeface="Calibri"/>
              <a:ea typeface="Calibri"/>
              <a:cs typeface="Times New Roman"/>
            </a:endParaRPr>
          </a:p>
          <a:p>
            <a:pPr>
              <a:lnSpc>
                <a:spcPct val="115000"/>
              </a:lnSpc>
              <a:spcAft>
                <a:spcPts val="1000"/>
              </a:spcAft>
            </a:pPr>
            <a:r>
              <a:rPr lang="tr-TR" sz="2800" dirty="0">
                <a:solidFill>
                  <a:schemeClr val="accent1">
                    <a:lumMod val="50000"/>
                  </a:schemeClr>
                </a:solidFill>
                <a:latin typeface="Calibri"/>
                <a:ea typeface="Calibri"/>
                <a:cs typeface="Times New Roman"/>
              </a:rPr>
              <a:t>Başvuru, koordinatör tarafından tüm ortaklar adına koordinatörün bulunduğu ülkenin ulusal ajansına yapılır. Diğer ortaklar kendi ulusal ajanslarına başvuru göndermeyecektir.</a:t>
            </a:r>
          </a:p>
          <a:p>
            <a:pPr>
              <a:lnSpc>
                <a:spcPct val="115000"/>
              </a:lnSpc>
              <a:spcAft>
                <a:spcPts val="1000"/>
              </a:spcAft>
            </a:pPr>
            <a:r>
              <a:rPr lang="tr-TR" sz="2800" dirty="0">
                <a:solidFill>
                  <a:srgbClr val="FF0000"/>
                </a:solidFill>
                <a:latin typeface="Calibri"/>
                <a:ea typeface="Calibri"/>
                <a:cs typeface="Times New Roman"/>
              </a:rPr>
              <a:t>Son Başvuru Tarihi :  </a:t>
            </a:r>
            <a:r>
              <a:rPr lang="tr-TR" sz="2800" dirty="0">
                <a:solidFill>
                  <a:schemeClr val="accent1">
                    <a:lumMod val="50000"/>
                  </a:schemeClr>
                </a:solidFill>
                <a:latin typeface="Calibri"/>
                <a:ea typeface="Calibri"/>
                <a:cs typeface="Times New Roman"/>
              </a:rPr>
              <a:t>31 Mart 2015 tarihinde Brüksel saati ile 12:00 (Türkiye Saati ile 13:00)</a:t>
            </a:r>
            <a:endParaRPr lang="tr-TR" sz="2800"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3067730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9181" y="1094740"/>
            <a:ext cx="7390741" cy="584775"/>
          </a:xfrm>
          <a:prstGeom prst="rect">
            <a:avLst/>
          </a:prstGeom>
          <a:noFill/>
        </p:spPr>
        <p:txBody>
          <a:bodyPr wrap="none" lIns="91440" tIns="45720" rIns="91440" bIns="45720">
            <a:spAutoFit/>
          </a:bodyPr>
          <a:lstStyle/>
          <a:p>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Erasmus+ Leonardo da Vinci Programı</a:t>
            </a:r>
          </a:p>
        </p:txBody>
      </p:sp>
      <p:sp>
        <p:nvSpPr>
          <p:cNvPr id="3" name="Dikdörtgen 2"/>
          <p:cNvSpPr/>
          <p:nvPr/>
        </p:nvSpPr>
        <p:spPr>
          <a:xfrm>
            <a:off x="168491" y="1775334"/>
            <a:ext cx="8866382" cy="5109091"/>
          </a:xfrm>
          <a:prstGeom prst="rect">
            <a:avLst/>
          </a:prstGeom>
        </p:spPr>
        <p:txBody>
          <a:bodyPr wrap="square">
            <a:spAutoFit/>
          </a:bodyPr>
          <a:lstStyle/>
          <a:p>
            <a:pPr>
              <a:lnSpc>
                <a:spcPct val="115000"/>
              </a:lnSpc>
              <a:spcAft>
                <a:spcPts val="1000"/>
              </a:spcAft>
            </a:pPr>
            <a:r>
              <a:rPr lang="tr-TR" sz="2400" dirty="0">
                <a:solidFill>
                  <a:srgbClr val="FF0000"/>
                </a:solidFill>
                <a:latin typeface="Calibri"/>
                <a:ea typeface="Calibri"/>
                <a:cs typeface="Times New Roman"/>
              </a:rPr>
              <a:t>(Mesleki Eğitim Alanında Erasmus+)</a:t>
            </a:r>
            <a:endParaRPr lang="tr-TR" sz="2400" dirty="0">
              <a:latin typeface="Calibri"/>
              <a:ea typeface="Calibri"/>
              <a:cs typeface="Times New Roman"/>
            </a:endParaRPr>
          </a:p>
          <a:p>
            <a:pPr>
              <a:lnSpc>
                <a:spcPct val="115000"/>
              </a:lnSpc>
              <a:spcAft>
                <a:spcPts val="1000"/>
              </a:spcAft>
            </a:pPr>
            <a:r>
              <a:rPr lang="tr-TR" sz="2400" dirty="0">
                <a:solidFill>
                  <a:srgbClr val="FF0000"/>
                </a:solidFill>
                <a:latin typeface="Calibri"/>
                <a:ea typeface="Calibri"/>
                <a:cs typeface="Times New Roman"/>
              </a:rPr>
              <a:t>2 TÜR FAALİYET</a:t>
            </a:r>
            <a:endParaRPr lang="tr-TR" sz="2400" dirty="0">
              <a:latin typeface="Calibri"/>
              <a:ea typeface="Calibri"/>
              <a:cs typeface="Times New Roman"/>
            </a:endParaRPr>
          </a:p>
          <a:p>
            <a:pPr lvl="0">
              <a:lnSpc>
                <a:spcPct val="115000"/>
              </a:lnSpc>
              <a:spcAft>
                <a:spcPts val="1000"/>
              </a:spcAft>
            </a:pPr>
            <a:r>
              <a:rPr lang="tr-TR" sz="2400" dirty="0" smtClean="0">
                <a:solidFill>
                  <a:srgbClr val="FF0000"/>
                </a:solidFill>
                <a:latin typeface="Calibri"/>
                <a:ea typeface="Calibri"/>
                <a:cs typeface="Times New Roman"/>
              </a:rPr>
              <a:t>* Ana </a:t>
            </a:r>
            <a:r>
              <a:rPr lang="tr-TR" sz="2400" dirty="0">
                <a:solidFill>
                  <a:srgbClr val="FF0000"/>
                </a:solidFill>
                <a:latin typeface="Calibri"/>
                <a:ea typeface="Calibri"/>
                <a:cs typeface="Times New Roman"/>
              </a:rPr>
              <a:t>Eylem 1 - Bireylerin Öğrenme Hareketliliği (KA1) altında yer alan </a:t>
            </a:r>
            <a:endParaRPr lang="tr-TR" sz="2400" dirty="0">
              <a:latin typeface="Calibri"/>
              <a:ea typeface="Calibri"/>
              <a:cs typeface="Times New Roman"/>
            </a:endParaRPr>
          </a:p>
          <a:p>
            <a:pPr>
              <a:lnSpc>
                <a:spcPct val="115000"/>
              </a:lnSpc>
              <a:spcAft>
                <a:spcPts val="1000"/>
              </a:spcAft>
            </a:pPr>
            <a:r>
              <a:rPr lang="tr-TR" sz="2400" dirty="0">
                <a:solidFill>
                  <a:schemeClr val="accent1">
                    <a:lumMod val="50000"/>
                  </a:schemeClr>
                </a:solidFill>
                <a:latin typeface="Calibri"/>
                <a:ea typeface="Calibri"/>
                <a:cs typeface="Times New Roman"/>
              </a:rPr>
              <a:t>Mesleki Eğitim Öğrenici ve Personelinin Öğrenme Hareketliliği (Başvurular Başkanlığımıza yapılmaktadır)</a:t>
            </a:r>
          </a:p>
          <a:p>
            <a:pPr lvl="0">
              <a:lnSpc>
                <a:spcPct val="115000"/>
              </a:lnSpc>
              <a:spcAft>
                <a:spcPts val="1000"/>
              </a:spcAft>
            </a:pPr>
            <a:r>
              <a:rPr lang="tr-TR" sz="2400" dirty="0" smtClean="0">
                <a:solidFill>
                  <a:srgbClr val="FF0000"/>
                </a:solidFill>
                <a:latin typeface="Calibri"/>
                <a:ea typeface="Calibri"/>
                <a:cs typeface="Times New Roman"/>
              </a:rPr>
              <a:t>* Ana </a:t>
            </a:r>
            <a:r>
              <a:rPr lang="tr-TR" sz="2400" dirty="0">
                <a:solidFill>
                  <a:srgbClr val="FF0000"/>
                </a:solidFill>
                <a:latin typeface="Calibri"/>
                <a:ea typeface="Calibri"/>
                <a:cs typeface="Times New Roman"/>
              </a:rPr>
              <a:t>Eylem 2 - Yenilik ve İyi Uygulama Değişimi için İşbirliği (KA2) altında yer alan </a:t>
            </a:r>
          </a:p>
          <a:p>
            <a:pPr>
              <a:lnSpc>
                <a:spcPct val="115000"/>
              </a:lnSpc>
              <a:spcAft>
                <a:spcPts val="1000"/>
              </a:spcAft>
            </a:pPr>
            <a:r>
              <a:rPr lang="tr-TR" sz="2400" dirty="0" smtClean="0">
                <a:solidFill>
                  <a:schemeClr val="accent1">
                    <a:lumMod val="50000"/>
                  </a:schemeClr>
                </a:solidFill>
                <a:latin typeface="Calibri"/>
                <a:ea typeface="Calibri"/>
                <a:cs typeface="Times New Roman"/>
              </a:rPr>
              <a:t>Stratejik </a:t>
            </a:r>
            <a:r>
              <a:rPr lang="tr-TR" sz="2400" dirty="0">
                <a:solidFill>
                  <a:schemeClr val="accent1">
                    <a:lumMod val="50000"/>
                  </a:schemeClr>
                </a:solidFill>
                <a:latin typeface="Calibri"/>
                <a:ea typeface="Calibri"/>
                <a:cs typeface="Times New Roman"/>
              </a:rPr>
              <a:t>Ortaklıklar (Başvurular Başkanlığımıza yapılmaktadır)</a:t>
            </a:r>
          </a:p>
          <a:p>
            <a:pPr>
              <a:lnSpc>
                <a:spcPct val="115000"/>
              </a:lnSpc>
              <a:spcAft>
                <a:spcPts val="1000"/>
              </a:spcAft>
            </a:pPr>
            <a:r>
              <a:rPr lang="tr-TR" sz="2400" dirty="0">
                <a:solidFill>
                  <a:schemeClr val="accent1">
                    <a:lumMod val="50000"/>
                  </a:schemeClr>
                </a:solidFill>
                <a:latin typeface="Calibri"/>
                <a:ea typeface="Calibri"/>
                <a:cs typeface="Times New Roman"/>
              </a:rPr>
              <a:t>Sektörel Beceri Ortaklıkları (Başvurular Komisyon Yürütme Ajansına yapılmaktadır)</a:t>
            </a:r>
            <a:endParaRPr lang="tr-TR" sz="2400"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3977621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1981" y="2421076"/>
            <a:ext cx="8100459" cy="3888244"/>
          </a:xfrm>
          <a:prstGeom prst="rect">
            <a:avLst/>
          </a:prstGeom>
        </p:spPr>
        <p:txBody>
          <a:bodyPr wrap="square">
            <a:spAutoFit/>
          </a:bodyPr>
          <a:lstStyle/>
          <a:p>
            <a:pPr>
              <a:lnSpc>
                <a:spcPct val="115000"/>
              </a:lnSpc>
              <a:spcAft>
                <a:spcPts val="1000"/>
              </a:spcAft>
            </a:pPr>
            <a:r>
              <a:rPr lang="tr-TR" sz="2000" dirty="0" smtClean="0">
                <a:solidFill>
                  <a:srgbClr val="FF0000"/>
                </a:solidFill>
                <a:latin typeface="Calibri"/>
                <a:ea typeface="Calibri"/>
                <a:cs typeface="Times New Roman"/>
              </a:rPr>
              <a:t>Amaç</a:t>
            </a:r>
            <a:r>
              <a:rPr lang="tr-TR" sz="2000" dirty="0">
                <a:solidFill>
                  <a:srgbClr val="FF0000"/>
                </a:solidFill>
                <a:latin typeface="Calibri"/>
                <a:ea typeface="Calibri"/>
                <a:cs typeface="Times New Roman"/>
              </a:rPr>
              <a:t>: </a:t>
            </a:r>
            <a:r>
              <a:rPr lang="tr-TR" sz="2000" dirty="0">
                <a:solidFill>
                  <a:schemeClr val="accent1">
                    <a:lumMod val="50000"/>
                  </a:schemeClr>
                </a:solidFill>
                <a:latin typeface="Calibri"/>
                <a:ea typeface="Calibri"/>
                <a:cs typeface="Times New Roman"/>
              </a:rPr>
              <a:t>Mesleki eğitim öğrenici ve personelinin yeterliliklerinin geliştirilmesi ve bu kişilere yurt dışında mesleki gelişim fırsatları sunulması hedeflenmektedir</a:t>
            </a:r>
            <a:r>
              <a:rPr lang="tr-TR" sz="2000" dirty="0" smtClean="0">
                <a:solidFill>
                  <a:schemeClr val="accent1">
                    <a:lumMod val="50000"/>
                  </a:schemeClr>
                </a:solidFill>
                <a:latin typeface="Calibri"/>
                <a:ea typeface="Calibri"/>
                <a:cs typeface="Times New Roman"/>
              </a:rPr>
              <a:t>.</a:t>
            </a:r>
            <a:r>
              <a:rPr lang="tr-TR" sz="2000" dirty="0">
                <a:solidFill>
                  <a:srgbClr val="000000"/>
                </a:solidFill>
                <a:latin typeface="Calibri"/>
                <a:ea typeface="Calibri"/>
                <a:cs typeface="Times New Roman"/>
              </a:rPr>
              <a:t> </a:t>
            </a:r>
            <a:endParaRPr lang="tr-TR" sz="2000" dirty="0">
              <a:latin typeface="Calibri"/>
              <a:ea typeface="Calibri"/>
              <a:cs typeface="Times New Roman"/>
            </a:endParaRPr>
          </a:p>
          <a:p>
            <a:pPr>
              <a:lnSpc>
                <a:spcPct val="115000"/>
              </a:lnSpc>
              <a:spcAft>
                <a:spcPts val="1000"/>
              </a:spcAft>
            </a:pPr>
            <a:r>
              <a:rPr lang="tr-TR" sz="2000" dirty="0">
                <a:solidFill>
                  <a:srgbClr val="FF0000"/>
                </a:solidFill>
                <a:latin typeface="Calibri"/>
                <a:ea typeface="Calibri"/>
                <a:cs typeface="Times New Roman"/>
              </a:rPr>
              <a:t>Öğrenici Hareketliliği</a:t>
            </a:r>
            <a:r>
              <a:rPr lang="tr-TR" sz="2000" dirty="0">
                <a:solidFill>
                  <a:srgbClr val="000000"/>
                </a:solidFill>
                <a:latin typeface="Calibri"/>
                <a:ea typeface="Calibri"/>
                <a:cs typeface="Times New Roman"/>
              </a:rPr>
              <a:t>: </a:t>
            </a:r>
            <a:r>
              <a:rPr lang="tr-TR" sz="2000" dirty="0">
                <a:solidFill>
                  <a:schemeClr val="accent1">
                    <a:lumMod val="50000"/>
                  </a:schemeClr>
                </a:solidFill>
                <a:latin typeface="Calibri"/>
                <a:ea typeface="Calibri"/>
                <a:cs typeface="Times New Roman"/>
              </a:rPr>
              <a:t>Meslek lisesi öğrencileri ve çırakların yurtdışında bir işletmede veya çalışma temelli eğitim programı olan bir meslek okulunda staj yapmaları;</a:t>
            </a:r>
          </a:p>
          <a:p>
            <a:pPr>
              <a:lnSpc>
                <a:spcPct val="115000"/>
              </a:lnSpc>
              <a:spcAft>
                <a:spcPts val="1000"/>
              </a:spcAft>
            </a:pPr>
            <a:r>
              <a:rPr lang="tr-TR" sz="2000" dirty="0">
                <a:solidFill>
                  <a:srgbClr val="FF0000"/>
                </a:solidFill>
                <a:latin typeface="Calibri"/>
                <a:ea typeface="Calibri"/>
                <a:cs typeface="Times New Roman"/>
              </a:rPr>
              <a:t>Personel Hareketliliği</a:t>
            </a:r>
            <a:r>
              <a:rPr lang="tr-TR" sz="2000" dirty="0">
                <a:solidFill>
                  <a:schemeClr val="accent1">
                    <a:lumMod val="50000"/>
                  </a:schemeClr>
                </a:solidFill>
                <a:latin typeface="Calibri"/>
                <a:ea typeface="Calibri"/>
                <a:cs typeface="Times New Roman"/>
              </a:rPr>
              <a:t>: Mesleki eğitimden sorumlu personelin bir işletme veya eğitim kurumunda çalışması, proje ortağı bir kurumda öğretmenlik yapması veya bir  eğitim ve öğretim kurumunda iş süreçlerini yerinde görmesi gibi temel faaliyetleri içermektedir.</a:t>
            </a:r>
            <a:endParaRPr lang="tr-TR" sz="2000" dirty="0">
              <a:solidFill>
                <a:schemeClr val="accent1">
                  <a:lumMod val="50000"/>
                </a:schemeClr>
              </a:solidFill>
              <a:effectLst/>
              <a:latin typeface="Calibri"/>
              <a:ea typeface="Calibri"/>
              <a:cs typeface="Times New Roman"/>
            </a:endParaRPr>
          </a:p>
        </p:txBody>
      </p:sp>
      <p:sp>
        <p:nvSpPr>
          <p:cNvPr id="5" name="Dikdörtgen 4"/>
          <p:cNvSpPr/>
          <p:nvPr/>
        </p:nvSpPr>
        <p:spPr>
          <a:xfrm>
            <a:off x="825945" y="1201632"/>
            <a:ext cx="6886052" cy="658642"/>
          </a:xfrm>
          <a:prstGeom prst="rect">
            <a:avLst/>
          </a:prstGeom>
          <a:noFill/>
        </p:spPr>
        <p:txBody>
          <a:bodyPr wrap="none" lIns="91440" tIns="45720" rIns="91440" bIns="45720">
            <a:spAutoFit/>
          </a:bodyPr>
          <a:lstStyle/>
          <a:p>
            <a:pPr algn="ctr">
              <a:lnSpc>
                <a:spcPct val="115000"/>
              </a:lnSpc>
              <a:spcAft>
                <a:spcPts val="1000"/>
              </a:spcAft>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Mesleki Eğitim Öğrenici ve Personelinin</a:t>
            </a:r>
          </a:p>
        </p:txBody>
      </p:sp>
      <p:sp>
        <p:nvSpPr>
          <p:cNvPr id="6" name="Dikdörtgen 5"/>
          <p:cNvSpPr/>
          <p:nvPr/>
        </p:nvSpPr>
        <p:spPr>
          <a:xfrm>
            <a:off x="2627784" y="1761027"/>
            <a:ext cx="3436069" cy="587853"/>
          </a:xfrm>
          <a:prstGeom prst="rect">
            <a:avLst/>
          </a:prstGeom>
          <a:noFill/>
        </p:spPr>
        <p:txBody>
          <a:bodyPr wrap="none" lIns="91440" tIns="45720" rIns="91440" bIns="45720">
            <a:spAutoFit/>
          </a:bodyPr>
          <a:lstStyle/>
          <a:p>
            <a:pPr algn="ctr">
              <a:lnSpc>
                <a:spcPct val="115000"/>
              </a:lnSpc>
              <a:spcAft>
                <a:spcPts val="1000"/>
              </a:spcAft>
            </a:pPr>
            <a:r>
              <a:rPr lang="tr-T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Öğrenme Hareketliliği</a:t>
            </a:r>
          </a:p>
        </p:txBody>
      </p:sp>
    </p:spTree>
    <p:extLst>
      <p:ext uri="{BB962C8B-B14F-4D97-AF65-F5344CB8AC3E}">
        <p14:creationId xmlns:p14="http://schemas.microsoft.com/office/powerpoint/2010/main" val="350282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6024" y="2276872"/>
            <a:ext cx="8748464" cy="3193695"/>
          </a:xfrm>
          <a:prstGeom prst="rect">
            <a:avLst/>
          </a:prstGeom>
        </p:spPr>
        <p:txBody>
          <a:bodyPr wrap="square">
            <a:spAutoFit/>
          </a:bodyPr>
          <a:lstStyle/>
          <a:p>
            <a:pPr>
              <a:lnSpc>
                <a:spcPct val="115000"/>
              </a:lnSpc>
              <a:spcAft>
                <a:spcPts val="1000"/>
              </a:spcAft>
            </a:pPr>
            <a:r>
              <a:rPr lang="tr-TR" sz="2800" dirty="0" smtClean="0">
                <a:solidFill>
                  <a:schemeClr val="accent1">
                    <a:lumMod val="50000"/>
                  </a:schemeClr>
                </a:solidFill>
                <a:latin typeface="Calibri"/>
                <a:ea typeface="Calibri"/>
                <a:cs typeface="Times New Roman"/>
              </a:rPr>
              <a:t>Bu </a:t>
            </a:r>
            <a:r>
              <a:rPr lang="tr-TR" sz="2800" dirty="0">
                <a:solidFill>
                  <a:schemeClr val="accent1">
                    <a:lumMod val="50000"/>
                  </a:schemeClr>
                </a:solidFill>
                <a:latin typeface="Calibri"/>
                <a:ea typeface="Calibri"/>
                <a:cs typeface="Times New Roman"/>
              </a:rPr>
              <a:t>faaliyetin yararlanıcıları mesleki eğitim kurumlarının öğrenci, çırak ve personelidir. </a:t>
            </a:r>
          </a:p>
          <a:p>
            <a:pPr>
              <a:lnSpc>
                <a:spcPct val="115000"/>
              </a:lnSpc>
              <a:spcAft>
                <a:spcPts val="1000"/>
              </a:spcAft>
            </a:pPr>
            <a:r>
              <a:rPr lang="tr-TR" sz="2800" dirty="0">
                <a:solidFill>
                  <a:schemeClr val="accent1">
                    <a:lumMod val="50000"/>
                  </a:schemeClr>
                </a:solidFill>
                <a:latin typeface="Calibri"/>
                <a:ea typeface="Calibri"/>
                <a:cs typeface="Times New Roman"/>
              </a:rPr>
              <a:t>Mesleki eğitim alanında faaliyet gösteren bir kuruluşta çalışan ve mesleki eğitimden sorumlu kişiler. (öğretmenler, eğitmenler, uluslararası hareketlilik görevlileri, yönetim ve rehberlik görevli olan personel)</a:t>
            </a:r>
            <a:endParaRPr lang="tr-TR" sz="2800" dirty="0">
              <a:solidFill>
                <a:schemeClr val="accent1">
                  <a:lumMod val="50000"/>
                </a:schemeClr>
              </a:solidFill>
              <a:effectLst/>
              <a:latin typeface="Calibri"/>
              <a:ea typeface="Calibri"/>
              <a:cs typeface="Times New Roman"/>
            </a:endParaRPr>
          </a:p>
        </p:txBody>
      </p:sp>
      <p:sp>
        <p:nvSpPr>
          <p:cNvPr id="3" name="Dikdörtgen 2"/>
          <p:cNvSpPr/>
          <p:nvPr/>
        </p:nvSpPr>
        <p:spPr>
          <a:xfrm>
            <a:off x="1979053" y="1524586"/>
            <a:ext cx="5143972"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Uygun Katılımcılar Kimlerdir?</a:t>
            </a:r>
            <a:endPar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263755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2492896"/>
            <a:ext cx="6462464" cy="2826415"/>
          </a:xfrm>
          <a:prstGeom prst="rect">
            <a:avLst/>
          </a:prstGeom>
        </p:spPr>
        <p:txBody>
          <a:bodyPr wrap="square">
            <a:spAutoFit/>
          </a:bodyPr>
          <a:lstStyle/>
          <a:p>
            <a:pPr>
              <a:lnSpc>
                <a:spcPct val="115000"/>
              </a:lnSpc>
              <a:spcAft>
                <a:spcPts val="1000"/>
              </a:spcAft>
            </a:pPr>
            <a:r>
              <a:rPr lang="tr-TR" sz="2800" dirty="0" smtClean="0">
                <a:solidFill>
                  <a:schemeClr val="accent1">
                    <a:lumMod val="50000"/>
                  </a:schemeClr>
                </a:solidFill>
                <a:latin typeface="Calibri"/>
                <a:ea typeface="Calibri"/>
                <a:cs typeface="Times New Roman"/>
              </a:rPr>
              <a:t>Mesleki </a:t>
            </a:r>
            <a:r>
              <a:rPr lang="tr-TR" sz="2800" dirty="0">
                <a:solidFill>
                  <a:schemeClr val="accent1">
                    <a:lumMod val="50000"/>
                  </a:schemeClr>
                </a:solidFill>
                <a:latin typeface="Calibri"/>
                <a:ea typeface="Calibri"/>
                <a:cs typeface="Times New Roman"/>
              </a:rPr>
              <a:t>eğitim kurum ve kuruluşları</a:t>
            </a:r>
          </a:p>
          <a:p>
            <a:pPr>
              <a:lnSpc>
                <a:spcPct val="115000"/>
              </a:lnSpc>
              <a:spcAft>
                <a:spcPts val="1000"/>
              </a:spcAft>
            </a:pPr>
            <a:r>
              <a:rPr lang="tr-TR" sz="2800" dirty="0">
                <a:solidFill>
                  <a:schemeClr val="accent1">
                    <a:lumMod val="50000"/>
                  </a:schemeClr>
                </a:solidFill>
                <a:latin typeface="Calibri"/>
                <a:ea typeface="Calibri"/>
                <a:cs typeface="Times New Roman"/>
              </a:rPr>
              <a:t>Ulusal mesleki eğitim konsorsiyum koordinatörleri</a:t>
            </a:r>
          </a:p>
          <a:p>
            <a:pPr>
              <a:lnSpc>
                <a:spcPct val="115000"/>
              </a:lnSpc>
              <a:spcAft>
                <a:spcPts val="1000"/>
              </a:spcAft>
            </a:pPr>
            <a:r>
              <a:rPr lang="tr-TR" sz="2800" dirty="0">
                <a:solidFill>
                  <a:schemeClr val="accent1">
                    <a:lumMod val="50000"/>
                  </a:schemeClr>
                </a:solidFill>
                <a:latin typeface="Calibri"/>
                <a:ea typeface="Calibri"/>
                <a:cs typeface="Times New Roman"/>
              </a:rPr>
              <a:t>Bireyler, hareketlilik projelerine katılmak için doğrudan hibe başvurusu yapamazlar.</a:t>
            </a:r>
            <a:endParaRPr lang="tr-TR" sz="2800" dirty="0">
              <a:solidFill>
                <a:schemeClr val="accent1">
                  <a:lumMod val="50000"/>
                </a:schemeClr>
              </a:solidFill>
              <a:effectLst/>
              <a:latin typeface="Calibri"/>
              <a:ea typeface="Calibri"/>
              <a:cs typeface="Times New Roman"/>
            </a:endParaRPr>
          </a:p>
        </p:txBody>
      </p:sp>
      <p:sp>
        <p:nvSpPr>
          <p:cNvPr id="3" name="Dikdörtgen 2"/>
          <p:cNvSpPr/>
          <p:nvPr/>
        </p:nvSpPr>
        <p:spPr>
          <a:xfrm>
            <a:off x="950564" y="1835132"/>
            <a:ext cx="5387565" cy="658642"/>
          </a:xfrm>
          <a:prstGeom prst="rect">
            <a:avLst/>
          </a:prstGeom>
          <a:noFill/>
        </p:spPr>
        <p:txBody>
          <a:bodyPr wrap="none" lIns="91440" tIns="45720" rIns="91440" bIns="45720">
            <a:spAutoFit/>
          </a:bodyPr>
          <a:lstStyle/>
          <a:p>
            <a:pPr>
              <a:lnSpc>
                <a:spcPct val="115000"/>
              </a:lnSpc>
              <a:spcAft>
                <a:spcPts val="1000"/>
              </a:spcAft>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Uygun Kuruluşlar Hangileridir?</a:t>
            </a:r>
          </a:p>
        </p:txBody>
      </p:sp>
    </p:spTree>
    <p:extLst>
      <p:ext uri="{BB962C8B-B14F-4D97-AF65-F5344CB8AC3E}">
        <p14:creationId xmlns:p14="http://schemas.microsoft.com/office/powerpoint/2010/main" val="1464768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995125"/>
            <a:ext cx="8568952" cy="4242187"/>
          </a:xfrm>
          <a:prstGeom prst="rect">
            <a:avLst/>
          </a:prstGeom>
        </p:spPr>
        <p:txBody>
          <a:bodyPr wrap="square">
            <a:spAutoFit/>
          </a:bodyPr>
          <a:lstStyle/>
          <a:p>
            <a:pPr>
              <a:lnSpc>
                <a:spcPct val="115000"/>
              </a:lnSpc>
              <a:spcAft>
                <a:spcPts val="1000"/>
              </a:spcAft>
            </a:pPr>
            <a:r>
              <a:rPr lang="tr-TR" sz="2000" dirty="0" smtClean="0">
                <a:solidFill>
                  <a:schemeClr val="accent1">
                    <a:lumMod val="50000"/>
                  </a:schemeClr>
                </a:solidFill>
                <a:latin typeface="Calibri"/>
                <a:ea typeface="Calibri"/>
                <a:cs typeface="Times New Roman"/>
              </a:rPr>
              <a:t>Hareketlilik </a:t>
            </a:r>
            <a:r>
              <a:rPr lang="tr-TR" sz="2000" dirty="0">
                <a:solidFill>
                  <a:schemeClr val="accent1">
                    <a:lumMod val="50000"/>
                  </a:schemeClr>
                </a:solidFill>
                <a:latin typeface="Calibri"/>
                <a:ea typeface="Calibri"/>
                <a:cs typeface="Times New Roman"/>
              </a:rPr>
              <a:t>projesinde yer alan katılımcı kuruluşlar, aşağıdaki rolleri ve görevleri üstlenir: </a:t>
            </a:r>
          </a:p>
          <a:p>
            <a:pPr>
              <a:lnSpc>
                <a:spcPct val="115000"/>
              </a:lnSpc>
              <a:spcAft>
                <a:spcPts val="1000"/>
              </a:spcAft>
            </a:pPr>
            <a:r>
              <a:rPr lang="tr-TR" sz="2000" dirty="0">
                <a:solidFill>
                  <a:srgbClr val="FF0000"/>
                </a:solidFill>
                <a:latin typeface="Calibri"/>
                <a:ea typeface="Calibri"/>
                <a:cs typeface="Times New Roman"/>
              </a:rPr>
              <a:t>Başvuru sahibi kuruluş: </a:t>
            </a:r>
            <a:r>
              <a:rPr lang="tr-TR" sz="2000" dirty="0">
                <a:solidFill>
                  <a:schemeClr val="accent1">
                    <a:lumMod val="50000"/>
                  </a:schemeClr>
                </a:solidFill>
                <a:latin typeface="Calibri"/>
                <a:ea typeface="Calibri"/>
                <a:cs typeface="Times New Roman"/>
              </a:rPr>
              <a:t>Hareketlilik proje başvurusunu yapma, hibe sözleşmesini imzalama, yönetme ve raporlamadan sorumlu kuruluştur. Başvuru sahibi kuruluş bir konsorsiyumun koordinatörü olabilir. Bu koordinatör, mesleki eğitim öğrencilerini ve personelini yurtdışındaki faaliyete göndermeyi amaçlayan ortak kuruluşların oluşturduğu ulusal bir konsorsiyuma liderlik eder. Konsorsiyum koordinatörü, zorunlu olmamakla birlikte, aynı zamanda gönderen kuruluş ta olabilir. </a:t>
            </a:r>
          </a:p>
          <a:p>
            <a:pPr>
              <a:lnSpc>
                <a:spcPct val="115000"/>
              </a:lnSpc>
              <a:spcAft>
                <a:spcPts val="1000"/>
              </a:spcAft>
            </a:pPr>
            <a:r>
              <a:rPr lang="tr-TR" sz="2000" dirty="0">
                <a:solidFill>
                  <a:srgbClr val="FF0000"/>
                </a:solidFill>
                <a:latin typeface="Calibri"/>
                <a:ea typeface="Calibri"/>
                <a:cs typeface="Times New Roman"/>
              </a:rPr>
              <a:t>Katılımcı gönderen kuruluş:</a:t>
            </a:r>
            <a:r>
              <a:rPr lang="tr-TR" sz="2000" dirty="0">
                <a:solidFill>
                  <a:srgbClr val="000000"/>
                </a:solidFill>
                <a:latin typeface="Calibri"/>
                <a:ea typeface="Calibri"/>
                <a:cs typeface="Times New Roman"/>
              </a:rPr>
              <a:t> </a:t>
            </a:r>
            <a:r>
              <a:rPr lang="tr-TR" sz="2000" dirty="0">
                <a:solidFill>
                  <a:schemeClr val="accent1">
                    <a:lumMod val="50000"/>
                  </a:schemeClr>
                </a:solidFill>
                <a:latin typeface="Calibri"/>
                <a:ea typeface="Calibri"/>
                <a:cs typeface="Times New Roman"/>
              </a:rPr>
              <a:t>Mesleki eğitim öğrenci ve personelinin seçimi ve yurtdışına gönderilmesinden sorumludur.</a:t>
            </a:r>
            <a:endParaRPr lang="tr-TR" sz="2000" dirty="0">
              <a:solidFill>
                <a:schemeClr val="accent1">
                  <a:lumMod val="50000"/>
                </a:schemeClr>
              </a:solidFill>
              <a:effectLst/>
              <a:latin typeface="Calibri"/>
              <a:ea typeface="Calibri"/>
              <a:cs typeface="Times New Roman"/>
            </a:endParaRPr>
          </a:p>
        </p:txBody>
      </p:sp>
      <p:sp>
        <p:nvSpPr>
          <p:cNvPr id="3" name="Dikdörtgen 2"/>
          <p:cNvSpPr/>
          <p:nvPr/>
        </p:nvSpPr>
        <p:spPr>
          <a:xfrm>
            <a:off x="948434" y="1330198"/>
            <a:ext cx="7151958" cy="658642"/>
          </a:xfrm>
          <a:prstGeom prst="rect">
            <a:avLst/>
          </a:prstGeom>
          <a:noFill/>
        </p:spPr>
        <p:txBody>
          <a:bodyPr wrap="none" lIns="91440" tIns="45720" rIns="91440" bIns="45720">
            <a:spAutoFit/>
          </a:bodyPr>
          <a:lstStyle/>
          <a:p>
            <a:pPr>
              <a:lnSpc>
                <a:spcPct val="115000"/>
              </a:lnSpc>
              <a:spcAft>
                <a:spcPts val="1000"/>
              </a:spcAft>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Katılımcı Kuruluşların Görevleri Nelerdir?</a:t>
            </a:r>
          </a:p>
        </p:txBody>
      </p:sp>
    </p:spTree>
    <p:extLst>
      <p:ext uri="{BB962C8B-B14F-4D97-AF65-F5344CB8AC3E}">
        <p14:creationId xmlns:p14="http://schemas.microsoft.com/office/powerpoint/2010/main" val="2087288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628800"/>
            <a:ext cx="8568952" cy="4874155"/>
          </a:xfrm>
          <a:prstGeom prst="rect">
            <a:avLst/>
          </a:prstGeom>
        </p:spPr>
        <p:txBody>
          <a:bodyPr wrap="square">
            <a:spAutoFit/>
          </a:bodyPr>
          <a:lstStyle/>
          <a:p>
            <a:pPr>
              <a:lnSpc>
                <a:spcPct val="115000"/>
              </a:lnSpc>
              <a:spcAft>
                <a:spcPts val="1000"/>
              </a:spcAft>
            </a:pPr>
            <a:r>
              <a:rPr lang="tr-TR" sz="2400" dirty="0">
                <a:solidFill>
                  <a:srgbClr val="FF0000"/>
                </a:solidFill>
                <a:latin typeface="Calibri"/>
                <a:ea typeface="Calibri"/>
                <a:cs typeface="Times New Roman"/>
              </a:rPr>
              <a:t>Katılımcı kabul eden kuruluş</a:t>
            </a:r>
            <a:r>
              <a:rPr lang="tr-TR" sz="2400" dirty="0">
                <a:solidFill>
                  <a:schemeClr val="accent1">
                    <a:lumMod val="50000"/>
                  </a:schemeClr>
                </a:solidFill>
                <a:latin typeface="Calibri"/>
                <a:ea typeface="Calibri"/>
                <a:cs typeface="Times New Roman"/>
              </a:rPr>
              <a:t>: Başka ülkeden gelen mesleki eğitim öğrenci veya personelini kabul etme ve onlara bir faaliyet programı sunmadan sorumlu olan veya mesleki eğitim personelinin vereceği eğitimden faydalanan yurtdışındaki kuruluştur.</a:t>
            </a:r>
          </a:p>
          <a:p>
            <a:r>
              <a:rPr lang="tr-TR" sz="2400" dirty="0">
                <a:solidFill>
                  <a:srgbClr val="FF0000"/>
                </a:solidFill>
                <a:latin typeface="Calibri"/>
                <a:ea typeface="Calibri"/>
                <a:cs typeface="Times New Roman"/>
              </a:rPr>
              <a:t>Aracı kuruluş:</a:t>
            </a:r>
            <a:r>
              <a:rPr lang="tr-TR" sz="2400" dirty="0">
                <a:solidFill>
                  <a:srgbClr val="000000"/>
                </a:solidFill>
                <a:latin typeface="Calibri"/>
                <a:ea typeface="Calibri"/>
                <a:cs typeface="Times New Roman"/>
              </a:rPr>
              <a:t> </a:t>
            </a:r>
            <a:r>
              <a:rPr lang="tr-TR" sz="2400" dirty="0">
                <a:solidFill>
                  <a:schemeClr val="accent1">
                    <a:lumMod val="50000"/>
                  </a:schemeClr>
                </a:solidFill>
                <a:latin typeface="Calibri"/>
                <a:ea typeface="Calibri"/>
                <a:cs typeface="Times New Roman"/>
              </a:rPr>
              <a:t>İş gücü piyasasında veya eğitim, öğretim ve gençlik alanlarında faaliyet gösteren bir kuruluştur. Hareketlilik faaliyeti kapsamındaki ulusal konsorsiyumunun bir ortağıdır. Ancak katılımcı gönderen bir kuruluş değildir. Bu ortağın rolü, katılımcı gönderen mesleki eğitim kuruluşlarının idari prosedürlerini paylaşmak ve kolaylaştırmak, staj faaliyetinde çırak veya öğrenci profili ile işletmenin ihtiyaçlarını daha iyi eşleştirmek ve diğer ortaklarla birlikte katılımcıları faaliyet için hazırlamaktır.</a:t>
            </a:r>
            <a:endParaRPr lang="tr-TR" sz="2400" dirty="0">
              <a:solidFill>
                <a:schemeClr val="accent1">
                  <a:lumMod val="50000"/>
                </a:schemeClr>
              </a:solidFill>
            </a:endParaRPr>
          </a:p>
        </p:txBody>
      </p:sp>
    </p:spTree>
    <p:extLst>
      <p:ext uri="{BB962C8B-B14F-4D97-AF65-F5344CB8AC3E}">
        <p14:creationId xmlns:p14="http://schemas.microsoft.com/office/powerpoint/2010/main" val="1378066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94734"/>
            <a:ext cx="8964488" cy="5962658"/>
          </a:xfrm>
          <a:prstGeom prst="rect">
            <a:avLst/>
          </a:prstGeom>
        </p:spPr>
        <p:txBody>
          <a:bodyPr wrap="square">
            <a:spAutoFit/>
          </a:bodyPr>
          <a:lstStyle/>
          <a:p>
            <a:pPr>
              <a:lnSpc>
                <a:spcPct val="115000"/>
              </a:lnSpc>
              <a:spcAft>
                <a:spcPts val="1000"/>
              </a:spcAft>
            </a:pPr>
            <a:r>
              <a:rPr lang="tr-TR" dirty="0">
                <a:solidFill>
                  <a:srgbClr val="FF0000"/>
                </a:solidFill>
                <a:latin typeface="Calibri"/>
                <a:ea typeface="Calibri"/>
                <a:cs typeface="Times New Roman"/>
              </a:rPr>
              <a:t>Proje Süresi </a:t>
            </a:r>
            <a:r>
              <a:rPr lang="tr-TR" dirty="0">
                <a:solidFill>
                  <a:srgbClr val="000000"/>
                </a:solidFill>
                <a:latin typeface="Calibri"/>
                <a:ea typeface="Calibri"/>
                <a:cs typeface="Times New Roman"/>
              </a:rPr>
              <a:t>: </a:t>
            </a:r>
            <a:r>
              <a:rPr lang="tr-TR" dirty="0">
                <a:solidFill>
                  <a:schemeClr val="accent1">
                    <a:lumMod val="50000"/>
                  </a:schemeClr>
                </a:solidFill>
                <a:latin typeface="Calibri"/>
                <a:ea typeface="Calibri"/>
                <a:cs typeface="Times New Roman"/>
              </a:rPr>
              <a:t>1 veya 2 yıl</a:t>
            </a:r>
          </a:p>
          <a:p>
            <a:pPr>
              <a:lnSpc>
                <a:spcPct val="115000"/>
              </a:lnSpc>
              <a:spcAft>
                <a:spcPts val="1000"/>
              </a:spcAft>
            </a:pPr>
            <a:r>
              <a:rPr lang="tr-TR" dirty="0">
                <a:solidFill>
                  <a:srgbClr val="FF0000"/>
                </a:solidFill>
                <a:latin typeface="Calibri"/>
                <a:ea typeface="Calibri"/>
                <a:cs typeface="Times New Roman"/>
              </a:rPr>
              <a:t>Faaliyetin süresi </a:t>
            </a:r>
            <a:r>
              <a:rPr lang="tr-TR" dirty="0">
                <a:solidFill>
                  <a:schemeClr val="accent1">
                    <a:lumMod val="50000"/>
                  </a:schemeClr>
                </a:solidFill>
                <a:latin typeface="Calibri"/>
                <a:ea typeface="Calibri"/>
                <a:cs typeface="Times New Roman"/>
              </a:rPr>
              <a:t>faaliyet türüne göre değişmektedir:</a:t>
            </a:r>
          </a:p>
          <a:p>
            <a:pPr>
              <a:lnSpc>
                <a:spcPct val="115000"/>
              </a:lnSpc>
              <a:spcAft>
                <a:spcPts val="1000"/>
              </a:spcAft>
            </a:pPr>
            <a:r>
              <a:rPr lang="tr-TR" dirty="0">
                <a:solidFill>
                  <a:schemeClr val="accent1">
                    <a:lumMod val="50000"/>
                  </a:schemeClr>
                </a:solidFill>
                <a:latin typeface="Calibri"/>
                <a:ea typeface="Calibri"/>
                <a:cs typeface="Times New Roman"/>
              </a:rPr>
              <a:t>Öğreniciler için; 2 haftadan 12 aya kadar</a:t>
            </a:r>
          </a:p>
          <a:p>
            <a:pPr>
              <a:lnSpc>
                <a:spcPct val="115000"/>
              </a:lnSpc>
              <a:spcAft>
                <a:spcPts val="1000"/>
              </a:spcAft>
            </a:pPr>
            <a:r>
              <a:rPr lang="tr-TR" dirty="0">
                <a:solidFill>
                  <a:schemeClr val="accent1">
                    <a:lumMod val="50000"/>
                  </a:schemeClr>
                </a:solidFill>
                <a:latin typeface="Calibri"/>
                <a:ea typeface="Calibri"/>
                <a:cs typeface="Times New Roman"/>
              </a:rPr>
              <a:t>Personel için; 2 günden 2 aya kadar olabilir.</a:t>
            </a:r>
          </a:p>
          <a:p>
            <a:pPr>
              <a:lnSpc>
                <a:spcPct val="115000"/>
              </a:lnSpc>
              <a:spcAft>
                <a:spcPts val="1000"/>
              </a:spcAft>
            </a:pPr>
            <a:r>
              <a:rPr lang="tr-TR" dirty="0">
                <a:solidFill>
                  <a:srgbClr val="FF0000"/>
                </a:solidFill>
                <a:latin typeface="Calibri"/>
                <a:ea typeface="Calibri"/>
                <a:cs typeface="Times New Roman"/>
              </a:rPr>
              <a:t>Projeye Sağlanan Hibe Destekleri Nelerdir? </a:t>
            </a:r>
            <a:endParaRPr lang="tr-TR" dirty="0">
              <a:latin typeface="Calibri"/>
              <a:ea typeface="Calibri"/>
              <a:cs typeface="Times New Roman"/>
            </a:endParaRPr>
          </a:p>
          <a:p>
            <a:pPr>
              <a:lnSpc>
                <a:spcPct val="115000"/>
              </a:lnSpc>
              <a:spcAft>
                <a:spcPts val="1000"/>
              </a:spcAft>
            </a:pPr>
            <a:r>
              <a:rPr lang="tr-TR" dirty="0" smtClean="0">
                <a:solidFill>
                  <a:schemeClr val="accent1">
                    <a:lumMod val="50000"/>
                  </a:schemeClr>
                </a:solidFill>
                <a:latin typeface="Calibri"/>
                <a:ea typeface="Calibri"/>
                <a:cs typeface="Times New Roman"/>
              </a:rPr>
              <a:t>* Kurumsal destek</a:t>
            </a:r>
          </a:p>
          <a:p>
            <a:pPr>
              <a:lnSpc>
                <a:spcPct val="115000"/>
              </a:lnSpc>
              <a:spcAft>
                <a:spcPts val="1000"/>
              </a:spcAft>
            </a:pPr>
            <a:r>
              <a:rPr lang="tr-TR" dirty="0" smtClean="0">
                <a:solidFill>
                  <a:schemeClr val="accent1">
                    <a:lumMod val="50000"/>
                  </a:schemeClr>
                </a:solidFill>
                <a:latin typeface="Calibri"/>
                <a:ea typeface="Calibri"/>
                <a:cs typeface="Times New Roman"/>
              </a:rPr>
              <a:t>* Seyahat </a:t>
            </a:r>
            <a:r>
              <a:rPr lang="tr-TR" dirty="0">
                <a:solidFill>
                  <a:schemeClr val="accent1">
                    <a:lumMod val="50000"/>
                  </a:schemeClr>
                </a:solidFill>
                <a:latin typeface="Calibri"/>
                <a:ea typeface="Calibri"/>
                <a:cs typeface="Times New Roman"/>
              </a:rPr>
              <a:t>giderleri</a:t>
            </a:r>
          </a:p>
          <a:p>
            <a:pPr>
              <a:lnSpc>
                <a:spcPct val="115000"/>
              </a:lnSpc>
              <a:spcAft>
                <a:spcPts val="1000"/>
              </a:spcAft>
            </a:pPr>
            <a:r>
              <a:rPr lang="tr-TR" dirty="0" smtClean="0">
                <a:solidFill>
                  <a:schemeClr val="accent1">
                    <a:lumMod val="50000"/>
                  </a:schemeClr>
                </a:solidFill>
                <a:latin typeface="Calibri"/>
                <a:ea typeface="Calibri"/>
                <a:cs typeface="Times New Roman"/>
              </a:rPr>
              <a:t>* Bireysel </a:t>
            </a:r>
            <a:r>
              <a:rPr lang="tr-TR" dirty="0">
                <a:solidFill>
                  <a:schemeClr val="accent1">
                    <a:lumMod val="50000"/>
                  </a:schemeClr>
                </a:solidFill>
                <a:latin typeface="Calibri"/>
                <a:ea typeface="Calibri"/>
                <a:cs typeface="Times New Roman"/>
              </a:rPr>
              <a:t>destek</a:t>
            </a:r>
          </a:p>
          <a:p>
            <a:pPr>
              <a:lnSpc>
                <a:spcPct val="115000"/>
              </a:lnSpc>
              <a:spcAft>
                <a:spcPts val="1000"/>
              </a:spcAft>
            </a:pPr>
            <a:r>
              <a:rPr lang="tr-TR" dirty="0" smtClean="0">
                <a:solidFill>
                  <a:schemeClr val="accent1">
                    <a:lumMod val="50000"/>
                  </a:schemeClr>
                </a:solidFill>
                <a:latin typeface="Calibri"/>
                <a:ea typeface="Calibri"/>
                <a:cs typeface="Times New Roman"/>
              </a:rPr>
              <a:t>* Özel </a:t>
            </a:r>
            <a:r>
              <a:rPr lang="tr-TR" dirty="0">
                <a:solidFill>
                  <a:schemeClr val="accent1">
                    <a:lumMod val="50000"/>
                  </a:schemeClr>
                </a:solidFill>
                <a:latin typeface="Calibri"/>
                <a:ea typeface="Calibri"/>
                <a:cs typeface="Times New Roman"/>
              </a:rPr>
              <a:t>ihtiyaç desteği</a:t>
            </a:r>
          </a:p>
          <a:p>
            <a:pPr>
              <a:lnSpc>
                <a:spcPct val="115000"/>
              </a:lnSpc>
              <a:spcAft>
                <a:spcPts val="1000"/>
              </a:spcAft>
            </a:pPr>
            <a:r>
              <a:rPr lang="tr-TR" dirty="0" smtClean="0">
                <a:solidFill>
                  <a:schemeClr val="accent1">
                    <a:lumMod val="50000"/>
                  </a:schemeClr>
                </a:solidFill>
                <a:latin typeface="Calibri"/>
                <a:ea typeface="Calibri"/>
                <a:cs typeface="Times New Roman"/>
              </a:rPr>
              <a:t>* Öğreniciler </a:t>
            </a:r>
            <a:r>
              <a:rPr lang="tr-TR" dirty="0">
                <a:solidFill>
                  <a:schemeClr val="accent1">
                    <a:lumMod val="50000"/>
                  </a:schemeClr>
                </a:solidFill>
                <a:latin typeface="Calibri"/>
                <a:ea typeface="Calibri"/>
                <a:cs typeface="Times New Roman"/>
              </a:rPr>
              <a:t>için ek olarak:</a:t>
            </a:r>
          </a:p>
          <a:p>
            <a:pPr>
              <a:lnSpc>
                <a:spcPct val="115000"/>
              </a:lnSpc>
              <a:spcAft>
                <a:spcPts val="1000"/>
              </a:spcAft>
            </a:pPr>
            <a:r>
              <a:rPr lang="tr-TR" dirty="0" smtClean="0">
                <a:solidFill>
                  <a:schemeClr val="accent1">
                    <a:lumMod val="50000"/>
                  </a:schemeClr>
                </a:solidFill>
                <a:latin typeface="Calibri"/>
                <a:ea typeface="Calibri"/>
                <a:cs typeface="Times New Roman"/>
              </a:rPr>
              <a:t>* Dil </a:t>
            </a:r>
            <a:r>
              <a:rPr lang="tr-TR" dirty="0">
                <a:solidFill>
                  <a:schemeClr val="accent1">
                    <a:lumMod val="50000"/>
                  </a:schemeClr>
                </a:solidFill>
                <a:latin typeface="Calibri"/>
                <a:ea typeface="Calibri"/>
                <a:cs typeface="Times New Roman"/>
              </a:rPr>
              <a:t>Desteği: 1 aydan uzun faaliyetlerde İngilizce, Almanca, Fransızca, İspanyolca, İtalyanca dışındaki diller için destek sağlanır.</a:t>
            </a:r>
          </a:p>
          <a:p>
            <a:pPr>
              <a:lnSpc>
                <a:spcPct val="115000"/>
              </a:lnSpc>
              <a:spcAft>
                <a:spcPts val="1000"/>
              </a:spcAft>
            </a:pPr>
            <a:r>
              <a:rPr lang="tr-TR" dirty="0" smtClean="0">
                <a:solidFill>
                  <a:schemeClr val="accent1">
                    <a:lumMod val="50000"/>
                  </a:schemeClr>
                </a:solidFill>
                <a:latin typeface="Calibri"/>
                <a:ea typeface="Calibri"/>
                <a:cs typeface="Times New Roman"/>
              </a:rPr>
              <a:t>* İstisnai </a:t>
            </a:r>
            <a:r>
              <a:rPr lang="tr-TR" dirty="0">
                <a:solidFill>
                  <a:schemeClr val="accent1">
                    <a:lumMod val="50000"/>
                  </a:schemeClr>
                </a:solidFill>
                <a:latin typeface="Calibri"/>
                <a:ea typeface="Calibri"/>
                <a:cs typeface="Times New Roman"/>
              </a:rPr>
              <a:t>masraflar: Dezavantajlı katılımcılar için, gerekçelerin uygun bulunması durumunda sağlanır.</a:t>
            </a:r>
            <a:endParaRPr lang="tr-TR"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1933677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298947"/>
            <a:ext cx="9073008" cy="2202654"/>
          </a:xfrm>
          <a:prstGeom prst="rect">
            <a:avLst/>
          </a:prstGeom>
        </p:spPr>
        <p:txBody>
          <a:bodyPr wrap="square">
            <a:spAutoFit/>
          </a:bodyPr>
          <a:lstStyle/>
          <a:p>
            <a:pPr>
              <a:lnSpc>
                <a:spcPct val="115000"/>
              </a:lnSpc>
              <a:spcAft>
                <a:spcPts val="1000"/>
              </a:spcAft>
            </a:pPr>
            <a:r>
              <a:rPr lang="tr-TR" sz="2800" dirty="0" smtClean="0">
                <a:solidFill>
                  <a:schemeClr val="accent1">
                    <a:lumMod val="50000"/>
                  </a:schemeClr>
                </a:solidFill>
                <a:latin typeface="Calibri"/>
                <a:ea typeface="Calibri"/>
                <a:cs typeface="Times New Roman"/>
              </a:rPr>
              <a:t>Başvurular</a:t>
            </a:r>
            <a:r>
              <a:rPr lang="tr-TR" sz="2800" dirty="0">
                <a:solidFill>
                  <a:schemeClr val="accent1">
                    <a:lumMod val="50000"/>
                  </a:schemeClr>
                </a:solidFill>
                <a:latin typeface="Calibri"/>
                <a:ea typeface="Calibri"/>
                <a:cs typeface="Times New Roman"/>
              </a:rPr>
              <a:t>, başvuran kuruluşun yerleşik bulunduğu ülkedeki Ulusal Ajansa yapılır.</a:t>
            </a:r>
          </a:p>
          <a:p>
            <a:pPr>
              <a:lnSpc>
                <a:spcPct val="115000"/>
              </a:lnSpc>
              <a:spcAft>
                <a:spcPts val="1000"/>
              </a:spcAft>
            </a:pPr>
            <a:r>
              <a:rPr lang="tr-TR" sz="2800" dirty="0">
                <a:solidFill>
                  <a:srgbClr val="FF0000"/>
                </a:solidFill>
                <a:latin typeface="Calibri"/>
                <a:ea typeface="Calibri"/>
                <a:cs typeface="Times New Roman"/>
              </a:rPr>
              <a:t>Son Başvuru Tarihi:</a:t>
            </a:r>
            <a:r>
              <a:rPr lang="tr-TR" sz="2800" dirty="0">
                <a:solidFill>
                  <a:srgbClr val="000000"/>
                </a:solidFill>
                <a:latin typeface="Calibri"/>
                <a:ea typeface="Calibri"/>
                <a:cs typeface="Times New Roman"/>
              </a:rPr>
              <a:t> </a:t>
            </a:r>
            <a:r>
              <a:rPr lang="tr-TR" sz="2800" dirty="0">
                <a:solidFill>
                  <a:schemeClr val="accent1">
                    <a:lumMod val="50000"/>
                  </a:schemeClr>
                </a:solidFill>
                <a:latin typeface="Calibri"/>
                <a:ea typeface="Calibri"/>
                <a:cs typeface="Times New Roman"/>
              </a:rPr>
              <a:t>04 Mart 2015 tarihinde Brüksel saati ile 12:00'ye (Türkiye Saati İle 13:00) </a:t>
            </a:r>
            <a:endParaRPr lang="tr-TR" sz="2800" dirty="0">
              <a:solidFill>
                <a:schemeClr val="accent1">
                  <a:lumMod val="50000"/>
                </a:schemeClr>
              </a:solidFill>
              <a:effectLst/>
              <a:latin typeface="Calibri"/>
              <a:ea typeface="Calibri"/>
              <a:cs typeface="Times New Roman"/>
            </a:endParaRPr>
          </a:p>
        </p:txBody>
      </p:sp>
      <p:sp>
        <p:nvSpPr>
          <p:cNvPr id="3" name="Dikdörtgen 2"/>
          <p:cNvSpPr/>
          <p:nvPr/>
        </p:nvSpPr>
        <p:spPr>
          <a:xfrm>
            <a:off x="1475656" y="1674607"/>
            <a:ext cx="4147802" cy="523220"/>
          </a:xfrm>
          <a:prstGeom prst="rect">
            <a:avLst/>
          </a:prstGeom>
          <a:noFill/>
        </p:spPr>
        <p:txBody>
          <a:bodyPr wrap="none" lIns="91440" tIns="45720" rIns="91440" bIns="45720">
            <a:spAutoFit/>
          </a:bodyPr>
          <a:lstStyle/>
          <a:p>
            <a:pPr algn="ctr"/>
            <a:r>
              <a:rPr lang="tr-T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Başvuru Nereye Yapılır?</a:t>
            </a:r>
            <a:endParaRPr lang="tr-TR"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837383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0" y="2348880"/>
            <a:ext cx="8352929" cy="2308324"/>
          </a:xfrm>
          <a:prstGeom prst="rect">
            <a:avLst/>
          </a:prstGeom>
        </p:spPr>
        <p:txBody>
          <a:bodyPr wrap="square">
            <a:spAutoFit/>
          </a:bodyPr>
          <a:lstStyle/>
          <a:p>
            <a:r>
              <a:rPr lang="tr-TR" sz="2400" dirty="0" smtClean="0">
                <a:solidFill>
                  <a:schemeClr val="accent1">
                    <a:lumMod val="50000"/>
                  </a:schemeClr>
                </a:solidFill>
              </a:rPr>
              <a:t>Kurumsal</a:t>
            </a:r>
            <a:r>
              <a:rPr lang="tr-TR" sz="2400" dirty="0">
                <a:solidFill>
                  <a:schemeClr val="accent1">
                    <a:lumMod val="50000"/>
                  </a:schemeClr>
                </a:solidFill>
              </a:rPr>
              <a:t>, yerel, bölgesel, ulusal veya AB düzeylerinde yenilikçi uygulamaların geliştirilmesi, transferi veya uygulanmasıyla neticelenebilecek farklı ülkelerden, farklı eğitim, öğretim ve gençlik alanlarından ve/veya farklı </a:t>
            </a:r>
            <a:r>
              <a:rPr lang="tr-TR" sz="2400" dirty="0" err="1">
                <a:solidFill>
                  <a:schemeClr val="accent1">
                    <a:lumMod val="50000"/>
                  </a:schemeClr>
                </a:solidFill>
              </a:rPr>
              <a:t>sosyo</a:t>
            </a:r>
            <a:r>
              <a:rPr lang="tr-TR" sz="2400" dirty="0">
                <a:solidFill>
                  <a:schemeClr val="accent1">
                    <a:lumMod val="50000"/>
                  </a:schemeClr>
                </a:solidFill>
              </a:rPr>
              <a:t>-ekonomik sektörlerden kuruluşları içeren ortaklıklar kurulabilecektir.</a:t>
            </a:r>
          </a:p>
        </p:txBody>
      </p:sp>
      <p:sp>
        <p:nvSpPr>
          <p:cNvPr id="3" name="Dikdörtgen 2"/>
          <p:cNvSpPr/>
          <p:nvPr/>
        </p:nvSpPr>
        <p:spPr>
          <a:xfrm>
            <a:off x="1971768" y="1124744"/>
            <a:ext cx="5200463" cy="461665"/>
          </a:xfrm>
          <a:prstGeom prst="rect">
            <a:avLst/>
          </a:prstGeom>
          <a:noFill/>
        </p:spPr>
        <p:txBody>
          <a:bodyPr wrap="none" lIns="91440" tIns="45720" rIns="91440" bIns="45720">
            <a:spAutoFit/>
          </a:bodyPr>
          <a:lstStyle/>
          <a:p>
            <a:pPr algn="ctr"/>
            <a:r>
              <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Mesleki Eğitim Stratejik Ortaklıklar</a:t>
            </a:r>
            <a:endParaRPr lang="tr-TR"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40312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332656"/>
            <a:ext cx="8229600" cy="1368152"/>
          </a:xfrm>
          <a:ln>
            <a:miter lim="800000"/>
            <a:headEnd/>
            <a:tailEnd/>
          </a:ln>
        </p:spPr>
        <p:txBody>
          <a:bodyPr rtlCol="0">
            <a:noAutofit/>
            <a:scene3d>
              <a:camera prst="orthographicFront"/>
              <a:lightRig rig="soft" dir="t">
                <a:rot lat="0" lon="0" rev="10800000"/>
              </a:lightRig>
            </a:scene3d>
            <a:sp3d>
              <a:bevelT w="27940" h="12700"/>
              <a:contourClr>
                <a:srgbClr val="DDDDDD"/>
              </a:contourClr>
            </a:sp3d>
          </a:bodyPr>
          <a:lstStyle/>
          <a:p>
            <a:pPr algn="ctr" eaLnBrk="1" fontAlgn="auto" hangingPunct="1">
              <a:spcAft>
                <a:spcPts val="0"/>
              </a:spcAft>
              <a:defRPr/>
            </a:pPr>
            <a:r>
              <a:rPr lang="tr-TR" sz="2800" b="1" spc="150" dirty="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2015 Yılında Hibe Çağrısına </a:t>
            </a:r>
            <a: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Çıkılan</a:t>
            </a:r>
            <a:b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br>
            <a: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Tüm </a:t>
            </a:r>
            <a:r>
              <a:rPr lang="tr-TR" sz="2800" b="1" spc="150" dirty="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Ülke Merkezli ve Merkezi </a:t>
            </a:r>
            <a: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Faaliyetlerin</a:t>
            </a:r>
            <a:b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br>
            <a:r>
              <a:rPr lang="tr-TR" sz="2800" b="1" spc="150" dirty="0" smtClean="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Son </a:t>
            </a:r>
            <a:r>
              <a:rPr lang="tr-TR" sz="2800" b="1" spc="150" dirty="0">
                <a:ln w="11430"/>
                <a:solidFill>
                  <a:schemeClr val="accent1">
                    <a:lumMod val="75000"/>
                  </a:schemeClr>
                </a:solidFill>
                <a:effectLst>
                  <a:outerShdw blurRad="25400" algn="tl" rotWithShape="0">
                    <a:srgbClr val="000000">
                      <a:alpha val="43000"/>
                    </a:srgbClr>
                  </a:outerShdw>
                </a:effectLst>
                <a:latin typeface="Calibri" panose="020F0502020204030204" pitchFamily="34" charset="0"/>
              </a:rPr>
              <a:t>Başvuru Tarihleri;</a:t>
            </a:r>
          </a:p>
        </p:txBody>
      </p:sp>
      <p:sp>
        <p:nvSpPr>
          <p:cNvPr id="3" name="İçerik Yer Tutucusu 2"/>
          <p:cNvSpPr>
            <a:spLocks noGrp="1"/>
          </p:cNvSpPr>
          <p:nvPr>
            <p:ph idx="4294967295"/>
          </p:nvPr>
        </p:nvSpPr>
        <p:spPr>
          <a:xfrm>
            <a:off x="684213" y="2532063"/>
            <a:ext cx="7407275" cy="4065587"/>
          </a:xfrm>
          <a:prstGeom prst="rect">
            <a:avLst/>
          </a:prstGeom>
        </p:spPr>
        <p:txBody>
          <a:bodyPr rtlCol="0">
            <a:normAutofit/>
          </a:bodyPr>
          <a:lstStyle/>
          <a:p>
            <a:pPr marL="0" indent="0" algn="ctr" eaLnBrk="1" fontAlgn="auto" hangingPunct="1">
              <a:spcAft>
                <a:spcPts val="0"/>
              </a:spcAft>
              <a:buFont typeface="Symbol" pitchFamily="18" charset="2"/>
              <a:buNone/>
              <a:defRPr/>
            </a:pPr>
            <a:r>
              <a:rPr lang="tr-TR" b="1" u="sng" dirty="0" smtClean="0">
                <a:solidFill>
                  <a:schemeClr val="accent6">
                    <a:lumMod val="75000"/>
                  </a:schemeClr>
                </a:solidFill>
                <a:latin typeface="Calibri" panose="020F0502020204030204" pitchFamily="34" charset="0"/>
              </a:rPr>
              <a:t>ERASMUS +  (Hayat Boyu Öğrenme)</a:t>
            </a:r>
          </a:p>
          <a:p>
            <a:pPr marL="274320" indent="-274320" eaLnBrk="1" fontAlgn="auto" hangingPunct="1">
              <a:spcAft>
                <a:spcPts val="0"/>
              </a:spcAft>
              <a:buFont typeface="Wingdings" panose="05000000000000000000" pitchFamily="2" charset="2"/>
              <a:buChar char="ü"/>
              <a:defRPr/>
            </a:pPr>
            <a:r>
              <a:rPr lang="tr-TR" dirty="0" err="1" smtClean="0">
                <a:solidFill>
                  <a:schemeClr val="accent1">
                    <a:lumMod val="75000"/>
                  </a:schemeClr>
                </a:solidFill>
                <a:latin typeface="Calibri" panose="020F0502020204030204" pitchFamily="34" charset="0"/>
              </a:rPr>
              <a:t>Comenius</a:t>
            </a:r>
            <a:r>
              <a:rPr lang="tr-TR" dirty="0" smtClean="0">
                <a:solidFill>
                  <a:schemeClr val="accent1">
                    <a:lumMod val="75000"/>
                  </a:schemeClr>
                </a:solidFill>
                <a:latin typeface="Calibri" panose="020F0502020204030204" pitchFamily="34" charset="0"/>
              </a:rPr>
              <a:t> (Okul Eğitimi)</a:t>
            </a:r>
          </a:p>
          <a:p>
            <a:pPr marL="274320" indent="-274320" eaLnBrk="1" fontAlgn="auto" hangingPunct="1">
              <a:spcAft>
                <a:spcPts val="0"/>
              </a:spcAft>
              <a:buFont typeface="Wingdings" panose="05000000000000000000" pitchFamily="2" charset="2"/>
              <a:buChar char="ü"/>
              <a:defRPr/>
            </a:pPr>
            <a:r>
              <a:rPr lang="tr-TR" dirty="0" smtClean="0">
                <a:solidFill>
                  <a:schemeClr val="accent1">
                    <a:lumMod val="75000"/>
                  </a:schemeClr>
                </a:solidFill>
                <a:latin typeface="Calibri" panose="020F0502020204030204" pitchFamily="34" charset="0"/>
              </a:rPr>
              <a:t>Leonardo (Mesleki Eğitim)</a:t>
            </a:r>
          </a:p>
          <a:p>
            <a:pPr marL="274320" indent="-274320" eaLnBrk="1" fontAlgn="auto" hangingPunct="1">
              <a:spcAft>
                <a:spcPts val="0"/>
              </a:spcAft>
              <a:buFont typeface="Wingdings" panose="05000000000000000000" pitchFamily="2" charset="2"/>
              <a:buChar char="ü"/>
              <a:defRPr/>
            </a:pPr>
            <a:r>
              <a:rPr lang="tr-TR" dirty="0" err="1" smtClean="0">
                <a:solidFill>
                  <a:schemeClr val="accent1">
                    <a:lumMod val="75000"/>
                  </a:schemeClr>
                </a:solidFill>
                <a:latin typeface="Calibri" panose="020F0502020204030204" pitchFamily="34" charset="0"/>
              </a:rPr>
              <a:t>Grundtvig</a:t>
            </a:r>
            <a:r>
              <a:rPr lang="tr-TR" dirty="0" smtClean="0">
                <a:solidFill>
                  <a:schemeClr val="accent1">
                    <a:lumMod val="75000"/>
                  </a:schemeClr>
                </a:solidFill>
                <a:latin typeface="Calibri" panose="020F0502020204030204" pitchFamily="34" charset="0"/>
              </a:rPr>
              <a:t> (Yetişkin Eğitimi)</a:t>
            </a:r>
          </a:p>
          <a:p>
            <a:pPr marL="0" indent="0" algn="ctr" eaLnBrk="1" fontAlgn="auto" hangingPunct="1">
              <a:spcAft>
                <a:spcPts val="0"/>
              </a:spcAft>
              <a:buFont typeface="Symbol" pitchFamily="18" charset="2"/>
              <a:buNone/>
              <a:defRPr/>
            </a:pPr>
            <a:r>
              <a:rPr lang="tr-TR" b="1" u="sng" dirty="0" smtClean="0">
                <a:solidFill>
                  <a:schemeClr val="accent6">
                    <a:lumMod val="75000"/>
                  </a:schemeClr>
                </a:solidFill>
                <a:latin typeface="Calibri" panose="020F0502020204030204" pitchFamily="34" charset="0"/>
              </a:rPr>
              <a:t>ERASMUS + Eylemleri</a:t>
            </a:r>
          </a:p>
          <a:p>
            <a:pPr marL="274320" indent="-274320" eaLnBrk="1" fontAlgn="auto" hangingPunct="1">
              <a:spcAft>
                <a:spcPts val="0"/>
              </a:spcAft>
              <a:buFont typeface="Wingdings" panose="05000000000000000000" pitchFamily="2" charset="2"/>
              <a:buChar char="ü"/>
              <a:defRPr/>
            </a:pPr>
            <a:r>
              <a:rPr lang="tr-TR" dirty="0" smtClean="0">
                <a:solidFill>
                  <a:schemeClr val="accent1">
                    <a:lumMod val="75000"/>
                  </a:schemeClr>
                </a:solidFill>
                <a:latin typeface="Calibri" panose="020F0502020204030204" pitchFamily="34" charset="0"/>
              </a:rPr>
              <a:t>KA1 (Bireylerin Öğrenme Hareketliliği) :</a:t>
            </a:r>
          </a:p>
          <a:p>
            <a:pPr marL="0" indent="0" eaLnBrk="1" fontAlgn="auto" hangingPunct="1">
              <a:spcAft>
                <a:spcPts val="0"/>
              </a:spcAft>
              <a:buFont typeface="Symbol" pitchFamily="18" charset="2"/>
              <a:buNone/>
              <a:defRPr/>
            </a:pPr>
            <a:r>
              <a:rPr lang="tr-TR" dirty="0" smtClean="0">
                <a:latin typeface="Calibri" panose="020F0502020204030204" pitchFamily="34" charset="0"/>
              </a:rPr>
              <a:t>	</a:t>
            </a:r>
            <a:r>
              <a:rPr lang="tr-TR" b="1" dirty="0" smtClean="0">
                <a:solidFill>
                  <a:srgbClr val="FF0000"/>
                </a:solidFill>
                <a:latin typeface="Calibri" panose="020F0502020204030204" pitchFamily="34" charset="0"/>
              </a:rPr>
              <a:t>4 Mart 2015 (Türkiye Saati ile 13.00)</a:t>
            </a:r>
          </a:p>
          <a:p>
            <a:pPr marL="274320" indent="-274320" eaLnBrk="1" fontAlgn="auto" hangingPunct="1">
              <a:spcAft>
                <a:spcPts val="0"/>
              </a:spcAft>
              <a:buFont typeface="Wingdings" panose="05000000000000000000" pitchFamily="2" charset="2"/>
              <a:buChar char="ü"/>
              <a:defRPr/>
            </a:pPr>
            <a:r>
              <a:rPr lang="tr-TR" dirty="0" smtClean="0">
                <a:solidFill>
                  <a:schemeClr val="accent1">
                    <a:lumMod val="75000"/>
                  </a:schemeClr>
                </a:solidFill>
                <a:latin typeface="Calibri" panose="020F0502020204030204" pitchFamily="34" charset="0"/>
              </a:rPr>
              <a:t>KA2 (Yenilik ve İyi Uygulama Değişimi İşbirliği) :</a:t>
            </a:r>
          </a:p>
          <a:p>
            <a:pPr marL="0" indent="0" eaLnBrk="1" fontAlgn="auto" hangingPunct="1">
              <a:spcAft>
                <a:spcPts val="0"/>
              </a:spcAft>
              <a:buFont typeface="Symbol" pitchFamily="18" charset="2"/>
              <a:buNone/>
              <a:defRPr/>
            </a:pPr>
            <a:r>
              <a:rPr lang="tr-TR" dirty="0">
                <a:latin typeface="Calibri" panose="020F0502020204030204" pitchFamily="34" charset="0"/>
              </a:rPr>
              <a:t>	</a:t>
            </a:r>
            <a:r>
              <a:rPr lang="tr-TR" b="1" dirty="0" smtClean="0">
                <a:solidFill>
                  <a:srgbClr val="FF0000"/>
                </a:solidFill>
                <a:latin typeface="Calibri" panose="020F0502020204030204" pitchFamily="34" charset="0"/>
              </a:rPr>
              <a:t>31 Mart 2015 (Türkiye Saati ile 13.00)</a:t>
            </a:r>
            <a:endParaRPr lang="tr-TR"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855130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700808"/>
            <a:ext cx="8784976" cy="4852610"/>
          </a:xfrm>
          <a:prstGeom prst="rect">
            <a:avLst/>
          </a:prstGeom>
        </p:spPr>
        <p:txBody>
          <a:bodyPr wrap="square">
            <a:spAutoFit/>
          </a:bodyPr>
          <a:lstStyle/>
          <a:p>
            <a:pPr>
              <a:lnSpc>
                <a:spcPct val="115000"/>
              </a:lnSpc>
              <a:spcAft>
                <a:spcPts val="1000"/>
              </a:spcAft>
            </a:pPr>
            <a:r>
              <a:rPr lang="tr-TR" sz="2000" dirty="0" smtClean="0">
                <a:solidFill>
                  <a:schemeClr val="accent1">
                    <a:lumMod val="50000"/>
                  </a:schemeClr>
                </a:solidFill>
                <a:latin typeface="Calibri"/>
                <a:ea typeface="Calibri"/>
                <a:cs typeface="Times New Roman"/>
              </a:rPr>
              <a:t>* İyi </a:t>
            </a:r>
            <a:r>
              <a:rPr lang="tr-TR" sz="2000" dirty="0">
                <a:solidFill>
                  <a:schemeClr val="accent1">
                    <a:lumMod val="50000"/>
                  </a:schemeClr>
                </a:solidFill>
                <a:latin typeface="Calibri"/>
                <a:ea typeface="Calibri"/>
                <a:cs typeface="Times New Roman"/>
              </a:rPr>
              <a:t>uygulamaların paylaşılmasının sağlanması amacıyla kuruluşlar arasındaki işbirliğini güçlendirme faaliyetleri</a:t>
            </a:r>
          </a:p>
          <a:p>
            <a:pPr>
              <a:lnSpc>
                <a:spcPct val="115000"/>
              </a:lnSpc>
              <a:spcAft>
                <a:spcPts val="1000"/>
              </a:spcAft>
            </a:pPr>
            <a:r>
              <a:rPr lang="tr-TR" sz="2000" dirty="0" smtClean="0">
                <a:solidFill>
                  <a:schemeClr val="accent1">
                    <a:lumMod val="50000"/>
                  </a:schemeClr>
                </a:solidFill>
                <a:latin typeface="Calibri"/>
                <a:ea typeface="Calibri"/>
                <a:cs typeface="Times New Roman"/>
              </a:rPr>
              <a:t>* Eğitim</a:t>
            </a:r>
            <a:r>
              <a:rPr lang="tr-TR" sz="2000" dirty="0">
                <a:solidFill>
                  <a:schemeClr val="accent1">
                    <a:lumMod val="50000"/>
                  </a:schemeClr>
                </a:solidFill>
                <a:latin typeface="Calibri"/>
                <a:ea typeface="Calibri"/>
                <a:cs typeface="Times New Roman"/>
              </a:rPr>
              <a:t>, öğretim ve gençlik alanında yenilikçi uygulamaların geliştirilmesini, test edilmesini veya uygulanmasını teşvik eden faaliyetler</a:t>
            </a:r>
          </a:p>
          <a:p>
            <a:pPr>
              <a:lnSpc>
                <a:spcPct val="115000"/>
              </a:lnSpc>
              <a:spcAft>
                <a:spcPts val="1000"/>
              </a:spcAft>
            </a:pPr>
            <a:r>
              <a:rPr lang="tr-TR" sz="2000" dirty="0" smtClean="0">
                <a:solidFill>
                  <a:schemeClr val="accent1">
                    <a:lumMod val="50000"/>
                  </a:schemeClr>
                </a:solidFill>
                <a:latin typeface="Calibri"/>
                <a:ea typeface="Calibri"/>
                <a:cs typeface="Times New Roman"/>
              </a:rPr>
              <a:t>* Örgün</a:t>
            </a:r>
            <a:r>
              <a:rPr lang="tr-TR" sz="2000" dirty="0">
                <a:solidFill>
                  <a:schemeClr val="accent1">
                    <a:lumMod val="50000"/>
                  </a:schemeClr>
                </a:solidFill>
                <a:latin typeface="Calibri"/>
                <a:ea typeface="Calibri"/>
                <a:cs typeface="Times New Roman"/>
              </a:rPr>
              <a:t>, yaygın ve resmi olmayan eğitim (</a:t>
            </a:r>
            <a:r>
              <a:rPr lang="tr-TR" sz="2000" dirty="0" err="1">
                <a:solidFill>
                  <a:schemeClr val="accent1">
                    <a:lumMod val="50000"/>
                  </a:schemeClr>
                </a:solidFill>
                <a:latin typeface="Calibri"/>
                <a:ea typeface="Calibri"/>
                <a:cs typeface="Times New Roman"/>
              </a:rPr>
              <a:t>Europass</a:t>
            </a:r>
            <a:r>
              <a:rPr lang="tr-TR" sz="2000" dirty="0">
                <a:solidFill>
                  <a:schemeClr val="accent1">
                    <a:lumMod val="50000"/>
                  </a:schemeClr>
                </a:solidFill>
                <a:latin typeface="Calibri"/>
                <a:ea typeface="Calibri"/>
                <a:cs typeface="Times New Roman"/>
              </a:rPr>
              <a:t> ve </a:t>
            </a:r>
            <a:r>
              <a:rPr lang="tr-TR" sz="2000" dirty="0" err="1">
                <a:solidFill>
                  <a:schemeClr val="accent1">
                    <a:lumMod val="50000"/>
                  </a:schemeClr>
                </a:solidFill>
                <a:latin typeface="Calibri"/>
                <a:ea typeface="Calibri"/>
                <a:cs typeface="Times New Roman"/>
              </a:rPr>
              <a:t>Youthpass</a:t>
            </a:r>
            <a:r>
              <a:rPr lang="tr-TR" sz="2000" dirty="0">
                <a:solidFill>
                  <a:schemeClr val="accent1">
                    <a:lumMod val="50000"/>
                  </a:schemeClr>
                </a:solidFill>
                <a:latin typeface="Calibri"/>
                <a:ea typeface="Calibri"/>
                <a:cs typeface="Times New Roman"/>
              </a:rPr>
              <a:t> gibi) yoluyla elde edilen bilginin, becerilerin ve yeterliliklerin doğrulanmasını ve tanınmasını kolaylaştıran faaliyetler </a:t>
            </a:r>
          </a:p>
          <a:p>
            <a:pPr>
              <a:lnSpc>
                <a:spcPct val="115000"/>
              </a:lnSpc>
              <a:spcAft>
                <a:spcPts val="1000"/>
              </a:spcAft>
            </a:pPr>
            <a:r>
              <a:rPr lang="tr-TR" sz="2000" dirty="0" smtClean="0">
                <a:solidFill>
                  <a:schemeClr val="accent1">
                    <a:lumMod val="50000"/>
                  </a:schemeClr>
                </a:solidFill>
                <a:latin typeface="Calibri"/>
                <a:ea typeface="Calibri"/>
                <a:cs typeface="Times New Roman"/>
              </a:rPr>
              <a:t>* Eğitim</a:t>
            </a:r>
            <a:r>
              <a:rPr lang="tr-TR" sz="2000" dirty="0">
                <a:solidFill>
                  <a:schemeClr val="accent1">
                    <a:lumMod val="50000"/>
                  </a:schemeClr>
                </a:solidFill>
                <a:latin typeface="Calibri"/>
                <a:ea typeface="Calibri"/>
                <a:cs typeface="Times New Roman"/>
              </a:rPr>
              <a:t>, öğretim ve gençlik sistemlerinin geliştirilmesini ve onların yerel ve bölgesel gelişim entegrasyonlarını teşvik etmek için bölgesel yetkili makamlar arasında işbirliği faaliyetleri</a:t>
            </a:r>
          </a:p>
          <a:p>
            <a:pPr>
              <a:lnSpc>
                <a:spcPct val="115000"/>
              </a:lnSpc>
              <a:spcAft>
                <a:spcPts val="1000"/>
              </a:spcAft>
            </a:pPr>
            <a:r>
              <a:rPr lang="tr-TR" sz="2000" dirty="0" smtClean="0">
                <a:solidFill>
                  <a:schemeClr val="accent1">
                    <a:lumMod val="50000"/>
                  </a:schemeClr>
                </a:solidFill>
                <a:latin typeface="Calibri"/>
                <a:ea typeface="Calibri"/>
                <a:cs typeface="Times New Roman"/>
              </a:rPr>
              <a:t>* Aktif </a:t>
            </a:r>
            <a:r>
              <a:rPr lang="tr-TR" sz="2000" dirty="0">
                <a:solidFill>
                  <a:schemeClr val="accent1">
                    <a:lumMod val="50000"/>
                  </a:schemeClr>
                </a:solidFill>
                <a:latin typeface="Calibri"/>
                <a:ea typeface="Calibri"/>
                <a:cs typeface="Times New Roman"/>
              </a:rPr>
              <a:t>vatandaşlık ve müteşebbisliği teşvik etmek için girişimci zihni ve becerileri geliştiren </a:t>
            </a:r>
            <a:r>
              <a:rPr lang="tr-TR" sz="2000" dirty="0" smtClean="0">
                <a:solidFill>
                  <a:schemeClr val="accent1">
                    <a:lumMod val="50000"/>
                  </a:schemeClr>
                </a:solidFill>
                <a:latin typeface="Calibri"/>
                <a:ea typeface="Calibri"/>
                <a:cs typeface="Times New Roman"/>
              </a:rPr>
              <a:t>uluslararası </a:t>
            </a:r>
            <a:r>
              <a:rPr lang="tr-TR" sz="2000" dirty="0">
                <a:solidFill>
                  <a:schemeClr val="accent1">
                    <a:lumMod val="50000"/>
                  </a:schemeClr>
                </a:solidFill>
                <a:latin typeface="Calibri"/>
                <a:ea typeface="Calibri"/>
                <a:cs typeface="Times New Roman"/>
              </a:rPr>
              <a:t>teşebbüsler</a:t>
            </a:r>
            <a:endParaRPr lang="tr-TR" sz="2000" dirty="0">
              <a:solidFill>
                <a:schemeClr val="accent1">
                  <a:lumMod val="50000"/>
                </a:schemeClr>
              </a:solidFill>
              <a:effectLst/>
              <a:latin typeface="Calibri"/>
              <a:ea typeface="Calibri"/>
              <a:cs typeface="Times New Roman"/>
            </a:endParaRPr>
          </a:p>
        </p:txBody>
      </p:sp>
      <p:sp>
        <p:nvSpPr>
          <p:cNvPr id="3" name="Dikdörtgen 2"/>
          <p:cNvSpPr/>
          <p:nvPr/>
        </p:nvSpPr>
        <p:spPr>
          <a:xfrm>
            <a:off x="314488" y="1196752"/>
            <a:ext cx="8515023" cy="517065"/>
          </a:xfrm>
          <a:prstGeom prst="rect">
            <a:avLst/>
          </a:prstGeom>
          <a:noFill/>
        </p:spPr>
        <p:txBody>
          <a:bodyPr wrap="none" lIns="91440" tIns="45720" rIns="91440" bIns="45720">
            <a:spAutoFit/>
          </a:bodyPr>
          <a:lstStyle/>
          <a:p>
            <a:pPr>
              <a:lnSpc>
                <a:spcPct val="115000"/>
              </a:lnSpc>
              <a:spcAft>
                <a:spcPts val="1000"/>
              </a:spcAft>
            </a:pPr>
            <a:r>
              <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Bir stratejik ortaklıkta desteklenebilecek faaliyetler neler olabilir?</a:t>
            </a:r>
          </a:p>
        </p:txBody>
      </p:sp>
    </p:spTree>
    <p:extLst>
      <p:ext uri="{BB962C8B-B14F-4D97-AF65-F5344CB8AC3E}">
        <p14:creationId xmlns:p14="http://schemas.microsoft.com/office/powerpoint/2010/main" val="58391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496" y="1888758"/>
            <a:ext cx="9361040" cy="4852610"/>
          </a:xfrm>
          <a:prstGeom prst="rect">
            <a:avLst/>
          </a:prstGeom>
        </p:spPr>
        <p:txBody>
          <a:bodyPr wrap="square">
            <a:spAutoFit/>
          </a:bodyPr>
          <a:lstStyle/>
          <a:p>
            <a:pPr>
              <a:lnSpc>
                <a:spcPct val="115000"/>
              </a:lnSpc>
              <a:spcAft>
                <a:spcPts val="1000"/>
              </a:spcAft>
            </a:pPr>
            <a:r>
              <a:rPr lang="tr-TR" sz="2400" dirty="0" smtClean="0">
                <a:solidFill>
                  <a:schemeClr val="accent1">
                    <a:lumMod val="50000"/>
                  </a:schemeClr>
                </a:solidFill>
                <a:latin typeface="Calibri"/>
                <a:ea typeface="Calibri"/>
                <a:cs typeface="Times New Roman"/>
              </a:rPr>
              <a:t>Proje </a:t>
            </a:r>
            <a:r>
              <a:rPr lang="tr-TR" sz="2400" dirty="0">
                <a:solidFill>
                  <a:schemeClr val="accent1">
                    <a:lumMod val="50000"/>
                  </a:schemeClr>
                </a:solidFill>
                <a:latin typeface="Calibri"/>
                <a:ea typeface="Calibri"/>
                <a:cs typeface="Times New Roman"/>
              </a:rPr>
              <a:t>başvuru aşamasında öngörmek ve başvuru formunda beyan etmek şartı ile projede yer alan bireyler, proje ortağı ülkelerde eğitim ve öğretim faaliyetlerine katılabilir. Bu faaliyetlere projede yer alan kurumlarda çalışan ve projeye katkı sağlayacak eğitim personeli ile öğrenciler katılabilir.  Bu kapsamda gerçekleştirilecek faaliyetler aşağıdaki şartları sağlamalıdır:</a:t>
            </a:r>
          </a:p>
          <a:p>
            <a:pPr>
              <a:lnSpc>
                <a:spcPct val="115000"/>
              </a:lnSpc>
              <a:spcAft>
                <a:spcPts val="1000"/>
              </a:spcAft>
            </a:pPr>
            <a:r>
              <a:rPr lang="tr-TR" sz="2400" dirty="0">
                <a:solidFill>
                  <a:schemeClr val="accent1">
                    <a:lumMod val="50000"/>
                  </a:schemeClr>
                </a:solidFill>
                <a:latin typeface="Calibri"/>
                <a:ea typeface="Calibri"/>
                <a:cs typeface="Times New Roman"/>
              </a:rPr>
              <a:t>Kısa dönemli öğrenci grupları değişimi (5 gün – 2 ay)</a:t>
            </a:r>
          </a:p>
          <a:p>
            <a:pPr>
              <a:lnSpc>
                <a:spcPct val="115000"/>
              </a:lnSpc>
              <a:spcAft>
                <a:spcPts val="1000"/>
              </a:spcAft>
            </a:pPr>
            <a:r>
              <a:rPr lang="tr-TR" sz="2400" dirty="0">
                <a:solidFill>
                  <a:schemeClr val="accent1">
                    <a:lumMod val="50000"/>
                  </a:schemeClr>
                </a:solidFill>
                <a:latin typeface="Calibri"/>
                <a:ea typeface="Calibri"/>
                <a:cs typeface="Times New Roman"/>
              </a:rPr>
              <a:t>Uzun dönemli öğrenci hareketliliği (2 – 12 ay)</a:t>
            </a:r>
          </a:p>
          <a:p>
            <a:pPr>
              <a:lnSpc>
                <a:spcPct val="115000"/>
              </a:lnSpc>
              <a:spcAft>
                <a:spcPts val="1000"/>
              </a:spcAft>
            </a:pPr>
            <a:r>
              <a:rPr lang="tr-TR" sz="2400" dirty="0">
                <a:solidFill>
                  <a:schemeClr val="accent1">
                    <a:lumMod val="50000"/>
                  </a:schemeClr>
                </a:solidFill>
                <a:latin typeface="Calibri"/>
                <a:ea typeface="Calibri"/>
                <a:cs typeface="Times New Roman"/>
              </a:rPr>
              <a:t>Kısa dönemli ortak personel eğitimi (5 gün – 2 ay)</a:t>
            </a:r>
          </a:p>
          <a:p>
            <a:pPr>
              <a:lnSpc>
                <a:spcPct val="115000"/>
              </a:lnSpc>
              <a:spcAft>
                <a:spcPts val="1000"/>
              </a:spcAft>
            </a:pPr>
            <a:r>
              <a:rPr lang="tr-TR" sz="2400" dirty="0">
                <a:solidFill>
                  <a:schemeClr val="accent1">
                    <a:lumMod val="50000"/>
                  </a:schemeClr>
                </a:solidFill>
                <a:latin typeface="Calibri"/>
                <a:ea typeface="Calibri"/>
                <a:cs typeface="Times New Roman"/>
              </a:rPr>
              <a:t>Uzun dönemli öğretim görevlendirmesi (2 – 12 ay)</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2178433" y="1412776"/>
            <a:ext cx="4312976"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Kimler Yararlanabilir?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281404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268760"/>
            <a:ext cx="6858000" cy="5139869"/>
          </a:xfrm>
          <a:prstGeom prst="rect">
            <a:avLst/>
          </a:prstGeom>
        </p:spPr>
        <p:txBody>
          <a:bodyPr wrap="square">
            <a:spAutoFit/>
          </a:bodyPr>
          <a:lstStyle/>
          <a:p>
            <a:pPr>
              <a:lnSpc>
                <a:spcPct val="115000"/>
              </a:lnSpc>
              <a:spcAft>
                <a:spcPts val="1000"/>
              </a:spcAft>
            </a:pPr>
            <a:r>
              <a:rPr lang="tr-TR" sz="2000" dirty="0">
                <a:solidFill>
                  <a:srgbClr val="FF0000"/>
                </a:solidFill>
                <a:latin typeface="Calibri"/>
                <a:ea typeface="Calibri"/>
                <a:cs typeface="Times New Roman"/>
              </a:rPr>
              <a:t>Proje Süresi : 2 veya 3 yıl </a:t>
            </a:r>
            <a:endParaRPr lang="tr-TR" sz="2000" dirty="0">
              <a:latin typeface="Calibri"/>
              <a:ea typeface="Calibri"/>
              <a:cs typeface="Times New Roman"/>
            </a:endParaRPr>
          </a:p>
          <a:p>
            <a:pPr>
              <a:lnSpc>
                <a:spcPct val="115000"/>
              </a:lnSpc>
              <a:spcAft>
                <a:spcPts val="1000"/>
              </a:spcAft>
            </a:pPr>
            <a:r>
              <a:rPr lang="tr-TR" sz="2000" dirty="0">
                <a:solidFill>
                  <a:srgbClr val="FF0000"/>
                </a:solidFill>
                <a:latin typeface="Calibri"/>
                <a:ea typeface="Calibri"/>
                <a:cs typeface="Times New Roman"/>
              </a:rPr>
              <a:t>Projelere Sağlanan Hibe Destekleri Nelerdir?</a:t>
            </a:r>
            <a:endParaRPr lang="tr-TR" sz="2000" dirty="0">
              <a:latin typeface="Calibri"/>
              <a:ea typeface="Calibri"/>
              <a:cs typeface="Times New Roman"/>
            </a:endParaRPr>
          </a:p>
          <a:p>
            <a:pPr>
              <a:lnSpc>
                <a:spcPct val="115000"/>
              </a:lnSpc>
              <a:spcAft>
                <a:spcPts val="1000"/>
              </a:spcAft>
            </a:pPr>
            <a:r>
              <a:rPr lang="tr-TR" sz="2000" dirty="0">
                <a:solidFill>
                  <a:schemeClr val="accent1">
                    <a:lumMod val="50000"/>
                  </a:schemeClr>
                </a:solidFill>
                <a:latin typeface="Calibri"/>
                <a:ea typeface="Calibri"/>
                <a:cs typeface="Times New Roman"/>
              </a:rPr>
              <a:t>Proje Yönetimi ve Uygulaması</a:t>
            </a:r>
          </a:p>
          <a:p>
            <a:pPr>
              <a:lnSpc>
                <a:spcPct val="115000"/>
              </a:lnSpc>
              <a:spcAft>
                <a:spcPts val="1000"/>
              </a:spcAft>
            </a:pPr>
            <a:r>
              <a:rPr lang="tr-TR" sz="2000" dirty="0">
                <a:solidFill>
                  <a:schemeClr val="accent1">
                    <a:lumMod val="50000"/>
                  </a:schemeClr>
                </a:solidFill>
                <a:latin typeface="Calibri"/>
                <a:ea typeface="Calibri"/>
                <a:cs typeface="Times New Roman"/>
              </a:rPr>
              <a:t>Ulus-ötesi Proje Toplantıları</a:t>
            </a:r>
          </a:p>
          <a:p>
            <a:pPr>
              <a:lnSpc>
                <a:spcPct val="115000"/>
              </a:lnSpc>
              <a:spcAft>
                <a:spcPts val="1000"/>
              </a:spcAft>
            </a:pPr>
            <a:r>
              <a:rPr lang="tr-TR" sz="2000" dirty="0">
                <a:solidFill>
                  <a:schemeClr val="accent1">
                    <a:lumMod val="50000"/>
                  </a:schemeClr>
                </a:solidFill>
                <a:latin typeface="Calibri"/>
                <a:ea typeface="Calibri"/>
                <a:cs typeface="Times New Roman"/>
              </a:rPr>
              <a:t>Fikri çıktılar</a:t>
            </a:r>
          </a:p>
          <a:p>
            <a:pPr>
              <a:lnSpc>
                <a:spcPct val="115000"/>
              </a:lnSpc>
              <a:spcAft>
                <a:spcPts val="1000"/>
              </a:spcAft>
            </a:pPr>
            <a:r>
              <a:rPr lang="tr-TR" sz="2000" dirty="0">
                <a:solidFill>
                  <a:schemeClr val="accent1">
                    <a:lumMod val="50000"/>
                  </a:schemeClr>
                </a:solidFill>
                <a:latin typeface="Calibri"/>
                <a:ea typeface="Calibri"/>
                <a:cs typeface="Times New Roman"/>
              </a:rPr>
              <a:t>Çarpan Etkili Faaliyetler</a:t>
            </a:r>
          </a:p>
          <a:p>
            <a:pPr>
              <a:lnSpc>
                <a:spcPct val="115000"/>
              </a:lnSpc>
              <a:spcAft>
                <a:spcPts val="1000"/>
              </a:spcAft>
            </a:pPr>
            <a:r>
              <a:rPr lang="tr-TR" sz="2000" dirty="0">
                <a:solidFill>
                  <a:schemeClr val="accent1">
                    <a:lumMod val="50000"/>
                  </a:schemeClr>
                </a:solidFill>
                <a:latin typeface="Calibri"/>
                <a:ea typeface="Calibri"/>
                <a:cs typeface="Times New Roman"/>
              </a:rPr>
              <a:t>Öğretme ve Öğrenme Hareketliliği Faaliyetleri</a:t>
            </a:r>
          </a:p>
          <a:p>
            <a:pPr>
              <a:lnSpc>
                <a:spcPct val="115000"/>
              </a:lnSpc>
              <a:spcAft>
                <a:spcPts val="1000"/>
              </a:spcAft>
            </a:pPr>
            <a:r>
              <a:rPr lang="tr-TR" sz="2000" dirty="0">
                <a:solidFill>
                  <a:schemeClr val="accent1">
                    <a:lumMod val="50000"/>
                  </a:schemeClr>
                </a:solidFill>
                <a:latin typeface="Calibri"/>
                <a:ea typeface="Calibri"/>
                <a:cs typeface="Times New Roman"/>
              </a:rPr>
              <a:t>İstisnai Masraflar</a:t>
            </a:r>
          </a:p>
          <a:p>
            <a:pPr>
              <a:lnSpc>
                <a:spcPct val="115000"/>
              </a:lnSpc>
              <a:spcAft>
                <a:spcPts val="1000"/>
              </a:spcAft>
            </a:pPr>
            <a:r>
              <a:rPr lang="tr-TR" sz="2000" dirty="0">
                <a:solidFill>
                  <a:schemeClr val="accent1">
                    <a:lumMod val="50000"/>
                  </a:schemeClr>
                </a:solidFill>
                <a:latin typeface="Calibri"/>
                <a:ea typeface="Calibri"/>
                <a:cs typeface="Times New Roman"/>
              </a:rPr>
              <a:t>Özel İhtiyaç Desteği</a:t>
            </a:r>
          </a:p>
          <a:p>
            <a:pPr>
              <a:lnSpc>
                <a:spcPct val="115000"/>
              </a:lnSpc>
              <a:spcAft>
                <a:spcPts val="1000"/>
              </a:spcAft>
            </a:pPr>
            <a:r>
              <a:rPr lang="tr-TR" sz="2000" dirty="0">
                <a:solidFill>
                  <a:srgbClr val="FF0000"/>
                </a:solidFill>
                <a:latin typeface="Calibri"/>
                <a:ea typeface="Calibri"/>
                <a:cs typeface="Times New Roman"/>
              </a:rPr>
              <a:t>Son başvuru Tarihi </a:t>
            </a:r>
            <a:r>
              <a:rPr lang="tr-TR" sz="2000" dirty="0">
                <a:solidFill>
                  <a:schemeClr val="accent1">
                    <a:lumMod val="50000"/>
                  </a:schemeClr>
                </a:solidFill>
                <a:latin typeface="Calibri"/>
                <a:ea typeface="Calibri"/>
                <a:cs typeface="Times New Roman"/>
              </a:rPr>
              <a:t>31 Mart 2015 tarihinde Brüksel saati ile 12:00'ye (Türkiye Saati İle 13:00) </a:t>
            </a:r>
            <a:endParaRPr lang="tr-TR" sz="2000"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3161160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549316"/>
            <a:ext cx="8568952" cy="3760004"/>
          </a:xfrm>
          <a:prstGeom prst="rect">
            <a:avLst/>
          </a:prstGeom>
        </p:spPr>
        <p:txBody>
          <a:bodyPr wrap="square">
            <a:spAutoFit/>
          </a:bodyPr>
          <a:lstStyle/>
          <a:p>
            <a:pPr>
              <a:lnSpc>
                <a:spcPct val="115000"/>
              </a:lnSpc>
              <a:spcAft>
                <a:spcPts val="1000"/>
              </a:spcAft>
            </a:pPr>
            <a:r>
              <a:rPr lang="tr-TR" sz="2000" dirty="0" smtClean="0">
                <a:solidFill>
                  <a:srgbClr val="FF0000"/>
                </a:solidFill>
                <a:latin typeface="Calibri"/>
                <a:ea typeface="Calibri"/>
                <a:cs typeface="Times New Roman"/>
              </a:rPr>
              <a:t>Amaç</a:t>
            </a:r>
            <a:r>
              <a:rPr lang="tr-TR" sz="2000" dirty="0">
                <a:solidFill>
                  <a:srgbClr val="FF0000"/>
                </a:solidFill>
                <a:latin typeface="Calibri"/>
                <a:ea typeface="Calibri"/>
                <a:cs typeface="Times New Roman"/>
              </a:rPr>
              <a:t>: </a:t>
            </a:r>
            <a:r>
              <a:rPr lang="tr-TR" sz="2000" dirty="0">
                <a:solidFill>
                  <a:schemeClr val="accent1">
                    <a:lumMod val="50000"/>
                  </a:schemeClr>
                </a:solidFill>
                <a:latin typeface="Calibri"/>
                <a:ea typeface="Calibri"/>
                <a:cs typeface="Times New Roman"/>
              </a:rPr>
              <a:t>Yetişkin eğitim alanına özel olarak ise yaygın eğitimin kalitesinin arttırılması, Programa üye ülkelerdeki yetişkin eğitimi alanında faaliyet gösteren kurum, kuruluşlar arasındaki işbirliğinin güçlendirilmesi amaçlanmaktadır.</a:t>
            </a:r>
          </a:p>
          <a:p>
            <a:pPr>
              <a:lnSpc>
                <a:spcPct val="115000"/>
              </a:lnSpc>
              <a:spcAft>
                <a:spcPts val="1000"/>
              </a:spcAft>
            </a:pPr>
            <a:r>
              <a:rPr lang="tr-TR" sz="2000" dirty="0">
                <a:solidFill>
                  <a:schemeClr val="accent1">
                    <a:lumMod val="50000"/>
                  </a:schemeClr>
                </a:solidFill>
                <a:latin typeface="Calibri"/>
                <a:ea typeface="Calibri"/>
                <a:cs typeface="Times New Roman"/>
              </a:rPr>
              <a:t>Erasmus+ </a:t>
            </a:r>
            <a:r>
              <a:rPr lang="tr-TR" sz="2000" dirty="0" err="1">
                <a:solidFill>
                  <a:schemeClr val="accent1">
                    <a:lumMod val="50000"/>
                  </a:schemeClr>
                </a:solidFill>
                <a:latin typeface="Calibri"/>
                <a:ea typeface="Calibri"/>
                <a:cs typeface="Times New Roman"/>
              </a:rPr>
              <a:t>Grundtvig</a:t>
            </a:r>
            <a:r>
              <a:rPr lang="tr-TR" sz="2000" dirty="0">
                <a:solidFill>
                  <a:schemeClr val="accent1">
                    <a:lumMod val="50000"/>
                  </a:schemeClr>
                </a:solidFill>
                <a:latin typeface="Calibri"/>
                <a:ea typeface="Calibri"/>
                <a:cs typeface="Times New Roman"/>
              </a:rPr>
              <a:t> faaliyetlerinin hedef kitlesi en genel anlamıyla, yetişkin eğitimi hizmeti veren  kurum ve kuruluşlar ile bu kurumlardaki idareciler, eğitimciler/öğretmenler ve öğrenicileri kapsamaktadır. Yaygın eğitim kurumları başta olmak üzere sivil toplum kuruluşları, araştırma merkezleri, danışmanlık ve bilgi/iletişim kuruluşları ile özel kuruluşlar, yüksek öğrenim kurumları, cezaevleri, müzeler, kütüphaneler gibi kuruluşlar ülkeler arası ortaklıklar kurarak birlikte çalışabilirler</a:t>
            </a:r>
            <a:r>
              <a:rPr lang="tr-TR" sz="2000" dirty="0" smtClean="0">
                <a:solidFill>
                  <a:schemeClr val="accent1">
                    <a:lumMod val="50000"/>
                  </a:schemeClr>
                </a:solidFill>
                <a:latin typeface="Calibri"/>
                <a:ea typeface="Calibri"/>
                <a:cs typeface="Times New Roman"/>
              </a:rPr>
              <a:t>.</a:t>
            </a:r>
            <a:endParaRPr lang="tr-TR" sz="2000" dirty="0">
              <a:solidFill>
                <a:schemeClr val="accent1">
                  <a:lumMod val="50000"/>
                </a:schemeClr>
              </a:solidFill>
              <a:latin typeface="Calibri"/>
              <a:ea typeface="Calibri"/>
              <a:cs typeface="Times New Roman"/>
            </a:endParaRPr>
          </a:p>
        </p:txBody>
      </p:sp>
      <p:sp>
        <p:nvSpPr>
          <p:cNvPr id="5" name="Dikdörtgen 4"/>
          <p:cNvSpPr/>
          <p:nvPr/>
        </p:nvSpPr>
        <p:spPr>
          <a:xfrm>
            <a:off x="1078713" y="1234796"/>
            <a:ext cx="5960285"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Erasmus+ </a:t>
            </a:r>
            <a:r>
              <a:rPr lang="tr-TR"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Grundtvig</a:t>
            </a: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Programı </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Dikdörtgen 5"/>
          <p:cNvSpPr/>
          <p:nvPr/>
        </p:nvSpPr>
        <p:spPr>
          <a:xfrm>
            <a:off x="611560" y="1764105"/>
            <a:ext cx="7100790"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(Yetişkin Eğitimi alanında Erasmus+)</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968425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008" y="1916832"/>
            <a:ext cx="9036496" cy="3025444"/>
          </a:xfrm>
          <a:prstGeom prst="rect">
            <a:avLst/>
          </a:prstGeom>
        </p:spPr>
        <p:txBody>
          <a:bodyPr wrap="square">
            <a:spAutoFit/>
          </a:bodyPr>
          <a:lstStyle/>
          <a:p>
            <a:pPr lvl="0">
              <a:lnSpc>
                <a:spcPct val="115000"/>
              </a:lnSpc>
              <a:spcAft>
                <a:spcPts val="1000"/>
              </a:spcAft>
            </a:pPr>
            <a:r>
              <a:rPr lang="tr-TR" sz="2400" dirty="0" smtClean="0">
                <a:solidFill>
                  <a:schemeClr val="accent1">
                    <a:lumMod val="50000"/>
                  </a:schemeClr>
                </a:solidFill>
                <a:latin typeface="Calibri"/>
                <a:ea typeface="Calibri"/>
                <a:cs typeface="Times New Roman"/>
              </a:rPr>
              <a:t>* Ana </a:t>
            </a:r>
            <a:r>
              <a:rPr lang="tr-TR" sz="2400" dirty="0">
                <a:solidFill>
                  <a:schemeClr val="accent1">
                    <a:lumMod val="50000"/>
                  </a:schemeClr>
                </a:solidFill>
                <a:latin typeface="Calibri"/>
                <a:ea typeface="Calibri"/>
                <a:cs typeface="Times New Roman"/>
              </a:rPr>
              <a:t>Eylem 1 - Bireylerin Öğrenme Hareketliliği (KA1 altında yer alan)</a:t>
            </a:r>
          </a:p>
          <a:p>
            <a:pPr lvl="0">
              <a:lnSpc>
                <a:spcPct val="115000"/>
              </a:lnSpc>
              <a:spcAft>
                <a:spcPts val="1000"/>
              </a:spcAft>
            </a:pPr>
            <a:r>
              <a:rPr lang="tr-TR" sz="2400" dirty="0">
                <a:solidFill>
                  <a:schemeClr val="accent1">
                    <a:lumMod val="50000"/>
                  </a:schemeClr>
                </a:solidFill>
                <a:latin typeface="Calibri"/>
                <a:ea typeface="Calibri"/>
                <a:cs typeface="Times New Roman"/>
              </a:rPr>
              <a:t>Yetişkin Eğitimi Personelinin Öğrenme Hareketliliği (Başvurular Başkanlığımıza yapılmaktadır)</a:t>
            </a:r>
          </a:p>
          <a:p>
            <a:pPr lvl="0">
              <a:lnSpc>
                <a:spcPct val="115000"/>
              </a:lnSpc>
              <a:spcAft>
                <a:spcPts val="1000"/>
              </a:spcAft>
            </a:pPr>
            <a:r>
              <a:rPr lang="tr-TR" sz="2400" dirty="0" smtClean="0">
                <a:solidFill>
                  <a:schemeClr val="accent1">
                    <a:lumMod val="50000"/>
                  </a:schemeClr>
                </a:solidFill>
                <a:latin typeface="Calibri"/>
                <a:ea typeface="Calibri"/>
                <a:cs typeface="Times New Roman"/>
              </a:rPr>
              <a:t>* Ana </a:t>
            </a:r>
            <a:r>
              <a:rPr lang="tr-TR" sz="2400" dirty="0">
                <a:solidFill>
                  <a:schemeClr val="accent1">
                    <a:lumMod val="50000"/>
                  </a:schemeClr>
                </a:solidFill>
                <a:latin typeface="Calibri"/>
                <a:ea typeface="Calibri"/>
                <a:cs typeface="Times New Roman"/>
              </a:rPr>
              <a:t>Eylem 2 - Yenilik ve İyi Uygulama Değişimi için İşbirliği (KA2 altında yer alan)</a:t>
            </a:r>
          </a:p>
          <a:p>
            <a:pPr lvl="0">
              <a:lnSpc>
                <a:spcPct val="115000"/>
              </a:lnSpc>
              <a:spcAft>
                <a:spcPts val="1000"/>
              </a:spcAft>
            </a:pPr>
            <a:r>
              <a:rPr lang="tr-TR" sz="2400" dirty="0">
                <a:solidFill>
                  <a:schemeClr val="accent1">
                    <a:lumMod val="50000"/>
                  </a:schemeClr>
                </a:solidFill>
                <a:latin typeface="Calibri"/>
                <a:ea typeface="Calibri"/>
                <a:cs typeface="Times New Roman"/>
              </a:rPr>
              <a:t>Stratejik Ortaklıklar (Başvurular Başkanlığımıza yapılmaktadır)</a:t>
            </a:r>
          </a:p>
        </p:txBody>
      </p:sp>
    </p:spTree>
    <p:extLst>
      <p:ext uri="{BB962C8B-B14F-4D97-AF65-F5344CB8AC3E}">
        <p14:creationId xmlns:p14="http://schemas.microsoft.com/office/powerpoint/2010/main" val="2378416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008" y="2564831"/>
            <a:ext cx="9036496" cy="3600473"/>
          </a:xfrm>
          <a:prstGeom prst="rect">
            <a:avLst/>
          </a:prstGeom>
        </p:spPr>
        <p:txBody>
          <a:bodyPr wrap="square">
            <a:spAutoFit/>
          </a:bodyPr>
          <a:lstStyle/>
          <a:p>
            <a:pPr>
              <a:lnSpc>
                <a:spcPct val="115000"/>
              </a:lnSpc>
              <a:spcAft>
                <a:spcPts val="1000"/>
              </a:spcAft>
            </a:pPr>
            <a:r>
              <a:rPr lang="tr-TR" dirty="0" smtClean="0">
                <a:solidFill>
                  <a:schemeClr val="accent1">
                    <a:lumMod val="50000"/>
                  </a:schemeClr>
                </a:solidFill>
                <a:latin typeface="Calibri"/>
                <a:ea typeface="Calibri"/>
                <a:cs typeface="Times New Roman"/>
              </a:rPr>
              <a:t>Yetişkin </a:t>
            </a:r>
            <a:r>
              <a:rPr lang="tr-TR" dirty="0">
                <a:solidFill>
                  <a:schemeClr val="accent1">
                    <a:lumMod val="50000"/>
                  </a:schemeClr>
                </a:solidFill>
                <a:latin typeface="Calibri"/>
                <a:ea typeface="Calibri"/>
                <a:cs typeface="Times New Roman"/>
              </a:rPr>
              <a:t>eğitimi kuruluşlarının personeline yurtdışında bir öğrenme deneyimi sunan hareketlilik projelerinde aşağıdaki faaliyetlerden bir veya daha fazlası gerçekleştirilebilir:</a:t>
            </a:r>
          </a:p>
          <a:p>
            <a:pPr>
              <a:lnSpc>
                <a:spcPct val="115000"/>
              </a:lnSpc>
              <a:spcAft>
                <a:spcPts val="1000"/>
              </a:spcAft>
            </a:pPr>
            <a:r>
              <a:rPr lang="tr-TR" dirty="0">
                <a:solidFill>
                  <a:srgbClr val="FF0000"/>
                </a:solidFill>
                <a:latin typeface="Calibri"/>
                <a:ea typeface="Calibri"/>
                <a:cs typeface="Times New Roman"/>
              </a:rPr>
              <a:t>Personel hareketliliği:</a:t>
            </a:r>
            <a:endParaRPr lang="tr-TR" dirty="0">
              <a:latin typeface="Calibri"/>
              <a:ea typeface="Calibri"/>
              <a:cs typeface="Times New Roman"/>
            </a:endParaRPr>
          </a:p>
          <a:p>
            <a:pPr>
              <a:lnSpc>
                <a:spcPct val="115000"/>
              </a:lnSpc>
              <a:spcAft>
                <a:spcPts val="1000"/>
              </a:spcAft>
            </a:pPr>
            <a:r>
              <a:rPr lang="tr-TR" dirty="0">
                <a:solidFill>
                  <a:srgbClr val="FF0000"/>
                </a:solidFill>
                <a:latin typeface="Calibri"/>
                <a:ea typeface="Calibri"/>
                <a:cs typeface="Times New Roman"/>
              </a:rPr>
              <a:t>Eğitim/öğretim görevlendirmesi:</a:t>
            </a:r>
            <a:r>
              <a:rPr lang="tr-TR" dirty="0">
                <a:solidFill>
                  <a:srgbClr val="000000"/>
                </a:solidFill>
                <a:latin typeface="Calibri"/>
                <a:ea typeface="Calibri"/>
                <a:cs typeface="Times New Roman"/>
              </a:rPr>
              <a:t> </a:t>
            </a:r>
            <a:r>
              <a:rPr lang="tr-TR" dirty="0">
                <a:solidFill>
                  <a:schemeClr val="accent1">
                    <a:lumMod val="50000"/>
                  </a:schemeClr>
                </a:solidFill>
                <a:latin typeface="Calibri"/>
                <a:ea typeface="Calibri"/>
                <a:cs typeface="Times New Roman"/>
              </a:rPr>
              <a:t>Bu faaliyet, bir yetişkin </a:t>
            </a:r>
            <a:r>
              <a:rPr lang="tr-TR" dirty="0" err="1">
                <a:solidFill>
                  <a:schemeClr val="accent1">
                    <a:lumMod val="50000"/>
                  </a:schemeClr>
                </a:solidFill>
                <a:latin typeface="Calibri"/>
                <a:ea typeface="Calibri"/>
                <a:cs typeface="Times New Roman"/>
              </a:rPr>
              <a:t>egitim</a:t>
            </a:r>
            <a:r>
              <a:rPr lang="tr-TR" dirty="0">
                <a:solidFill>
                  <a:schemeClr val="accent1">
                    <a:lumMod val="50000"/>
                  </a:schemeClr>
                </a:solidFill>
                <a:latin typeface="Calibri"/>
                <a:ea typeface="Calibri"/>
                <a:cs typeface="Times New Roman"/>
              </a:rPr>
              <a:t> kuruluşunun personeline yurtdışındaki bir ortak kuruluşta eğitim veya öğretim sunma fırsatı sağlar.</a:t>
            </a:r>
          </a:p>
          <a:p>
            <a:pPr>
              <a:lnSpc>
                <a:spcPct val="115000"/>
              </a:lnSpc>
              <a:spcAft>
                <a:spcPts val="1000"/>
              </a:spcAft>
            </a:pPr>
            <a:r>
              <a:rPr lang="tr-TR" dirty="0">
                <a:solidFill>
                  <a:srgbClr val="FF0000"/>
                </a:solidFill>
                <a:latin typeface="Calibri"/>
                <a:ea typeface="Calibri"/>
                <a:cs typeface="Times New Roman"/>
              </a:rPr>
              <a:t>Personel eğitimi</a:t>
            </a:r>
            <a:r>
              <a:rPr lang="tr-TR" dirty="0">
                <a:solidFill>
                  <a:schemeClr val="accent1">
                    <a:lumMod val="50000"/>
                  </a:schemeClr>
                </a:solidFill>
                <a:latin typeface="Calibri"/>
                <a:ea typeface="Calibri"/>
                <a:cs typeface="Times New Roman"/>
              </a:rPr>
              <a:t>: Bu faaliyet, yetişkin eğitimi personelinin profesyonel gelişimi için şu yollarla destek sağlar:</a:t>
            </a:r>
          </a:p>
          <a:p>
            <a:pPr>
              <a:lnSpc>
                <a:spcPct val="115000"/>
              </a:lnSpc>
              <a:spcAft>
                <a:spcPts val="1000"/>
              </a:spcAft>
            </a:pPr>
            <a:r>
              <a:rPr lang="tr-TR" dirty="0">
                <a:solidFill>
                  <a:srgbClr val="FF0000"/>
                </a:solidFill>
                <a:latin typeface="Calibri"/>
                <a:ea typeface="Calibri"/>
                <a:cs typeface="Times New Roman"/>
              </a:rPr>
              <a:t>a) </a:t>
            </a:r>
            <a:r>
              <a:rPr lang="tr-TR" dirty="0">
                <a:solidFill>
                  <a:schemeClr val="accent1">
                    <a:lumMod val="50000"/>
                  </a:schemeClr>
                </a:solidFill>
                <a:latin typeface="Calibri"/>
                <a:ea typeface="Calibri"/>
                <a:cs typeface="Times New Roman"/>
              </a:rPr>
              <a:t>yurtdışında yapılandırılmış bir kurs veya eğitim faaliyetine katılım,</a:t>
            </a:r>
          </a:p>
          <a:p>
            <a:pPr>
              <a:lnSpc>
                <a:spcPct val="115000"/>
              </a:lnSpc>
              <a:spcAft>
                <a:spcPts val="1000"/>
              </a:spcAft>
            </a:pPr>
            <a:r>
              <a:rPr lang="tr-TR" dirty="0">
                <a:solidFill>
                  <a:srgbClr val="FF0000"/>
                </a:solidFill>
                <a:latin typeface="Calibri"/>
                <a:ea typeface="Calibri"/>
                <a:cs typeface="Times New Roman"/>
              </a:rPr>
              <a:t>b) </a:t>
            </a:r>
            <a:r>
              <a:rPr lang="tr-TR" dirty="0">
                <a:solidFill>
                  <a:schemeClr val="accent1">
                    <a:lumMod val="50000"/>
                  </a:schemeClr>
                </a:solidFill>
                <a:latin typeface="Calibri"/>
                <a:ea typeface="Calibri"/>
                <a:cs typeface="Times New Roman"/>
              </a:rPr>
              <a:t>yurtdışında yetişkin eğitimi alanında aktif bir kuruluşta işbaşı eğimi/gözlem süreci geçirme</a:t>
            </a:r>
            <a:r>
              <a:rPr lang="tr-TR" dirty="0">
                <a:solidFill>
                  <a:srgbClr val="000000"/>
                </a:solidFill>
                <a:latin typeface="Calibri"/>
                <a:ea typeface="Calibri"/>
                <a:cs typeface="Times New Roman"/>
              </a:rPr>
              <a:t>.</a:t>
            </a:r>
            <a:endParaRPr lang="tr-TR" dirty="0">
              <a:effectLst/>
              <a:latin typeface="Calibri"/>
              <a:ea typeface="Calibri"/>
              <a:cs typeface="Times New Roman"/>
            </a:endParaRPr>
          </a:p>
        </p:txBody>
      </p:sp>
      <p:sp>
        <p:nvSpPr>
          <p:cNvPr id="3" name="Dikdörtgen 2"/>
          <p:cNvSpPr/>
          <p:nvPr/>
        </p:nvSpPr>
        <p:spPr>
          <a:xfrm>
            <a:off x="819722" y="1815207"/>
            <a:ext cx="7504555" cy="461665"/>
          </a:xfrm>
          <a:prstGeom prst="rect">
            <a:avLst/>
          </a:prstGeom>
          <a:noFill/>
        </p:spPr>
        <p:txBody>
          <a:bodyPr wrap="none" lIns="91440" tIns="45720" rIns="91440" bIns="45720">
            <a:spAutoFit/>
          </a:bodyPr>
          <a:lstStyle/>
          <a:p>
            <a:pPr algn="ctr"/>
            <a:r>
              <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Yetişkin Eğitimi Personelinin Öğrenme Hareketliliği</a:t>
            </a:r>
            <a:endParaRPr lang="tr-TR"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01130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9532" y="2380823"/>
            <a:ext cx="8424936" cy="1791260"/>
          </a:xfrm>
          <a:prstGeom prst="rect">
            <a:avLst/>
          </a:prstGeom>
        </p:spPr>
        <p:txBody>
          <a:bodyPr wrap="square">
            <a:spAutoFit/>
          </a:bodyPr>
          <a:lstStyle/>
          <a:p>
            <a:pPr>
              <a:lnSpc>
                <a:spcPct val="115000"/>
              </a:lnSpc>
              <a:spcAft>
                <a:spcPts val="1000"/>
              </a:spcAft>
            </a:pPr>
            <a:r>
              <a:rPr lang="tr-TR" sz="2400" dirty="0" smtClean="0">
                <a:solidFill>
                  <a:schemeClr val="accent1">
                    <a:lumMod val="50000"/>
                  </a:schemeClr>
                </a:solidFill>
                <a:latin typeface="Calibri"/>
                <a:ea typeface="Calibri"/>
                <a:cs typeface="Times New Roman"/>
              </a:rPr>
              <a:t>Bireyler</a:t>
            </a:r>
            <a:r>
              <a:rPr lang="tr-TR" sz="2400" dirty="0">
                <a:solidFill>
                  <a:schemeClr val="accent1">
                    <a:lumMod val="50000"/>
                  </a:schemeClr>
                </a:solidFill>
                <a:latin typeface="Calibri"/>
                <a:ea typeface="Calibri"/>
                <a:cs typeface="Times New Roman"/>
              </a:rPr>
              <a:t>, hareketlilik projelerine katılmak için doğrudan hibe başvurusu yapamazlar. Başvurular, Yetişkin Eğitimi alanında faaliyet yürüten ve tüzel kişiliğe sahip uygun katılımcı kuruluşlar tarafından yapılır.</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2570491" y="1435272"/>
            <a:ext cx="4003019" cy="584775"/>
          </a:xfrm>
          <a:prstGeom prst="rect">
            <a:avLst/>
          </a:prstGeom>
          <a:noFill/>
        </p:spPr>
        <p:txBody>
          <a:bodyPr wrap="none" lIns="91440" tIns="45720" rIns="91440" bIns="45720">
            <a:spAutoFit/>
          </a:bodyPr>
          <a:lstStyle/>
          <a:p>
            <a:pPr algn="ctr"/>
            <a:r>
              <a:rPr lang="tr-T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Kimler </a:t>
            </a: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Başvurabilir?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67452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275764"/>
            <a:ext cx="8928992" cy="3025444"/>
          </a:xfrm>
          <a:prstGeom prst="rect">
            <a:avLst/>
          </a:prstGeom>
        </p:spPr>
        <p:txBody>
          <a:bodyPr wrap="square">
            <a:spAutoFit/>
          </a:bodyPr>
          <a:lstStyle/>
          <a:p>
            <a:pPr>
              <a:lnSpc>
                <a:spcPct val="115000"/>
              </a:lnSpc>
              <a:spcAft>
                <a:spcPts val="1000"/>
              </a:spcAft>
            </a:pPr>
            <a:r>
              <a:rPr lang="tr-TR" sz="2400" b="1" dirty="0" smtClean="0">
                <a:solidFill>
                  <a:srgbClr val="FF0000"/>
                </a:solidFill>
                <a:latin typeface="Calibri"/>
                <a:ea typeface="Calibri"/>
                <a:cs typeface="Times New Roman"/>
              </a:rPr>
              <a:t>Bir </a:t>
            </a:r>
            <a:r>
              <a:rPr lang="tr-TR" sz="2400" b="1" dirty="0">
                <a:solidFill>
                  <a:srgbClr val="FF0000"/>
                </a:solidFill>
                <a:latin typeface="Calibri"/>
                <a:ea typeface="Calibri"/>
                <a:cs typeface="Times New Roman"/>
              </a:rPr>
              <a:t>katılımcı kuruluş aşağıdakilerden biri olabilir</a:t>
            </a:r>
            <a:r>
              <a:rPr lang="tr-TR" sz="2400" b="1" dirty="0" smtClean="0">
                <a:solidFill>
                  <a:srgbClr val="FF0000"/>
                </a:solidFill>
                <a:latin typeface="Calibri"/>
                <a:ea typeface="Calibri"/>
                <a:cs typeface="Times New Roman"/>
              </a:rPr>
              <a:t>:</a:t>
            </a:r>
            <a:endParaRPr lang="tr-TR" sz="2400" b="1" dirty="0">
              <a:solidFill>
                <a:srgbClr val="FF0000"/>
              </a:solidFill>
              <a:latin typeface="Calibri"/>
              <a:ea typeface="Calibri"/>
              <a:cs typeface="Times New Roman"/>
            </a:endParaRPr>
          </a:p>
          <a:p>
            <a:pPr>
              <a:lnSpc>
                <a:spcPct val="115000"/>
              </a:lnSpc>
              <a:spcAft>
                <a:spcPts val="1000"/>
              </a:spcAft>
            </a:pPr>
            <a:r>
              <a:rPr lang="tr-TR" sz="2400" dirty="0" smtClean="0">
                <a:solidFill>
                  <a:schemeClr val="accent1">
                    <a:lumMod val="50000"/>
                  </a:schemeClr>
                </a:solidFill>
                <a:latin typeface="Calibri"/>
                <a:ea typeface="Calibri"/>
                <a:cs typeface="Times New Roman"/>
              </a:rPr>
              <a:t>* Yetişkin </a:t>
            </a:r>
            <a:r>
              <a:rPr lang="tr-TR" sz="2400" dirty="0">
                <a:solidFill>
                  <a:schemeClr val="accent1">
                    <a:lumMod val="50000"/>
                  </a:schemeClr>
                </a:solidFill>
                <a:latin typeface="Calibri"/>
                <a:ea typeface="Calibri"/>
                <a:cs typeface="Times New Roman"/>
              </a:rPr>
              <a:t>eğitimi alanında faaliyet yürüten herhangi bir kamu veya sivil toplum kuruluşu (Yetişkin Eğitim Kuruluşu olarak tanımlanmaktadır)</a:t>
            </a:r>
          </a:p>
          <a:p>
            <a:pPr>
              <a:lnSpc>
                <a:spcPct val="115000"/>
              </a:lnSpc>
              <a:spcAft>
                <a:spcPts val="1000"/>
              </a:spcAft>
            </a:pPr>
            <a:r>
              <a:rPr lang="tr-TR" sz="2400" dirty="0" smtClean="0">
                <a:solidFill>
                  <a:schemeClr val="accent1">
                    <a:lumMod val="50000"/>
                  </a:schemeClr>
                </a:solidFill>
                <a:latin typeface="Calibri"/>
                <a:ea typeface="Calibri"/>
                <a:cs typeface="Times New Roman"/>
              </a:rPr>
              <a:t>* İşgücü </a:t>
            </a:r>
            <a:r>
              <a:rPr lang="tr-TR" sz="2400" dirty="0">
                <a:solidFill>
                  <a:schemeClr val="accent1">
                    <a:lumMod val="50000"/>
                  </a:schemeClr>
                </a:solidFill>
                <a:latin typeface="Calibri"/>
                <a:ea typeface="Calibri"/>
                <a:cs typeface="Times New Roman"/>
              </a:rPr>
              <a:t>piyasasında veya eğitim, öğretim ve gençlik alanlarında faaliyet yürüten herhangi bir kamu veya sivil toplum kuruluşu</a:t>
            </a:r>
          </a:p>
          <a:p>
            <a:pPr>
              <a:lnSpc>
                <a:spcPct val="115000"/>
              </a:lnSpc>
              <a:spcAft>
                <a:spcPts val="1000"/>
              </a:spcAft>
            </a:pPr>
            <a:r>
              <a:rPr lang="tr-TR" sz="2400" dirty="0" smtClean="0">
                <a:solidFill>
                  <a:schemeClr val="accent1">
                    <a:lumMod val="50000"/>
                  </a:schemeClr>
                </a:solidFill>
                <a:latin typeface="Calibri"/>
                <a:ea typeface="Calibri"/>
                <a:cs typeface="Times New Roman"/>
              </a:rPr>
              <a:t>* Bir </a:t>
            </a:r>
            <a:r>
              <a:rPr lang="tr-TR" sz="2400" dirty="0">
                <a:solidFill>
                  <a:schemeClr val="accent1">
                    <a:lumMod val="50000"/>
                  </a:schemeClr>
                </a:solidFill>
                <a:latin typeface="Calibri"/>
                <a:ea typeface="Calibri"/>
                <a:cs typeface="Times New Roman"/>
              </a:rPr>
              <a:t>Ulusal Yetişkin Eğitim Konsorsiyomunun koordinatör kuruluşu</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827584" y="1556792"/>
            <a:ext cx="6526146" cy="658642"/>
          </a:xfrm>
          <a:prstGeom prst="rect">
            <a:avLst/>
          </a:prstGeom>
          <a:noFill/>
        </p:spPr>
        <p:txBody>
          <a:bodyPr wrap="none" lIns="91440" tIns="45720" rIns="91440" bIns="45720">
            <a:spAutoFit/>
          </a:bodyPr>
          <a:lstStyle/>
          <a:p>
            <a:pPr>
              <a:lnSpc>
                <a:spcPct val="115000"/>
              </a:lnSpc>
              <a:spcAft>
                <a:spcPts val="1000"/>
              </a:spcAft>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Uygun Katılımcı Kuruluşlar Kimlerdir?</a:t>
            </a:r>
          </a:p>
        </p:txBody>
      </p:sp>
    </p:spTree>
    <p:extLst>
      <p:ext uri="{BB962C8B-B14F-4D97-AF65-F5344CB8AC3E}">
        <p14:creationId xmlns:p14="http://schemas.microsoft.com/office/powerpoint/2010/main" val="1806771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784580"/>
            <a:ext cx="8928992" cy="5068567"/>
          </a:xfrm>
          <a:prstGeom prst="rect">
            <a:avLst/>
          </a:prstGeom>
        </p:spPr>
        <p:txBody>
          <a:bodyPr wrap="square">
            <a:spAutoFit/>
          </a:bodyPr>
          <a:lstStyle/>
          <a:p>
            <a:pPr>
              <a:lnSpc>
                <a:spcPct val="115000"/>
              </a:lnSpc>
              <a:spcAft>
                <a:spcPts val="1000"/>
              </a:spcAft>
            </a:pPr>
            <a:r>
              <a:rPr lang="tr-TR" b="1" dirty="0" smtClean="0">
                <a:solidFill>
                  <a:srgbClr val="FF0000"/>
                </a:solidFill>
                <a:latin typeface="Calibri"/>
                <a:ea typeface="Calibri"/>
                <a:cs typeface="Times New Roman"/>
              </a:rPr>
              <a:t>Hareketlilik </a:t>
            </a:r>
            <a:r>
              <a:rPr lang="tr-TR" b="1" dirty="0">
                <a:solidFill>
                  <a:srgbClr val="FF0000"/>
                </a:solidFill>
                <a:latin typeface="Calibri"/>
                <a:ea typeface="Calibri"/>
                <a:cs typeface="Times New Roman"/>
              </a:rPr>
              <a:t>projesinde yer alan katılımcı kuruluşlar şu rol ve görevleri üstlenirler:</a:t>
            </a:r>
          </a:p>
          <a:p>
            <a:pPr>
              <a:lnSpc>
                <a:spcPct val="115000"/>
              </a:lnSpc>
              <a:spcAft>
                <a:spcPts val="1000"/>
              </a:spcAft>
            </a:pPr>
            <a:r>
              <a:rPr lang="tr-TR" dirty="0">
                <a:solidFill>
                  <a:srgbClr val="FF0000"/>
                </a:solidFill>
                <a:latin typeface="Calibri"/>
                <a:ea typeface="Calibri"/>
                <a:cs typeface="Times New Roman"/>
              </a:rPr>
              <a:t>Gönderen kuruluş: </a:t>
            </a:r>
            <a:r>
              <a:rPr lang="tr-TR" dirty="0">
                <a:solidFill>
                  <a:schemeClr val="accent1">
                    <a:lumMod val="50000"/>
                  </a:schemeClr>
                </a:solidFill>
                <a:latin typeface="Calibri"/>
                <a:ea typeface="Calibri"/>
                <a:cs typeface="Times New Roman"/>
              </a:rPr>
              <a:t>Yetişkin eğitimi alanında aktif personel veya profesyonellerin seçimi ve yurt dışına gönderilmesinden sorumludur.</a:t>
            </a:r>
          </a:p>
          <a:p>
            <a:pPr>
              <a:lnSpc>
                <a:spcPct val="115000"/>
              </a:lnSpc>
              <a:spcAft>
                <a:spcPts val="1000"/>
              </a:spcAft>
            </a:pPr>
            <a:r>
              <a:rPr lang="tr-TR" dirty="0">
                <a:solidFill>
                  <a:srgbClr val="FF0000"/>
                </a:solidFill>
                <a:latin typeface="Calibri"/>
                <a:ea typeface="Calibri"/>
                <a:cs typeface="Times New Roman"/>
              </a:rPr>
              <a:t>Ev sahibi kuruluş: </a:t>
            </a:r>
            <a:r>
              <a:rPr lang="tr-TR" dirty="0">
                <a:solidFill>
                  <a:schemeClr val="accent1">
                    <a:lumMod val="50000"/>
                  </a:schemeClr>
                </a:solidFill>
                <a:latin typeface="Calibri"/>
                <a:ea typeface="Calibri"/>
                <a:cs typeface="Times New Roman"/>
              </a:rPr>
              <a:t>Yurt dışından gelen yetişkin eğitimi personelini kabul etmek, onlara bir faaliyet programı önermek veya onların sunacakları bir eğitim faaliyetinden istifade etmekten sorumludur.  Ev sahibi kuruluş aşağıdakilerden birisi olabilir:</a:t>
            </a:r>
          </a:p>
          <a:p>
            <a:pPr>
              <a:lnSpc>
                <a:spcPct val="115000"/>
              </a:lnSpc>
              <a:spcAft>
                <a:spcPts val="1000"/>
              </a:spcAft>
            </a:pPr>
            <a:r>
              <a:rPr lang="tr-TR" dirty="0">
                <a:solidFill>
                  <a:schemeClr val="accent1">
                    <a:lumMod val="50000"/>
                  </a:schemeClr>
                </a:solidFill>
                <a:latin typeface="Calibri"/>
                <a:ea typeface="Calibri"/>
                <a:cs typeface="Times New Roman"/>
              </a:rPr>
              <a:t>Kurs düzenleyicisi (yapılandırılmış bir kurs veya eğitim faaliyetine katılması durumunda)</a:t>
            </a:r>
          </a:p>
          <a:p>
            <a:pPr>
              <a:lnSpc>
                <a:spcPct val="115000"/>
              </a:lnSpc>
              <a:spcAft>
                <a:spcPts val="1000"/>
              </a:spcAft>
            </a:pPr>
            <a:r>
              <a:rPr lang="tr-TR" dirty="0">
                <a:solidFill>
                  <a:schemeClr val="accent1">
                    <a:lumMod val="50000"/>
                  </a:schemeClr>
                </a:solidFill>
                <a:latin typeface="Calibri"/>
                <a:ea typeface="Calibri"/>
                <a:cs typeface="Times New Roman"/>
              </a:rPr>
              <a:t>Ortak veya yetişkin eğitimi alanında çalışan herhangi bir ilgili kuruluş (</a:t>
            </a:r>
            <a:r>
              <a:rPr lang="tr-TR" dirty="0" err="1">
                <a:solidFill>
                  <a:schemeClr val="accent1">
                    <a:lumMod val="50000"/>
                  </a:schemeClr>
                </a:solidFill>
                <a:latin typeface="Calibri"/>
                <a:ea typeface="Calibri"/>
                <a:cs typeface="Times New Roman"/>
              </a:rPr>
              <a:t>örn</a:t>
            </a:r>
            <a:r>
              <a:rPr lang="tr-TR" dirty="0">
                <a:solidFill>
                  <a:schemeClr val="accent1">
                    <a:lumMod val="50000"/>
                  </a:schemeClr>
                </a:solidFill>
                <a:latin typeface="Calibri"/>
                <a:ea typeface="Calibri"/>
                <a:cs typeface="Times New Roman"/>
              </a:rPr>
              <a:t>. iş başı eğitimi veya öğretim görevlendirmesi faaliyetlerinde). Bu durumda gönderen kuruluş katılımcılarla yurt dışında geçirilecek sürecin hedefleri konusunda hemfikir olmalı ve faaliyet başlangıcından önce bütün tarafların hak ve yükümlülükleri belirlenmelidir.</a:t>
            </a:r>
          </a:p>
          <a:p>
            <a:r>
              <a:rPr lang="tr-TR" dirty="0">
                <a:solidFill>
                  <a:srgbClr val="FF0000"/>
                </a:solidFill>
                <a:latin typeface="Calibri"/>
                <a:ea typeface="Calibri"/>
                <a:cs typeface="Times New Roman"/>
              </a:rPr>
              <a:t>Konsorsiyum koordinatörü: </a:t>
            </a:r>
            <a:r>
              <a:rPr lang="tr-TR" dirty="0">
                <a:solidFill>
                  <a:schemeClr val="accent1">
                    <a:lumMod val="50000"/>
                  </a:schemeClr>
                </a:solidFill>
                <a:latin typeface="Calibri"/>
                <a:ea typeface="Calibri"/>
                <a:cs typeface="Times New Roman"/>
              </a:rPr>
              <a:t>Yurt dışındaki faaliyetlere yetişkin eğitimi personelini göndermek isteyen ortak kuruluşlardan oluşan bir ulusal konsorsiyumu yürütmekten sorumludur. Konsorsiyumun koordinatörü aynı zamanda bir gönderen kuruluş rolünü de yürütebilir</a:t>
            </a:r>
            <a:endParaRPr lang="tr-TR" dirty="0">
              <a:solidFill>
                <a:schemeClr val="accent1">
                  <a:lumMod val="50000"/>
                </a:schemeClr>
              </a:solidFill>
            </a:endParaRPr>
          </a:p>
        </p:txBody>
      </p:sp>
      <p:sp>
        <p:nvSpPr>
          <p:cNvPr id="3" name="Dikdörtgen 2"/>
          <p:cNvSpPr/>
          <p:nvPr/>
        </p:nvSpPr>
        <p:spPr>
          <a:xfrm>
            <a:off x="513838" y="1199805"/>
            <a:ext cx="8116324"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Katılımcı Kuruluşların Görevleri Nelerdir?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912241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272" y="1988840"/>
            <a:ext cx="9012224" cy="4596130"/>
          </a:xfrm>
          <a:prstGeom prst="rect">
            <a:avLst/>
          </a:prstGeom>
        </p:spPr>
        <p:txBody>
          <a:bodyPr wrap="square">
            <a:spAutoFit/>
          </a:bodyPr>
          <a:lstStyle/>
          <a:p>
            <a:pPr>
              <a:lnSpc>
                <a:spcPct val="115000"/>
              </a:lnSpc>
              <a:spcAft>
                <a:spcPts val="1000"/>
              </a:spcAft>
            </a:pPr>
            <a:r>
              <a:rPr lang="tr-TR" sz="2400" dirty="0" smtClean="0">
                <a:solidFill>
                  <a:schemeClr val="accent1">
                    <a:lumMod val="50000"/>
                  </a:schemeClr>
                </a:solidFill>
                <a:latin typeface="Calibri"/>
                <a:ea typeface="Calibri"/>
                <a:cs typeface="Times New Roman"/>
              </a:rPr>
              <a:t>Hibe </a:t>
            </a:r>
            <a:r>
              <a:rPr lang="tr-TR" sz="2400" dirty="0">
                <a:solidFill>
                  <a:schemeClr val="accent1">
                    <a:lumMod val="50000"/>
                  </a:schemeClr>
                </a:solidFill>
                <a:latin typeface="Calibri"/>
                <a:ea typeface="Calibri"/>
                <a:cs typeface="Times New Roman"/>
              </a:rPr>
              <a:t>başvurusu esnasında sadece Gönderen Kuruluşun tanımlanması gerekmektedir.</a:t>
            </a:r>
          </a:p>
          <a:p>
            <a:pPr>
              <a:lnSpc>
                <a:spcPct val="115000"/>
              </a:lnSpc>
              <a:spcAft>
                <a:spcPts val="1000"/>
              </a:spcAft>
            </a:pPr>
            <a:r>
              <a:rPr lang="tr-TR" sz="2400" dirty="0">
                <a:solidFill>
                  <a:schemeClr val="accent1">
                    <a:lumMod val="50000"/>
                  </a:schemeClr>
                </a:solidFill>
                <a:latin typeface="Calibri"/>
                <a:ea typeface="Calibri"/>
                <a:cs typeface="Times New Roman"/>
              </a:rPr>
              <a:t>Bununla birlikte, projenin bir Ulusal Yetişkin Eğitim Konsorsiyumu tarafından sunulması halinde konsorsiyuma üye bütün kuruluşların aynı Program Ülkesinden olması ve hepsinin hibe başvurusu esnasında tanımlanması zorunludur. Bir Konsorsiyum en az üç adet Yetişkin Eğitim Kuruluşundan oluşmalıdır.</a:t>
            </a:r>
          </a:p>
          <a:p>
            <a:pPr>
              <a:lnSpc>
                <a:spcPct val="115000"/>
              </a:lnSpc>
              <a:spcAft>
                <a:spcPts val="1000"/>
              </a:spcAft>
            </a:pPr>
            <a:r>
              <a:rPr lang="tr-TR" sz="2400" dirty="0">
                <a:solidFill>
                  <a:schemeClr val="accent1">
                    <a:lumMod val="50000"/>
                  </a:schemeClr>
                </a:solidFill>
                <a:latin typeface="Calibri"/>
                <a:ea typeface="Calibri"/>
                <a:cs typeface="Times New Roman"/>
              </a:rPr>
              <a:t>Hareketlilik Projesinin uygulanması esnasında farklı Program Ülkelerinden en az iki kuruluş (en az bir gönderen bir ev sahibi kuruluş) yer almalıdır.</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1331639" y="1297844"/>
            <a:ext cx="5984331"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Katılımcı Kuruluş Sayısı Nedir?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30181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6400800" cy="1041296"/>
          </a:xfrm>
        </p:spPr>
        <p:txBody>
          <a:bodyPr>
            <a:normAutofit/>
          </a:bodyPr>
          <a:lstStyle/>
          <a:p>
            <a:pPr marL="45720" indent="0" algn="ctr">
              <a:buNone/>
            </a:pPr>
            <a:r>
              <a:rPr lang="tr-TR" sz="2400" b="1" dirty="0" smtClean="0">
                <a:solidFill>
                  <a:srgbClr val="FF0000"/>
                </a:solidFill>
                <a:latin typeface="Calibri" panose="020F0502020204030204" pitchFamily="34" charset="0"/>
              </a:rPr>
              <a:t>ERASMUS+ : ESKİ ve YENİ FAALİYETLERİN KARŞILAŞTIRILMASI</a:t>
            </a:r>
            <a:endParaRPr lang="tr-TR" sz="2400" b="1" dirty="0">
              <a:solidFill>
                <a:srgbClr val="FF0000"/>
              </a:solidFill>
              <a:latin typeface="Calibri" panose="020F050202020403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292291860"/>
              </p:ext>
            </p:extLst>
          </p:nvPr>
        </p:nvGraphicFramePr>
        <p:xfrm>
          <a:off x="1403648" y="2132856"/>
          <a:ext cx="6038389" cy="3475037"/>
        </p:xfrm>
        <a:graphic>
          <a:graphicData uri="http://schemas.openxmlformats.org/drawingml/2006/table">
            <a:tbl>
              <a:tblPr/>
              <a:tblGrid>
                <a:gridCol w="3020414"/>
                <a:gridCol w="3017975"/>
              </a:tblGrid>
              <a:tr h="597059">
                <a:tc>
                  <a:txBody>
                    <a:bodyPr/>
                    <a:lstStyle/>
                    <a:p>
                      <a:pPr indent="-342900" algn="ctr">
                        <a:lnSpc>
                          <a:spcPts val="2305"/>
                        </a:lnSpc>
                        <a:spcAft>
                          <a:spcPts val="0"/>
                        </a:spcAft>
                      </a:pPr>
                      <a:r>
                        <a:rPr lang="tr-TR" sz="1300" b="1" dirty="0" err="1">
                          <a:solidFill>
                            <a:srgbClr val="FFFFFF"/>
                          </a:solidFill>
                          <a:effectLst/>
                          <a:latin typeface="Tahoma"/>
                          <a:ea typeface="Courier New"/>
                          <a:cs typeface="Tahoma"/>
                        </a:rPr>
                        <a:t>Hayatboyu</a:t>
                      </a:r>
                      <a:r>
                        <a:rPr lang="tr-TR" sz="1300" b="1" dirty="0">
                          <a:solidFill>
                            <a:srgbClr val="FFFFFF"/>
                          </a:solidFill>
                          <a:effectLst/>
                          <a:latin typeface="Tahoma"/>
                          <a:ea typeface="Courier New"/>
                          <a:cs typeface="Tahoma"/>
                        </a:rPr>
                        <a:t> Öğrenme/</a:t>
                      </a:r>
                      <a:r>
                        <a:rPr lang="tr-TR" sz="1300" b="1" dirty="0" err="1">
                          <a:solidFill>
                            <a:srgbClr val="FFFFFF"/>
                          </a:solidFill>
                          <a:effectLst/>
                          <a:latin typeface="Tahoma"/>
                          <a:ea typeface="Courier New"/>
                          <a:cs typeface="Tahoma"/>
                        </a:rPr>
                        <a:t>Comenius</a:t>
                      </a:r>
                      <a:r>
                        <a:rPr lang="tr-TR" sz="1300" b="1" dirty="0">
                          <a:solidFill>
                            <a:srgbClr val="FFFFFF"/>
                          </a:solidFill>
                          <a:effectLst/>
                          <a:latin typeface="Tahoma"/>
                          <a:ea typeface="Courier New"/>
                          <a:cs typeface="Tahoma"/>
                        </a:rPr>
                        <a:t> Programı</a:t>
                      </a:r>
                      <a:endParaRPr lang="tr-TR" sz="800" dirty="0">
                        <a:solidFill>
                          <a:srgbClr val="000000"/>
                        </a:solidFill>
                        <a:effectLst/>
                        <a:latin typeface="Tahoma"/>
                        <a:ea typeface="Courier New"/>
                      </a:endParaRPr>
                    </a:p>
                  </a:txBody>
                  <a:tcPr marL="0" marR="0" marT="0" marB="0">
                    <a:lnL>
                      <a:noFill/>
                    </a:lnL>
                    <a:lnR>
                      <a:noFill/>
                    </a:lnR>
                    <a:lnT>
                      <a:noFill/>
                    </a:lnT>
                    <a:lnB>
                      <a:noFill/>
                    </a:lnB>
                    <a:solidFill>
                      <a:srgbClr val="000000"/>
                    </a:solidFill>
                  </a:tcPr>
                </a:tc>
                <a:tc>
                  <a:txBody>
                    <a:bodyPr/>
                    <a:lstStyle/>
                    <a:p>
                      <a:pPr indent="-342900" algn="ctr">
                        <a:lnSpc>
                          <a:spcPts val="1700"/>
                        </a:lnSpc>
                        <a:spcAft>
                          <a:spcPts val="0"/>
                        </a:spcAft>
                      </a:pPr>
                      <a:r>
                        <a:rPr lang="tr-TR" sz="1300" b="1">
                          <a:solidFill>
                            <a:srgbClr val="FFFFFF"/>
                          </a:solidFill>
                          <a:effectLst/>
                          <a:latin typeface="Tahoma"/>
                          <a:ea typeface="Courier New"/>
                          <a:cs typeface="Tahoma"/>
                        </a:rPr>
                        <a:t>Erasmus+</a:t>
                      </a:r>
                      <a:endParaRPr lang="tr-TR" sz="800">
                        <a:solidFill>
                          <a:srgbClr val="000000"/>
                        </a:solidFill>
                        <a:effectLst/>
                        <a:latin typeface="Tahoma"/>
                        <a:ea typeface="Courier New"/>
                      </a:endParaRPr>
                    </a:p>
                  </a:txBody>
                  <a:tcPr marL="0" marR="0" marT="0" marB="0" anchor="ctr">
                    <a:lnL>
                      <a:noFill/>
                    </a:lnL>
                    <a:lnR>
                      <a:noFill/>
                    </a:lnR>
                    <a:lnT>
                      <a:noFill/>
                    </a:lnT>
                    <a:lnB>
                      <a:noFill/>
                    </a:lnB>
                    <a:solidFill>
                      <a:srgbClr val="000000"/>
                    </a:solidFill>
                  </a:tcPr>
                </a:tc>
              </a:tr>
              <a:tr h="456574">
                <a:tc>
                  <a:txBody>
                    <a:bodyPr/>
                    <a:lstStyle/>
                    <a:p>
                      <a:pPr marL="88900" indent="-342900">
                        <a:lnSpc>
                          <a:spcPts val="1700"/>
                        </a:lnSpc>
                        <a:spcAft>
                          <a:spcPts val="0"/>
                        </a:spcAft>
                      </a:pPr>
                      <a:r>
                        <a:rPr lang="tr-TR" sz="1300">
                          <a:solidFill>
                            <a:srgbClr val="000000"/>
                          </a:solidFill>
                          <a:effectLst/>
                          <a:latin typeface="Tahoma"/>
                          <a:ea typeface="Courier New"/>
                          <a:cs typeface="Tahoma"/>
                        </a:rPr>
                        <a:t>Okul Ortaklıkları</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a:solidFill>
                            <a:srgbClr val="000000"/>
                          </a:solidFill>
                          <a:effectLst/>
                          <a:latin typeface="Tahoma"/>
                          <a:ea typeface="Courier New"/>
                          <a:cs typeface="Tahoma"/>
                        </a:rPr>
                        <a:t>Okul Eğitimi Stratejik Ortaklıklar</a:t>
                      </a:r>
                      <a:endParaRPr lang="tr-TR" sz="80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59013">
                <a:tc>
                  <a:txBody>
                    <a:bodyPr/>
                    <a:lstStyle/>
                    <a:p>
                      <a:pPr marL="88900" indent="-342900">
                        <a:lnSpc>
                          <a:spcPts val="1700"/>
                        </a:lnSpc>
                        <a:spcAft>
                          <a:spcPts val="0"/>
                        </a:spcAft>
                      </a:pPr>
                      <a:r>
                        <a:rPr lang="tr-TR" sz="1300">
                          <a:solidFill>
                            <a:srgbClr val="000000"/>
                          </a:solidFill>
                          <a:effectLst/>
                          <a:latin typeface="Tahoma"/>
                          <a:ea typeface="Courier New"/>
                          <a:cs typeface="Tahoma"/>
                        </a:rPr>
                        <a:t>Bölgesel Ortaklıklar</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dirty="0">
                          <a:solidFill>
                            <a:srgbClr val="000000"/>
                          </a:solidFill>
                          <a:effectLst/>
                          <a:latin typeface="Tahoma"/>
                          <a:ea typeface="Courier New"/>
                          <a:cs typeface="Tahoma"/>
                        </a:rPr>
                        <a:t>Okul Eğitimi Stratejik Ortaklıklar</a:t>
                      </a:r>
                      <a:endParaRPr lang="tr-TR" sz="800" dirty="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6574">
                <a:tc>
                  <a:txBody>
                    <a:bodyPr/>
                    <a:lstStyle/>
                    <a:p>
                      <a:pPr marL="88900" indent="-342900">
                        <a:lnSpc>
                          <a:spcPts val="1700"/>
                        </a:lnSpc>
                        <a:spcAft>
                          <a:spcPts val="0"/>
                        </a:spcAft>
                      </a:pPr>
                      <a:r>
                        <a:rPr lang="tr-TR" sz="1300">
                          <a:solidFill>
                            <a:srgbClr val="000000"/>
                          </a:solidFill>
                          <a:effectLst/>
                          <a:latin typeface="Tahoma"/>
                          <a:ea typeface="Courier New"/>
                          <a:cs typeface="Tahoma"/>
                        </a:rPr>
                        <a:t>Hizmet içi Eğitim Faaliyeti</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a:solidFill>
                            <a:srgbClr val="000000"/>
                          </a:solidFill>
                          <a:effectLst/>
                          <a:latin typeface="Tahoma"/>
                          <a:ea typeface="Courier New"/>
                          <a:cs typeface="Tahoma"/>
                        </a:rPr>
                        <a:t>Okul Eğitimi Personel Hareketliliği</a:t>
                      </a:r>
                      <a:endParaRPr lang="tr-TR" sz="80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9013">
                <a:tc>
                  <a:txBody>
                    <a:bodyPr/>
                    <a:lstStyle/>
                    <a:p>
                      <a:pPr marL="88900" indent="-342900">
                        <a:lnSpc>
                          <a:spcPts val="1700"/>
                        </a:lnSpc>
                        <a:spcAft>
                          <a:spcPts val="0"/>
                        </a:spcAft>
                      </a:pPr>
                      <a:r>
                        <a:rPr lang="tr-TR" sz="1300">
                          <a:solidFill>
                            <a:srgbClr val="000000"/>
                          </a:solidFill>
                          <a:effectLst/>
                          <a:latin typeface="Tahoma"/>
                          <a:ea typeface="Courier New"/>
                          <a:cs typeface="Tahoma"/>
                        </a:rPr>
                        <a:t>Comenius Asistanlığı</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a:solidFill>
                            <a:srgbClr val="000000"/>
                          </a:solidFill>
                          <a:effectLst/>
                          <a:latin typeface="Tahoma"/>
                          <a:ea typeface="Courier New"/>
                          <a:cs typeface="Tahoma"/>
                        </a:rPr>
                        <a:t>Yükseköğretim Öğrenci Hareketliliği</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6574">
                <a:tc>
                  <a:txBody>
                    <a:bodyPr/>
                    <a:lstStyle/>
                    <a:p>
                      <a:pPr marL="88900" indent="-342900">
                        <a:lnSpc>
                          <a:spcPts val="1700"/>
                        </a:lnSpc>
                        <a:spcAft>
                          <a:spcPts val="0"/>
                        </a:spcAft>
                      </a:pPr>
                      <a:r>
                        <a:rPr lang="tr-TR" sz="1300">
                          <a:solidFill>
                            <a:srgbClr val="000000"/>
                          </a:solidFill>
                          <a:effectLst/>
                          <a:latin typeface="Tahoma"/>
                          <a:ea typeface="Courier New"/>
                          <a:cs typeface="Tahoma"/>
                        </a:rPr>
                        <a:t>Bireysel Öğrenci Hareketliliği</a:t>
                      </a:r>
                      <a:endParaRPr lang="tr-TR" sz="80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a:solidFill>
                            <a:srgbClr val="000000"/>
                          </a:solidFill>
                          <a:effectLst/>
                          <a:latin typeface="Tahoma"/>
                          <a:ea typeface="Courier New"/>
                          <a:cs typeface="Tahoma"/>
                        </a:rPr>
                        <a:t>Okul Eğitimi Stratejik Ortaklıklar</a:t>
                      </a:r>
                      <a:endParaRPr lang="tr-TR" sz="80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2676">
                <a:tc>
                  <a:txBody>
                    <a:bodyPr/>
                    <a:lstStyle/>
                    <a:p>
                      <a:pPr marL="88900" indent="-342900">
                        <a:lnSpc>
                          <a:spcPts val="1700"/>
                        </a:lnSpc>
                        <a:spcAft>
                          <a:spcPts val="0"/>
                        </a:spcAft>
                      </a:pPr>
                      <a:r>
                        <a:rPr lang="tr-TR" sz="1300">
                          <a:solidFill>
                            <a:srgbClr val="000000"/>
                          </a:solidFill>
                          <a:effectLst/>
                          <a:latin typeface="Tahoma"/>
                          <a:ea typeface="Courier New"/>
                          <a:cs typeface="Tahoma"/>
                        </a:rPr>
                        <a:t>Hazırlık Ziyaretleri</a:t>
                      </a:r>
                      <a:endParaRPr lang="tr-TR" sz="80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a:solidFill>
                            <a:srgbClr val="000000"/>
                          </a:solidFill>
                          <a:effectLst/>
                          <a:latin typeface="Tahoma"/>
                          <a:ea typeface="Courier New"/>
                          <a:cs typeface="Tahoma"/>
                        </a:rPr>
                        <a:t>-</a:t>
                      </a:r>
                      <a:endParaRPr lang="tr-TR" sz="80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7554">
                <a:tc>
                  <a:txBody>
                    <a:bodyPr/>
                    <a:lstStyle/>
                    <a:p>
                      <a:pPr marL="88900" indent="-342900">
                        <a:lnSpc>
                          <a:spcPts val="1700"/>
                        </a:lnSpc>
                        <a:spcAft>
                          <a:spcPts val="0"/>
                        </a:spcAft>
                      </a:pPr>
                      <a:r>
                        <a:rPr lang="tr-TR" sz="1300" dirty="0">
                          <a:solidFill>
                            <a:srgbClr val="000000"/>
                          </a:solidFill>
                          <a:effectLst/>
                          <a:latin typeface="Tahoma"/>
                          <a:ea typeface="Courier New"/>
                          <a:cs typeface="Tahoma"/>
                        </a:rPr>
                        <a:t>İrtibat Seminerleri</a:t>
                      </a:r>
                      <a:endParaRPr lang="tr-TR" sz="800" dirty="0">
                        <a:solidFill>
                          <a:srgbClr val="000000"/>
                        </a:solidFill>
                        <a:effectLst/>
                        <a:latin typeface="Tahoma"/>
                        <a:ea typeface="Courier New"/>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indent="-342900">
                        <a:lnSpc>
                          <a:spcPts val="1700"/>
                        </a:lnSpc>
                        <a:spcAft>
                          <a:spcPts val="0"/>
                        </a:spcAft>
                      </a:pPr>
                      <a:r>
                        <a:rPr lang="tr-TR" sz="1300" dirty="0">
                          <a:solidFill>
                            <a:srgbClr val="000000"/>
                          </a:solidFill>
                          <a:effectLst/>
                          <a:latin typeface="Tahoma"/>
                          <a:ea typeface="Courier New"/>
                          <a:cs typeface="Tahoma"/>
                        </a:rPr>
                        <a:t>-</a:t>
                      </a:r>
                      <a:endParaRPr lang="tr-TR" sz="800" dirty="0">
                        <a:solidFill>
                          <a:srgbClr val="000000"/>
                        </a:solidFill>
                        <a:effectLst/>
                        <a:latin typeface="Tahoma"/>
                        <a:ea typeface="Courier New"/>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430405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654" y="1268760"/>
            <a:ext cx="9036496" cy="5340629"/>
          </a:xfrm>
          <a:prstGeom prst="rect">
            <a:avLst/>
          </a:prstGeom>
        </p:spPr>
        <p:txBody>
          <a:bodyPr wrap="square">
            <a:spAutoFit/>
          </a:bodyPr>
          <a:lstStyle/>
          <a:p>
            <a:pPr>
              <a:lnSpc>
                <a:spcPct val="115000"/>
              </a:lnSpc>
              <a:spcAft>
                <a:spcPts val="1000"/>
              </a:spcAft>
            </a:pPr>
            <a:r>
              <a:rPr lang="tr-TR" sz="2400" dirty="0">
                <a:solidFill>
                  <a:srgbClr val="FF0000"/>
                </a:solidFill>
                <a:latin typeface="Calibri"/>
                <a:ea typeface="Calibri"/>
                <a:cs typeface="Times New Roman"/>
              </a:rPr>
              <a:t>Proje Süresi: 1 veya 2 </a:t>
            </a:r>
            <a:r>
              <a:rPr lang="tr-TR" sz="2400" dirty="0" smtClean="0">
                <a:solidFill>
                  <a:srgbClr val="FF0000"/>
                </a:solidFill>
                <a:latin typeface="Calibri"/>
                <a:ea typeface="Calibri"/>
                <a:cs typeface="Times New Roman"/>
              </a:rPr>
              <a:t>yıl</a:t>
            </a:r>
            <a:r>
              <a:rPr lang="tr-TR" sz="2400" dirty="0">
                <a:solidFill>
                  <a:srgbClr val="000000"/>
                </a:solidFill>
                <a:latin typeface="Calibri"/>
                <a:ea typeface="Calibri"/>
                <a:cs typeface="Times New Roman"/>
              </a:rPr>
              <a:t> </a:t>
            </a:r>
            <a:endParaRPr lang="tr-TR" sz="2400" dirty="0">
              <a:latin typeface="Calibri"/>
              <a:ea typeface="Calibri"/>
              <a:cs typeface="Times New Roman"/>
            </a:endParaRPr>
          </a:p>
          <a:p>
            <a:pPr>
              <a:lnSpc>
                <a:spcPct val="115000"/>
              </a:lnSpc>
              <a:spcAft>
                <a:spcPts val="1000"/>
              </a:spcAft>
            </a:pPr>
            <a:r>
              <a:rPr lang="tr-TR" sz="2400" dirty="0">
                <a:solidFill>
                  <a:srgbClr val="FF0000"/>
                </a:solidFill>
                <a:latin typeface="Calibri"/>
                <a:ea typeface="Calibri"/>
                <a:cs typeface="Times New Roman"/>
              </a:rPr>
              <a:t>Faaliyetin Süresi :</a:t>
            </a:r>
            <a:r>
              <a:rPr lang="tr-TR" sz="2400" dirty="0">
                <a:solidFill>
                  <a:srgbClr val="000000"/>
                </a:solidFill>
                <a:latin typeface="Calibri"/>
                <a:ea typeface="Calibri"/>
                <a:cs typeface="Times New Roman"/>
              </a:rPr>
              <a:t> </a:t>
            </a:r>
            <a:r>
              <a:rPr lang="tr-TR" sz="2400" dirty="0">
                <a:solidFill>
                  <a:schemeClr val="accent1">
                    <a:lumMod val="50000"/>
                  </a:schemeClr>
                </a:solidFill>
                <a:latin typeface="Calibri"/>
                <a:ea typeface="Calibri"/>
                <a:cs typeface="Times New Roman"/>
              </a:rPr>
              <a:t>2 günden 2 aya kadar olabilir.</a:t>
            </a:r>
          </a:p>
          <a:p>
            <a:pPr>
              <a:lnSpc>
                <a:spcPct val="115000"/>
              </a:lnSpc>
              <a:spcAft>
                <a:spcPts val="1000"/>
              </a:spcAft>
            </a:pPr>
            <a:r>
              <a:rPr lang="tr-TR" sz="2400" dirty="0">
                <a:solidFill>
                  <a:srgbClr val="FF0000"/>
                </a:solidFill>
                <a:latin typeface="Calibri"/>
                <a:ea typeface="Calibri"/>
                <a:cs typeface="Times New Roman"/>
              </a:rPr>
              <a:t>Projeye Sağlanan Hibe Destekleri Nelerdir?</a:t>
            </a:r>
            <a:endParaRPr lang="tr-TR" sz="2400" dirty="0">
              <a:latin typeface="Calibri"/>
              <a:ea typeface="Calibri"/>
              <a:cs typeface="Times New Roman"/>
            </a:endParaRPr>
          </a:p>
          <a:p>
            <a:pPr>
              <a:lnSpc>
                <a:spcPct val="115000"/>
              </a:lnSpc>
              <a:spcAft>
                <a:spcPts val="1000"/>
              </a:spcAft>
            </a:pPr>
            <a:r>
              <a:rPr lang="tr-TR" sz="2400" dirty="0">
                <a:solidFill>
                  <a:schemeClr val="accent1">
                    <a:lumMod val="50000"/>
                  </a:schemeClr>
                </a:solidFill>
                <a:latin typeface="Calibri"/>
                <a:ea typeface="Calibri"/>
                <a:cs typeface="Times New Roman"/>
              </a:rPr>
              <a:t>Kurumsal destek</a:t>
            </a:r>
          </a:p>
          <a:p>
            <a:pPr>
              <a:lnSpc>
                <a:spcPct val="115000"/>
              </a:lnSpc>
              <a:spcAft>
                <a:spcPts val="1000"/>
              </a:spcAft>
            </a:pPr>
            <a:r>
              <a:rPr lang="tr-TR" sz="2400" dirty="0">
                <a:solidFill>
                  <a:schemeClr val="accent1">
                    <a:lumMod val="50000"/>
                  </a:schemeClr>
                </a:solidFill>
                <a:latin typeface="Calibri"/>
                <a:ea typeface="Calibri"/>
                <a:cs typeface="Times New Roman"/>
              </a:rPr>
              <a:t>Seyahat giderleri</a:t>
            </a:r>
          </a:p>
          <a:p>
            <a:pPr>
              <a:lnSpc>
                <a:spcPct val="115000"/>
              </a:lnSpc>
              <a:spcAft>
                <a:spcPts val="1000"/>
              </a:spcAft>
            </a:pPr>
            <a:r>
              <a:rPr lang="tr-TR" sz="2400" dirty="0">
                <a:solidFill>
                  <a:schemeClr val="accent1">
                    <a:lumMod val="50000"/>
                  </a:schemeClr>
                </a:solidFill>
                <a:latin typeface="Calibri"/>
                <a:ea typeface="Calibri"/>
                <a:cs typeface="Times New Roman"/>
              </a:rPr>
              <a:t>Bireysel destek</a:t>
            </a:r>
          </a:p>
          <a:p>
            <a:pPr>
              <a:lnSpc>
                <a:spcPct val="115000"/>
              </a:lnSpc>
              <a:spcAft>
                <a:spcPts val="1000"/>
              </a:spcAft>
            </a:pPr>
            <a:r>
              <a:rPr lang="tr-TR" sz="2400" dirty="0">
                <a:solidFill>
                  <a:schemeClr val="accent1">
                    <a:lumMod val="50000"/>
                  </a:schemeClr>
                </a:solidFill>
                <a:latin typeface="Calibri"/>
                <a:ea typeface="Calibri"/>
                <a:cs typeface="Times New Roman"/>
              </a:rPr>
              <a:t>Kurs ücreti</a:t>
            </a:r>
          </a:p>
          <a:p>
            <a:pPr>
              <a:lnSpc>
                <a:spcPct val="115000"/>
              </a:lnSpc>
              <a:spcAft>
                <a:spcPts val="1000"/>
              </a:spcAft>
            </a:pPr>
            <a:r>
              <a:rPr lang="tr-TR" sz="2400" dirty="0">
                <a:solidFill>
                  <a:schemeClr val="accent1">
                    <a:lumMod val="50000"/>
                  </a:schemeClr>
                </a:solidFill>
                <a:latin typeface="Calibri"/>
                <a:ea typeface="Calibri"/>
                <a:cs typeface="Times New Roman"/>
              </a:rPr>
              <a:t>Özel ihtiyaç desteği</a:t>
            </a:r>
          </a:p>
          <a:p>
            <a:pPr>
              <a:lnSpc>
                <a:spcPct val="115000"/>
              </a:lnSpc>
              <a:spcAft>
                <a:spcPts val="1000"/>
              </a:spcAft>
            </a:pPr>
            <a:r>
              <a:rPr lang="tr-TR" sz="2400" dirty="0">
                <a:solidFill>
                  <a:schemeClr val="accent1">
                    <a:lumMod val="50000"/>
                  </a:schemeClr>
                </a:solidFill>
                <a:latin typeface="Calibri"/>
                <a:ea typeface="Calibri"/>
                <a:cs typeface="Times New Roman"/>
              </a:rPr>
              <a:t>Son Başvuru Tarihi: 04 Mart 2015 tarihinde Brüksel saati ile 12:00'ye (Türkiye Saati İle 13:00) </a:t>
            </a:r>
            <a:endParaRPr lang="tr-TR" sz="2400"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4121889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021" y="2718421"/>
            <a:ext cx="8985475" cy="1791260"/>
          </a:xfrm>
          <a:prstGeom prst="rect">
            <a:avLst/>
          </a:prstGeom>
        </p:spPr>
        <p:txBody>
          <a:bodyPr wrap="square">
            <a:spAutoFit/>
          </a:bodyPr>
          <a:lstStyle/>
          <a:p>
            <a:pPr>
              <a:lnSpc>
                <a:spcPct val="115000"/>
              </a:lnSpc>
              <a:spcAft>
                <a:spcPts val="1000"/>
              </a:spcAft>
            </a:pPr>
            <a:r>
              <a:rPr lang="tr-TR" sz="2400" dirty="0" smtClean="0">
                <a:solidFill>
                  <a:schemeClr val="accent1">
                    <a:lumMod val="50000"/>
                  </a:schemeClr>
                </a:solidFill>
                <a:latin typeface="Calibri"/>
                <a:ea typeface="Calibri"/>
                <a:cs typeface="Times New Roman"/>
              </a:rPr>
              <a:t>Kurumsal</a:t>
            </a:r>
            <a:r>
              <a:rPr lang="tr-TR" sz="2400" dirty="0">
                <a:solidFill>
                  <a:schemeClr val="accent1">
                    <a:lumMod val="50000"/>
                  </a:schemeClr>
                </a:solidFill>
                <a:latin typeface="Calibri"/>
                <a:ea typeface="Calibri"/>
                <a:cs typeface="Times New Roman"/>
              </a:rPr>
              <a:t>, yerel/bölgesel, ulusal veya </a:t>
            </a:r>
            <a:r>
              <a:rPr lang="tr-TR" sz="2400" dirty="0" smtClean="0">
                <a:solidFill>
                  <a:schemeClr val="accent1">
                    <a:lumMod val="50000"/>
                  </a:schemeClr>
                </a:solidFill>
                <a:latin typeface="Calibri"/>
                <a:ea typeface="Calibri"/>
                <a:cs typeface="Times New Roman"/>
              </a:rPr>
              <a:t>uluslararası </a:t>
            </a:r>
            <a:r>
              <a:rPr lang="tr-TR" sz="2400" dirty="0">
                <a:solidFill>
                  <a:schemeClr val="accent1">
                    <a:lumMod val="50000"/>
                  </a:schemeClr>
                </a:solidFill>
                <a:latin typeface="Calibri"/>
                <a:ea typeface="Calibri"/>
                <a:cs typeface="Times New Roman"/>
              </a:rPr>
              <a:t>düzeyde yenilikçi uygulamaların geliştirilmesi, transfer edilmesi ve/veya uygulanması amacıyla, program üyesi ülkelerdeki kurum/kuruluşlar arasındaki stratejik işbirliği ve ortaklık projelerini kapsamaktadır. </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251520" y="1441340"/>
            <a:ext cx="8841459"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Yetişkin Eğitimi Alanında Stratejik Ortaklıklar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118502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276872"/>
            <a:ext cx="8496944" cy="4427879"/>
          </a:xfrm>
          <a:prstGeom prst="rect">
            <a:avLst/>
          </a:prstGeom>
        </p:spPr>
        <p:txBody>
          <a:bodyPr wrap="square">
            <a:spAutoFit/>
          </a:bodyPr>
          <a:lstStyle/>
          <a:p>
            <a:pPr>
              <a:lnSpc>
                <a:spcPct val="115000"/>
              </a:lnSpc>
              <a:spcAft>
                <a:spcPts val="1000"/>
              </a:spcAft>
            </a:pPr>
            <a:r>
              <a:rPr lang="tr-TR" sz="2400" dirty="0" smtClean="0">
                <a:solidFill>
                  <a:srgbClr val="FF0000"/>
                </a:solidFill>
                <a:latin typeface="Calibri"/>
                <a:ea typeface="Calibri"/>
                <a:cs typeface="Times New Roman"/>
              </a:rPr>
              <a:t>1-</a:t>
            </a:r>
            <a:r>
              <a:rPr lang="tr-TR" sz="2400" dirty="0" smtClean="0">
                <a:solidFill>
                  <a:schemeClr val="accent1">
                    <a:lumMod val="50000"/>
                  </a:schemeClr>
                </a:solidFill>
                <a:latin typeface="Calibri"/>
                <a:ea typeface="Calibri"/>
                <a:cs typeface="Times New Roman"/>
              </a:rPr>
              <a:t> </a:t>
            </a:r>
            <a:r>
              <a:rPr lang="tr-TR" sz="2400" dirty="0">
                <a:solidFill>
                  <a:schemeClr val="accent1">
                    <a:lumMod val="50000"/>
                  </a:schemeClr>
                </a:solidFill>
                <a:latin typeface="Calibri"/>
                <a:ea typeface="Calibri"/>
                <a:cs typeface="Times New Roman"/>
              </a:rPr>
              <a:t>Ortak kurum/kuruluşlar arasındaki uygulama ve deneyimlerin paylaşımına yönelik faaliyetler,</a:t>
            </a:r>
          </a:p>
          <a:p>
            <a:pPr>
              <a:lnSpc>
                <a:spcPct val="115000"/>
              </a:lnSpc>
              <a:spcAft>
                <a:spcPts val="1000"/>
              </a:spcAft>
            </a:pPr>
            <a:r>
              <a:rPr lang="tr-TR" sz="2400" dirty="0">
                <a:solidFill>
                  <a:srgbClr val="FF0000"/>
                </a:solidFill>
                <a:latin typeface="Calibri"/>
                <a:ea typeface="Calibri"/>
                <a:cs typeface="Times New Roman"/>
              </a:rPr>
              <a:t>2- </a:t>
            </a:r>
            <a:r>
              <a:rPr lang="tr-TR" sz="2400" dirty="0">
                <a:solidFill>
                  <a:schemeClr val="accent1">
                    <a:lumMod val="50000"/>
                  </a:schemeClr>
                </a:solidFill>
                <a:latin typeface="Calibri"/>
                <a:ea typeface="Calibri"/>
                <a:cs typeface="Times New Roman"/>
              </a:rPr>
              <a:t>Yenilikçi uygulamaların geliştirilmesine, test edilmesine ve uygulanmasına yönelik faaliyetler,</a:t>
            </a:r>
          </a:p>
          <a:p>
            <a:pPr>
              <a:lnSpc>
                <a:spcPct val="115000"/>
              </a:lnSpc>
              <a:spcAft>
                <a:spcPts val="1000"/>
              </a:spcAft>
            </a:pPr>
            <a:r>
              <a:rPr lang="tr-TR" sz="2400" dirty="0">
                <a:solidFill>
                  <a:srgbClr val="FF0000"/>
                </a:solidFill>
                <a:latin typeface="Calibri"/>
                <a:ea typeface="Calibri"/>
                <a:cs typeface="Times New Roman"/>
              </a:rPr>
              <a:t>3- </a:t>
            </a:r>
            <a:r>
              <a:rPr lang="tr-TR" sz="2400" dirty="0">
                <a:solidFill>
                  <a:schemeClr val="accent1">
                    <a:lumMod val="50000"/>
                  </a:schemeClr>
                </a:solidFill>
                <a:latin typeface="Calibri"/>
                <a:ea typeface="Calibri"/>
                <a:cs typeface="Times New Roman"/>
              </a:rPr>
              <a:t> Örgün, yaygın ve informal öğrenme ile edilmiş bilgi, beceri ve yeterliliklerin tanınmasına ve geçerliliğine imkân sağlayan faaliyetler,</a:t>
            </a:r>
          </a:p>
          <a:p>
            <a:pPr>
              <a:lnSpc>
                <a:spcPct val="115000"/>
              </a:lnSpc>
              <a:spcAft>
                <a:spcPts val="1000"/>
              </a:spcAft>
            </a:pPr>
            <a:r>
              <a:rPr lang="tr-TR" sz="2400" dirty="0">
                <a:solidFill>
                  <a:srgbClr val="FF0000"/>
                </a:solidFill>
                <a:latin typeface="Calibri"/>
                <a:ea typeface="Calibri"/>
                <a:cs typeface="Times New Roman"/>
              </a:rPr>
              <a:t>4-</a:t>
            </a:r>
            <a:r>
              <a:rPr lang="tr-TR" sz="2400" dirty="0">
                <a:solidFill>
                  <a:schemeClr val="accent1">
                    <a:lumMod val="50000"/>
                  </a:schemeClr>
                </a:solidFill>
                <a:latin typeface="Calibri"/>
                <a:ea typeface="Calibri"/>
                <a:cs typeface="Times New Roman"/>
              </a:rPr>
              <a:t> Yerel otoriteler arasındaki işbirliğini sağlayan faaliyetler,</a:t>
            </a:r>
          </a:p>
          <a:p>
            <a:pPr>
              <a:lnSpc>
                <a:spcPct val="115000"/>
              </a:lnSpc>
              <a:spcAft>
                <a:spcPts val="1000"/>
              </a:spcAft>
            </a:pPr>
            <a:r>
              <a:rPr lang="tr-TR" sz="2400" dirty="0">
                <a:solidFill>
                  <a:srgbClr val="FF0000"/>
                </a:solidFill>
                <a:latin typeface="Calibri"/>
                <a:ea typeface="Calibri"/>
                <a:cs typeface="Times New Roman"/>
              </a:rPr>
              <a:t>5- </a:t>
            </a:r>
            <a:r>
              <a:rPr lang="tr-TR" sz="2400" dirty="0">
                <a:solidFill>
                  <a:schemeClr val="accent1">
                    <a:lumMod val="50000"/>
                  </a:schemeClr>
                </a:solidFill>
                <a:latin typeface="Calibri"/>
                <a:ea typeface="Calibri"/>
                <a:cs typeface="Times New Roman"/>
              </a:rPr>
              <a:t>Aktif vatandaşlığı destekleyen faaliyetler.</a:t>
            </a:r>
            <a:endParaRPr lang="tr-TR" sz="2400" dirty="0">
              <a:solidFill>
                <a:schemeClr val="accent1">
                  <a:lumMod val="50000"/>
                </a:schemeClr>
              </a:solidFill>
              <a:effectLst/>
              <a:latin typeface="Calibri"/>
              <a:ea typeface="Calibri"/>
              <a:cs typeface="Times New Roman"/>
            </a:endParaRPr>
          </a:p>
        </p:txBody>
      </p:sp>
      <p:sp>
        <p:nvSpPr>
          <p:cNvPr id="3" name="Dikdörtgen 2"/>
          <p:cNvSpPr/>
          <p:nvPr/>
        </p:nvSpPr>
        <p:spPr>
          <a:xfrm>
            <a:off x="1498754" y="1340768"/>
            <a:ext cx="6146491" cy="517065"/>
          </a:xfrm>
          <a:prstGeom prst="rect">
            <a:avLst/>
          </a:prstGeom>
          <a:noFill/>
        </p:spPr>
        <p:txBody>
          <a:bodyPr wrap="none" lIns="91440" tIns="45720" rIns="91440" bIns="45720">
            <a:spAutoFit/>
          </a:bodyPr>
          <a:lstStyle/>
          <a:p>
            <a:pPr>
              <a:lnSpc>
                <a:spcPct val="115000"/>
              </a:lnSpc>
              <a:spcAft>
                <a:spcPts val="1000"/>
              </a:spcAft>
            </a:pPr>
            <a:r>
              <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Bu projeler kapsamında aşağıdaki örnek </a:t>
            </a:r>
            <a:r>
              <a:rPr lang="tr-T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olarak</a:t>
            </a:r>
            <a:endPar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endParaRPr>
          </a:p>
        </p:txBody>
      </p:sp>
      <p:sp>
        <p:nvSpPr>
          <p:cNvPr id="5" name="Dikdörtgen 4"/>
          <p:cNvSpPr/>
          <p:nvPr/>
        </p:nvSpPr>
        <p:spPr>
          <a:xfrm>
            <a:off x="644509" y="1772816"/>
            <a:ext cx="7743915" cy="517065"/>
          </a:xfrm>
          <a:prstGeom prst="rect">
            <a:avLst/>
          </a:prstGeom>
          <a:noFill/>
        </p:spPr>
        <p:txBody>
          <a:bodyPr wrap="none" lIns="91440" tIns="45720" rIns="91440" bIns="45720">
            <a:spAutoFit/>
          </a:bodyPr>
          <a:lstStyle/>
          <a:p>
            <a:pPr>
              <a:lnSpc>
                <a:spcPct val="115000"/>
              </a:lnSpc>
              <a:spcAft>
                <a:spcPts val="1000"/>
              </a:spcAft>
            </a:pPr>
            <a:r>
              <a:rPr lang="tr-T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 listelenen faaliyetlere benzer faaliyetler gerçekleştirilebilir;</a:t>
            </a:r>
          </a:p>
        </p:txBody>
      </p:sp>
    </p:spTree>
    <p:extLst>
      <p:ext uri="{BB962C8B-B14F-4D97-AF65-F5344CB8AC3E}">
        <p14:creationId xmlns:p14="http://schemas.microsoft.com/office/powerpoint/2010/main" val="730959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204864"/>
            <a:ext cx="9144000" cy="1176219"/>
          </a:xfrm>
          <a:prstGeom prst="rect">
            <a:avLst/>
          </a:prstGeom>
        </p:spPr>
        <p:txBody>
          <a:bodyPr wrap="square">
            <a:spAutoFit/>
          </a:bodyPr>
          <a:lstStyle/>
          <a:p>
            <a:pPr>
              <a:lnSpc>
                <a:spcPct val="115000"/>
              </a:lnSpc>
              <a:spcAft>
                <a:spcPts val="1000"/>
              </a:spcAft>
            </a:pPr>
            <a:r>
              <a:rPr lang="tr-TR" dirty="0" smtClean="0">
                <a:solidFill>
                  <a:schemeClr val="accent1">
                    <a:lumMod val="50000"/>
                  </a:schemeClr>
                </a:solidFill>
                <a:latin typeface="Calibri"/>
                <a:ea typeface="Calibri"/>
                <a:cs typeface="Times New Roman"/>
              </a:rPr>
              <a:t>Program </a:t>
            </a:r>
            <a:r>
              <a:rPr lang="tr-TR" dirty="0">
                <a:solidFill>
                  <a:schemeClr val="accent1">
                    <a:lumMod val="50000"/>
                  </a:schemeClr>
                </a:solidFill>
                <a:latin typeface="Calibri"/>
                <a:ea typeface="Calibri"/>
                <a:cs typeface="Times New Roman"/>
              </a:rPr>
              <a:t>üyesi ülkelerde yer alan resmi ve özel kurum/kuruluşlar başvuru yapabilir. Türkiye bir Program Ülkesidir.  </a:t>
            </a:r>
          </a:p>
          <a:p>
            <a:pPr>
              <a:lnSpc>
                <a:spcPct val="115000"/>
              </a:lnSpc>
              <a:spcAft>
                <a:spcPts val="1000"/>
              </a:spcAft>
            </a:pPr>
            <a:r>
              <a:rPr lang="tr-TR" dirty="0">
                <a:solidFill>
                  <a:schemeClr val="accent1">
                    <a:lumMod val="50000"/>
                  </a:schemeClr>
                </a:solidFill>
                <a:latin typeface="Calibri"/>
                <a:ea typeface="Calibri"/>
                <a:cs typeface="Times New Roman"/>
              </a:rPr>
              <a:t>Bir Stratejik Ortaklık (KA2) başvurusunda 3 farklı Program Ülkesinden en az 3 ortak olmalıdır.</a:t>
            </a:r>
            <a:endParaRPr lang="tr-TR" dirty="0">
              <a:solidFill>
                <a:schemeClr val="accent1">
                  <a:lumMod val="50000"/>
                </a:schemeClr>
              </a:solidFill>
              <a:effectLst/>
              <a:latin typeface="Calibri"/>
              <a:ea typeface="Calibri"/>
              <a:cs typeface="Times New Roman"/>
            </a:endParaRPr>
          </a:p>
        </p:txBody>
      </p:sp>
      <p:sp>
        <p:nvSpPr>
          <p:cNvPr id="3" name="Dikdörtgen 2"/>
          <p:cNvSpPr/>
          <p:nvPr/>
        </p:nvSpPr>
        <p:spPr>
          <a:xfrm>
            <a:off x="2123728" y="1196752"/>
            <a:ext cx="4003019" cy="584775"/>
          </a:xfrm>
          <a:prstGeom prst="rect">
            <a:avLst/>
          </a:prstGeom>
          <a:noFill/>
        </p:spPr>
        <p:txBody>
          <a:bodyPr wrap="none" lIns="91440" tIns="45720" rIns="91440" bIns="45720">
            <a:spAutoFit/>
          </a:bodyPr>
          <a:lstStyle/>
          <a:p>
            <a:pPr algn="ct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Kimler Başvurabilir?</a:t>
            </a:r>
            <a:endParaRPr lang="tr-TR"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629382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50" y="1916832"/>
            <a:ext cx="9145016" cy="4016484"/>
          </a:xfrm>
          <a:prstGeom prst="rect">
            <a:avLst/>
          </a:prstGeom>
        </p:spPr>
        <p:txBody>
          <a:bodyPr wrap="square">
            <a:spAutoFit/>
          </a:bodyPr>
          <a:lstStyle/>
          <a:p>
            <a:pPr>
              <a:lnSpc>
                <a:spcPct val="115000"/>
              </a:lnSpc>
              <a:spcAft>
                <a:spcPts val="1000"/>
              </a:spcAft>
            </a:pPr>
            <a:r>
              <a:rPr lang="tr-TR" sz="2000" dirty="0" smtClean="0">
                <a:solidFill>
                  <a:schemeClr val="accent1">
                    <a:lumMod val="50000"/>
                  </a:schemeClr>
                </a:solidFill>
                <a:latin typeface="Calibri"/>
                <a:ea typeface="Calibri"/>
                <a:cs typeface="Times New Roman"/>
              </a:rPr>
              <a:t>Proje </a:t>
            </a:r>
            <a:r>
              <a:rPr lang="tr-TR" sz="2000" dirty="0">
                <a:solidFill>
                  <a:schemeClr val="accent1">
                    <a:lumMod val="50000"/>
                  </a:schemeClr>
                </a:solidFill>
                <a:latin typeface="Calibri"/>
                <a:ea typeface="Calibri"/>
                <a:cs typeface="Times New Roman"/>
              </a:rPr>
              <a:t>başvuru aşamasında ön görmek ve başvuru formunda beyan etmek şartı ile projede yer alan bireylerin, projenin amaçlarını gerçekleştirilmelerine katkı sağlayacak, proje ortağı ülkelerde eğitim ve öğretim faaliyetleri yapılabilir. Bu faaliyetlere projede yer alan kurumlarda çalışan ve proje amaçlarına uygun eğitim personeli, eğiticiler, öğretmenler ile projenin yetişkin öğrenicileri katılabilir.  Bu kapsamda gerçekleştirilecek faaliyetler aşağıdaki şartları sağlamalıdır</a:t>
            </a:r>
            <a:r>
              <a:rPr lang="tr-TR" sz="2000" dirty="0" smtClean="0">
                <a:solidFill>
                  <a:schemeClr val="accent1">
                    <a:lumMod val="50000"/>
                  </a:schemeClr>
                </a:solidFill>
                <a:latin typeface="Calibri"/>
                <a:ea typeface="Calibri"/>
                <a:cs typeface="Times New Roman"/>
              </a:rPr>
              <a:t>;</a:t>
            </a:r>
            <a:r>
              <a:rPr lang="tr-TR" sz="2000" dirty="0">
                <a:solidFill>
                  <a:schemeClr val="accent1">
                    <a:lumMod val="50000"/>
                  </a:schemeClr>
                </a:solidFill>
                <a:latin typeface="Calibri"/>
                <a:ea typeface="Calibri"/>
                <a:cs typeface="Times New Roman"/>
              </a:rPr>
              <a:t> </a:t>
            </a:r>
          </a:p>
          <a:p>
            <a:pPr>
              <a:lnSpc>
                <a:spcPct val="115000"/>
              </a:lnSpc>
              <a:spcAft>
                <a:spcPts val="1000"/>
              </a:spcAft>
            </a:pPr>
            <a:r>
              <a:rPr lang="tr-TR" sz="2000" dirty="0">
                <a:solidFill>
                  <a:schemeClr val="accent1">
                    <a:lumMod val="50000"/>
                  </a:schemeClr>
                </a:solidFill>
                <a:latin typeface="Calibri"/>
                <a:ea typeface="Calibri"/>
                <a:cs typeface="Times New Roman"/>
              </a:rPr>
              <a:t>a)    Kısa dönem fiziksel hareketliliği (2 aydan daha az) sanal hareketlilik ile birleştiren karma hareketlilik</a:t>
            </a:r>
          </a:p>
          <a:p>
            <a:pPr>
              <a:lnSpc>
                <a:spcPct val="115000"/>
              </a:lnSpc>
              <a:spcAft>
                <a:spcPts val="1000"/>
              </a:spcAft>
            </a:pPr>
            <a:r>
              <a:rPr lang="tr-TR" sz="2000" dirty="0">
                <a:solidFill>
                  <a:schemeClr val="accent1">
                    <a:lumMod val="50000"/>
                  </a:schemeClr>
                </a:solidFill>
                <a:latin typeface="Calibri"/>
                <a:ea typeface="Calibri"/>
                <a:cs typeface="Times New Roman"/>
              </a:rPr>
              <a:t>b)    Uzun dönemli eğitim/öğretim görevlendirmeleri (2 – 12 ay)</a:t>
            </a:r>
          </a:p>
          <a:p>
            <a:pPr>
              <a:lnSpc>
                <a:spcPct val="115000"/>
              </a:lnSpc>
              <a:spcAft>
                <a:spcPts val="1000"/>
              </a:spcAft>
            </a:pPr>
            <a:r>
              <a:rPr lang="tr-TR" sz="2000" dirty="0">
                <a:solidFill>
                  <a:schemeClr val="accent1">
                    <a:lumMod val="50000"/>
                  </a:schemeClr>
                </a:solidFill>
                <a:latin typeface="Calibri"/>
                <a:ea typeface="Calibri"/>
                <a:cs typeface="Times New Roman"/>
              </a:rPr>
              <a:t>c)    Kısa dönemli ortak personel eğitimi etkinlikleri (5 gün – 2 ay)</a:t>
            </a:r>
            <a:endParaRPr lang="tr-TR" sz="2000" dirty="0">
              <a:solidFill>
                <a:schemeClr val="accent1">
                  <a:lumMod val="50000"/>
                </a:schemeClr>
              </a:solidFill>
              <a:effectLst/>
              <a:latin typeface="Calibri"/>
              <a:ea typeface="Calibri"/>
              <a:cs typeface="Times New Roman"/>
            </a:endParaRPr>
          </a:p>
        </p:txBody>
      </p:sp>
      <p:sp>
        <p:nvSpPr>
          <p:cNvPr id="3" name="Dikdörtgen 2"/>
          <p:cNvSpPr/>
          <p:nvPr/>
        </p:nvSpPr>
        <p:spPr>
          <a:xfrm>
            <a:off x="1043608" y="1209526"/>
            <a:ext cx="3845668" cy="658642"/>
          </a:xfrm>
          <a:prstGeom prst="rect">
            <a:avLst/>
          </a:prstGeom>
          <a:noFill/>
        </p:spPr>
        <p:txBody>
          <a:bodyPr wrap="none" lIns="91440" tIns="45720" rIns="91440" bIns="45720">
            <a:spAutoFit/>
          </a:bodyPr>
          <a:lstStyle/>
          <a:p>
            <a:pPr>
              <a:lnSpc>
                <a:spcPct val="115000"/>
              </a:lnSpc>
              <a:spcAft>
                <a:spcPts val="1000"/>
              </a:spcAft>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Times New Roman"/>
              </a:rPr>
              <a:t>Kimler Yararlanabilir?</a:t>
            </a:r>
          </a:p>
        </p:txBody>
      </p:sp>
    </p:spTree>
    <p:extLst>
      <p:ext uri="{BB962C8B-B14F-4D97-AF65-F5344CB8AC3E}">
        <p14:creationId xmlns:p14="http://schemas.microsoft.com/office/powerpoint/2010/main" val="560151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916832"/>
            <a:ext cx="8856984" cy="4431983"/>
          </a:xfrm>
          <a:prstGeom prst="rect">
            <a:avLst/>
          </a:prstGeom>
        </p:spPr>
        <p:txBody>
          <a:bodyPr wrap="square">
            <a:spAutoFit/>
          </a:bodyPr>
          <a:lstStyle/>
          <a:p>
            <a:pPr>
              <a:lnSpc>
                <a:spcPct val="115000"/>
              </a:lnSpc>
              <a:spcAft>
                <a:spcPts val="1000"/>
              </a:spcAft>
            </a:pPr>
            <a:r>
              <a:rPr lang="tr-TR" dirty="0">
                <a:solidFill>
                  <a:srgbClr val="FF0000"/>
                </a:solidFill>
                <a:latin typeface="Calibri"/>
                <a:ea typeface="Calibri"/>
                <a:cs typeface="Times New Roman"/>
              </a:rPr>
              <a:t>Proje Süresi </a:t>
            </a:r>
            <a:r>
              <a:rPr lang="tr-TR" dirty="0" smtClean="0">
                <a:solidFill>
                  <a:srgbClr val="FF0000"/>
                </a:solidFill>
                <a:latin typeface="Calibri"/>
                <a:ea typeface="Calibri"/>
                <a:cs typeface="Times New Roman"/>
              </a:rPr>
              <a:t>: </a:t>
            </a:r>
            <a:r>
              <a:rPr lang="tr-TR" dirty="0" smtClean="0">
                <a:solidFill>
                  <a:schemeClr val="accent1">
                    <a:lumMod val="50000"/>
                  </a:schemeClr>
                </a:solidFill>
                <a:latin typeface="Calibri"/>
                <a:ea typeface="Calibri"/>
                <a:cs typeface="Times New Roman"/>
              </a:rPr>
              <a:t>2 </a:t>
            </a:r>
            <a:r>
              <a:rPr lang="tr-TR" dirty="0">
                <a:solidFill>
                  <a:schemeClr val="accent1">
                    <a:lumMod val="50000"/>
                  </a:schemeClr>
                </a:solidFill>
                <a:latin typeface="Calibri"/>
                <a:ea typeface="Calibri"/>
                <a:cs typeface="Times New Roman"/>
              </a:rPr>
              <a:t>ya da 3 yıl süreli olabilir.</a:t>
            </a:r>
          </a:p>
          <a:p>
            <a:pPr>
              <a:lnSpc>
                <a:spcPct val="115000"/>
              </a:lnSpc>
              <a:spcAft>
                <a:spcPts val="1000"/>
              </a:spcAft>
            </a:pPr>
            <a:r>
              <a:rPr lang="tr-TR" dirty="0">
                <a:solidFill>
                  <a:srgbClr val="FF0000"/>
                </a:solidFill>
                <a:latin typeface="Calibri"/>
                <a:ea typeface="Calibri"/>
                <a:cs typeface="Times New Roman"/>
              </a:rPr>
              <a:t>Projelere Sağlanan Hibe Destekleri Nelerdir?</a:t>
            </a:r>
            <a:endParaRPr lang="tr-TR" dirty="0">
              <a:latin typeface="Calibri"/>
              <a:ea typeface="Calibri"/>
              <a:cs typeface="Times New Roman"/>
            </a:endParaRPr>
          </a:p>
          <a:p>
            <a:pPr>
              <a:lnSpc>
                <a:spcPct val="115000"/>
              </a:lnSpc>
              <a:spcAft>
                <a:spcPts val="1000"/>
              </a:spcAft>
            </a:pPr>
            <a:r>
              <a:rPr lang="tr-TR" dirty="0">
                <a:solidFill>
                  <a:schemeClr val="accent1">
                    <a:lumMod val="50000"/>
                  </a:schemeClr>
                </a:solidFill>
                <a:latin typeface="Calibri"/>
                <a:ea typeface="Calibri"/>
                <a:cs typeface="Times New Roman"/>
              </a:rPr>
              <a:t>Proje Yönetimi ve Uygulaması</a:t>
            </a:r>
          </a:p>
          <a:p>
            <a:pPr>
              <a:lnSpc>
                <a:spcPct val="115000"/>
              </a:lnSpc>
              <a:spcAft>
                <a:spcPts val="1000"/>
              </a:spcAft>
            </a:pPr>
            <a:r>
              <a:rPr lang="tr-TR" dirty="0">
                <a:solidFill>
                  <a:schemeClr val="accent1">
                    <a:lumMod val="50000"/>
                  </a:schemeClr>
                </a:solidFill>
                <a:latin typeface="Calibri"/>
                <a:ea typeface="Calibri"/>
                <a:cs typeface="Times New Roman"/>
              </a:rPr>
              <a:t>Ulusötesi Proje Toplantıları</a:t>
            </a:r>
          </a:p>
          <a:p>
            <a:pPr>
              <a:lnSpc>
                <a:spcPct val="115000"/>
              </a:lnSpc>
              <a:spcAft>
                <a:spcPts val="1000"/>
              </a:spcAft>
            </a:pPr>
            <a:r>
              <a:rPr lang="tr-TR" dirty="0">
                <a:solidFill>
                  <a:schemeClr val="accent1">
                    <a:lumMod val="50000"/>
                  </a:schemeClr>
                </a:solidFill>
                <a:latin typeface="Calibri"/>
                <a:ea typeface="Calibri"/>
                <a:cs typeface="Times New Roman"/>
              </a:rPr>
              <a:t>Fikri Çıktılar</a:t>
            </a:r>
          </a:p>
          <a:p>
            <a:pPr>
              <a:lnSpc>
                <a:spcPct val="115000"/>
              </a:lnSpc>
              <a:spcAft>
                <a:spcPts val="1000"/>
              </a:spcAft>
            </a:pPr>
            <a:r>
              <a:rPr lang="tr-TR" dirty="0">
                <a:solidFill>
                  <a:schemeClr val="accent1">
                    <a:lumMod val="50000"/>
                  </a:schemeClr>
                </a:solidFill>
                <a:latin typeface="Calibri"/>
                <a:ea typeface="Calibri"/>
                <a:cs typeface="Times New Roman"/>
              </a:rPr>
              <a:t>Çoğaltıcı Etkinlikler</a:t>
            </a:r>
          </a:p>
          <a:p>
            <a:pPr>
              <a:lnSpc>
                <a:spcPct val="115000"/>
              </a:lnSpc>
              <a:spcAft>
                <a:spcPts val="1000"/>
              </a:spcAft>
            </a:pPr>
            <a:r>
              <a:rPr lang="tr-TR" dirty="0">
                <a:solidFill>
                  <a:schemeClr val="accent1">
                    <a:lumMod val="50000"/>
                  </a:schemeClr>
                </a:solidFill>
                <a:latin typeface="Calibri"/>
                <a:ea typeface="Calibri"/>
                <a:cs typeface="Times New Roman"/>
              </a:rPr>
              <a:t>İstisnai Maliyet</a:t>
            </a:r>
          </a:p>
          <a:p>
            <a:pPr>
              <a:lnSpc>
                <a:spcPct val="115000"/>
              </a:lnSpc>
              <a:spcAft>
                <a:spcPts val="1000"/>
              </a:spcAft>
            </a:pPr>
            <a:r>
              <a:rPr lang="tr-TR" dirty="0">
                <a:solidFill>
                  <a:schemeClr val="accent1">
                    <a:lumMod val="50000"/>
                  </a:schemeClr>
                </a:solidFill>
                <a:latin typeface="Calibri"/>
                <a:ea typeface="Calibri"/>
                <a:cs typeface="Times New Roman"/>
              </a:rPr>
              <a:t>Özel İhtiyaç Desteği</a:t>
            </a:r>
          </a:p>
          <a:p>
            <a:pPr>
              <a:lnSpc>
                <a:spcPct val="115000"/>
              </a:lnSpc>
              <a:spcAft>
                <a:spcPts val="1000"/>
              </a:spcAft>
            </a:pPr>
            <a:r>
              <a:rPr lang="tr-TR" dirty="0" err="1">
                <a:solidFill>
                  <a:schemeClr val="accent1">
                    <a:lumMod val="50000"/>
                  </a:schemeClr>
                </a:solidFill>
                <a:latin typeface="Calibri"/>
                <a:ea typeface="Calibri"/>
                <a:cs typeface="Times New Roman"/>
              </a:rPr>
              <a:t>Opsiyonel</a:t>
            </a:r>
            <a:r>
              <a:rPr lang="tr-TR" dirty="0">
                <a:solidFill>
                  <a:schemeClr val="accent1">
                    <a:lumMod val="50000"/>
                  </a:schemeClr>
                </a:solidFill>
                <a:latin typeface="Calibri"/>
                <a:ea typeface="Calibri"/>
                <a:cs typeface="Times New Roman"/>
              </a:rPr>
              <a:t> Hibe </a:t>
            </a:r>
            <a:r>
              <a:rPr lang="tr-TR" dirty="0" smtClean="0">
                <a:solidFill>
                  <a:schemeClr val="accent1">
                    <a:lumMod val="50000"/>
                  </a:schemeClr>
                </a:solidFill>
                <a:latin typeface="Calibri"/>
                <a:ea typeface="Calibri"/>
                <a:cs typeface="Times New Roman"/>
              </a:rPr>
              <a:t>Tahsisi</a:t>
            </a:r>
            <a:r>
              <a:rPr lang="tr-TR" dirty="0">
                <a:solidFill>
                  <a:schemeClr val="accent1">
                    <a:lumMod val="50000"/>
                  </a:schemeClr>
                </a:solidFill>
                <a:latin typeface="Calibri"/>
                <a:ea typeface="Calibri"/>
                <a:cs typeface="Times New Roman"/>
              </a:rPr>
              <a:t> </a:t>
            </a:r>
          </a:p>
          <a:p>
            <a:pPr>
              <a:lnSpc>
                <a:spcPct val="115000"/>
              </a:lnSpc>
              <a:spcAft>
                <a:spcPts val="1000"/>
              </a:spcAft>
            </a:pPr>
            <a:r>
              <a:rPr lang="tr-TR" dirty="0">
                <a:solidFill>
                  <a:schemeClr val="accent1">
                    <a:lumMod val="50000"/>
                  </a:schemeClr>
                </a:solidFill>
                <a:latin typeface="Calibri"/>
                <a:ea typeface="Calibri"/>
                <a:cs typeface="Times New Roman"/>
              </a:rPr>
              <a:t>Son başvuru Tarihi: 31 Mart 2015 tarihinde Brüksel saati ile 12:00'ye (Türkiye Saati İle 13:00) </a:t>
            </a:r>
            <a:endParaRPr lang="tr-TR" dirty="0">
              <a:solidFill>
                <a:schemeClr val="accent1">
                  <a:lumMod val="50000"/>
                </a:schemeClr>
              </a:solidFill>
              <a:effectLst/>
              <a:latin typeface="Calibri"/>
              <a:ea typeface="Calibri"/>
              <a:cs typeface="Times New Roman"/>
            </a:endParaRPr>
          </a:p>
        </p:txBody>
      </p:sp>
    </p:spTree>
    <p:extLst>
      <p:ext uri="{BB962C8B-B14F-4D97-AF65-F5344CB8AC3E}">
        <p14:creationId xmlns:p14="http://schemas.microsoft.com/office/powerpoint/2010/main" val="148457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1520" y="496392"/>
            <a:ext cx="871296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o 9"/>
          <p:cNvGraphicFramePr>
            <a:graphicFrameLocks noGrp="1"/>
          </p:cNvGraphicFramePr>
          <p:nvPr>
            <p:extLst>
              <p:ext uri="{D42A27DB-BD31-4B8C-83A1-F6EECF244321}">
                <p14:modId xmlns:p14="http://schemas.microsoft.com/office/powerpoint/2010/main" val="1480093563"/>
              </p:ext>
            </p:extLst>
          </p:nvPr>
        </p:nvGraphicFramePr>
        <p:xfrm>
          <a:off x="395536" y="1340768"/>
          <a:ext cx="476250" cy="561975"/>
        </p:xfrm>
        <a:graphic>
          <a:graphicData uri="http://schemas.openxmlformats.org/drawingml/2006/table">
            <a:tbl>
              <a:tblPr>
                <a:tableStyleId>{5C22544A-7EE6-4342-B048-85BDC9FD1C3A}</a:tableStyleId>
              </a:tblPr>
              <a:tblGrid>
                <a:gridCol w="476250"/>
              </a:tblGrid>
              <a:tr h="561975">
                <a:tc>
                  <a:txBody>
                    <a:bodyPr/>
                    <a:lstStyle/>
                    <a:p>
                      <a:pPr marL="63500" algn="l">
                        <a:lnSpc>
                          <a:spcPts val="4400"/>
                        </a:lnSpc>
                        <a:spcAft>
                          <a:spcPts val="0"/>
                        </a:spcAft>
                      </a:pPr>
                      <a:r>
                        <a:rPr lang="tr-TR" sz="4400" dirty="0">
                          <a:solidFill>
                            <a:schemeClr val="accent6">
                              <a:lumMod val="75000"/>
                            </a:schemeClr>
                          </a:solidFill>
                          <a:effectLst/>
                        </a:rPr>
                        <a:t>1</a:t>
                      </a:r>
                      <a:endParaRPr lang="tr-TR" sz="4400" i="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11" name="Rectangle 7"/>
          <p:cNvSpPr>
            <a:spLocks noChangeArrowheads="1"/>
          </p:cNvSpPr>
          <p:nvPr/>
        </p:nvSpPr>
        <p:spPr bwMode="auto">
          <a:xfrm>
            <a:off x="4105275" y="2189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tr-TR" altLang="tr-TR" smtClean="0">
                <a:solidFill>
                  <a:prstClr val="black"/>
                </a:solidFill>
                <a:latin typeface="Arial" pitchFamily="34" charset="0"/>
                <a:cs typeface="Arial" pitchFamily="34" charset="0"/>
              </a:rPr>
              <a:t/>
            </a:r>
            <a:br>
              <a:rPr lang="tr-TR" altLang="tr-TR" smtClean="0">
                <a:solidFill>
                  <a:prstClr val="black"/>
                </a:solidFill>
                <a:latin typeface="Arial" pitchFamily="34" charset="0"/>
                <a:cs typeface="Arial" pitchFamily="34" charset="0"/>
              </a:rPr>
            </a:br>
            <a:endParaRPr lang="tr-TR" altLang="tr-TR" smtClean="0">
              <a:solidFill>
                <a:prstClr val="black"/>
              </a:solidFill>
              <a:latin typeface="Arial" pitchFamily="34" charset="0"/>
              <a:cs typeface="Arial" pitchFamily="34" charset="0"/>
            </a:endParaRPr>
          </a:p>
        </p:txBody>
      </p:sp>
      <p:graphicFrame>
        <p:nvGraphicFramePr>
          <p:cNvPr id="12" name="Tablo 11"/>
          <p:cNvGraphicFramePr>
            <a:graphicFrameLocks noGrp="1"/>
          </p:cNvGraphicFramePr>
          <p:nvPr>
            <p:extLst>
              <p:ext uri="{D42A27DB-BD31-4B8C-83A1-F6EECF244321}">
                <p14:modId xmlns:p14="http://schemas.microsoft.com/office/powerpoint/2010/main" val="878791614"/>
              </p:ext>
            </p:extLst>
          </p:nvPr>
        </p:nvGraphicFramePr>
        <p:xfrm>
          <a:off x="971600" y="1412776"/>
          <a:ext cx="2160240" cy="352425"/>
        </p:xfrm>
        <a:graphic>
          <a:graphicData uri="http://schemas.openxmlformats.org/drawingml/2006/table">
            <a:tbl>
              <a:tblPr>
                <a:tableStyleId>{5C22544A-7EE6-4342-B048-85BDC9FD1C3A}</a:tableStyleId>
              </a:tblPr>
              <a:tblGrid>
                <a:gridCol w="2160240"/>
              </a:tblGrid>
              <a:tr h="352425">
                <a:tc>
                  <a:txBody>
                    <a:bodyPr/>
                    <a:lstStyle/>
                    <a:p>
                      <a:pPr marL="76200" marR="88900" indent="-342900" algn="ctr">
                        <a:lnSpc>
                          <a:spcPts val="1320"/>
                        </a:lnSpc>
                        <a:spcAft>
                          <a:spcPts val="0"/>
                        </a:spcAft>
                      </a:pPr>
                      <a:r>
                        <a:rPr lang="tr-TR" sz="1400" b="1" u="none" strike="noStrike" spc="5" dirty="0">
                          <a:solidFill>
                            <a:schemeClr val="accent6">
                              <a:lumMod val="75000"/>
                            </a:schemeClr>
                          </a:solidFill>
                          <a:effectLst/>
                        </a:rPr>
                        <a:t>Bireylerin </a:t>
                      </a:r>
                      <a:r>
                        <a:rPr lang="tr-TR" sz="1400" b="1" u="none" strike="noStrike" spc="5" dirty="0" smtClean="0">
                          <a:solidFill>
                            <a:schemeClr val="accent6">
                              <a:lumMod val="75000"/>
                            </a:schemeClr>
                          </a:solidFill>
                          <a:effectLst/>
                        </a:rPr>
                        <a:t>Öğrenme</a:t>
                      </a:r>
                      <a:r>
                        <a:rPr lang="tr-TR" sz="1400" b="1" u="none" strike="noStrike" spc="5" baseline="0" dirty="0" smtClean="0">
                          <a:solidFill>
                            <a:schemeClr val="accent6">
                              <a:lumMod val="75000"/>
                            </a:schemeClr>
                          </a:solidFill>
                          <a:effectLst/>
                        </a:rPr>
                        <a:t> </a:t>
                      </a:r>
                      <a:r>
                        <a:rPr lang="tr-TR" sz="1400" b="1" u="none" strike="noStrike" spc="5" dirty="0" smtClean="0">
                          <a:solidFill>
                            <a:schemeClr val="accent6">
                              <a:lumMod val="75000"/>
                            </a:schemeClr>
                          </a:solidFill>
                          <a:effectLst/>
                        </a:rPr>
                        <a:t>Hareketliliği </a:t>
                      </a:r>
                      <a:r>
                        <a:rPr lang="tr-TR" sz="1400" b="1" u="none" strike="noStrike" spc="5" dirty="0">
                          <a:solidFill>
                            <a:schemeClr val="accent6">
                              <a:lumMod val="75000"/>
                            </a:schemeClr>
                          </a:solidFill>
                          <a:effectLst/>
                        </a:rPr>
                        <a:t>(KA1)</a:t>
                      </a:r>
                      <a:endParaRPr lang="tr-TR" sz="1600" b="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13" name="Rectangle 8"/>
          <p:cNvSpPr>
            <a:spLocks noChangeArrowheads="1"/>
          </p:cNvSpPr>
          <p:nvPr/>
        </p:nvSpPr>
        <p:spPr bwMode="auto">
          <a:xfrm>
            <a:off x="3491878" y="2060848"/>
            <a:ext cx="266429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fontAlgn="base">
              <a:spcBef>
                <a:spcPct val="0"/>
              </a:spcBef>
              <a:spcAft>
                <a:spcPct val="0"/>
              </a:spcAft>
              <a:buFont typeface="Wingdings" panose="05000000000000000000" pitchFamily="2" charset="2"/>
              <a:buChar char="ü"/>
            </a:pPr>
            <a:r>
              <a:rPr lang="tr-TR" altLang="tr-TR" dirty="0">
                <a:solidFill>
                  <a:srgbClr val="4E67C8">
                    <a:lumMod val="75000"/>
                  </a:srgbClr>
                </a:solidFill>
                <a:latin typeface="Arial" pitchFamily="34" charset="0"/>
                <a:cs typeface="Arial" pitchFamily="34" charset="0"/>
              </a:rPr>
              <a:t>Stratejik Ortaklıklar</a:t>
            </a:r>
          </a:p>
          <a:p>
            <a:pPr fontAlgn="base">
              <a:spcBef>
                <a:spcPct val="0"/>
              </a:spcBef>
              <a:spcAft>
                <a:spcPct val="0"/>
              </a:spcAft>
            </a:pPr>
            <a:r>
              <a:rPr lang="tr-TR" altLang="tr-TR" dirty="0" smtClean="0">
                <a:solidFill>
                  <a:srgbClr val="4E67C8">
                    <a:lumMod val="75000"/>
                  </a:srgbClr>
                </a:solidFill>
                <a:latin typeface="Arial" pitchFamily="34" charset="0"/>
                <a:cs typeface="Arial" pitchFamily="34" charset="0"/>
              </a:rPr>
              <a:t>     Bilgi Ortaklıkları</a:t>
            </a:r>
          </a:p>
          <a:p>
            <a:pPr marL="285750" indent="-285750" fontAlgn="base">
              <a:spcBef>
                <a:spcPct val="0"/>
              </a:spcBef>
              <a:spcAft>
                <a:spcPct val="0"/>
              </a:spcAft>
              <a:buFont typeface="Wingdings" panose="05000000000000000000" pitchFamily="2" charset="2"/>
              <a:buChar char="ü"/>
            </a:pPr>
            <a:r>
              <a:rPr lang="tr-TR" altLang="tr-TR" dirty="0" err="1" smtClean="0">
                <a:solidFill>
                  <a:srgbClr val="4E67C8">
                    <a:lumMod val="75000"/>
                  </a:srgbClr>
                </a:solidFill>
                <a:latin typeface="Arial" pitchFamily="34" charset="0"/>
                <a:cs typeface="Arial" pitchFamily="34" charset="0"/>
              </a:rPr>
              <a:t>Sektörel</a:t>
            </a:r>
            <a:r>
              <a:rPr lang="tr-TR" altLang="tr-TR" dirty="0" smtClean="0">
                <a:solidFill>
                  <a:srgbClr val="4E67C8">
                    <a:lumMod val="75000"/>
                  </a:srgbClr>
                </a:solidFill>
                <a:latin typeface="Arial" pitchFamily="34" charset="0"/>
                <a:cs typeface="Arial" pitchFamily="34" charset="0"/>
              </a:rPr>
              <a:t> </a:t>
            </a:r>
            <a:r>
              <a:rPr lang="tr-TR" altLang="tr-TR" dirty="0">
                <a:solidFill>
                  <a:srgbClr val="4E67C8">
                    <a:lumMod val="75000"/>
                  </a:srgbClr>
                </a:solidFill>
                <a:latin typeface="Arial" pitchFamily="34" charset="0"/>
                <a:cs typeface="Arial" pitchFamily="34" charset="0"/>
              </a:rPr>
              <a:t>Beceri Ortaklıkları</a:t>
            </a:r>
          </a:p>
          <a:p>
            <a:pPr marL="285750" indent="-285750" fontAlgn="base">
              <a:spcBef>
                <a:spcPct val="0"/>
              </a:spcBef>
              <a:spcAft>
                <a:spcPct val="0"/>
              </a:spcAft>
              <a:buFont typeface="Wingdings" panose="05000000000000000000" pitchFamily="2" charset="2"/>
              <a:buChar char="ü"/>
            </a:pPr>
            <a:r>
              <a:rPr lang="tr-TR" altLang="tr-TR" dirty="0">
                <a:solidFill>
                  <a:srgbClr val="4E67C8">
                    <a:lumMod val="75000"/>
                  </a:srgbClr>
                </a:solidFill>
                <a:latin typeface="Arial" pitchFamily="34" charset="0"/>
                <a:cs typeface="Arial" pitchFamily="34" charset="0"/>
              </a:rPr>
              <a:t>Gençlik alanında Kapasite </a:t>
            </a:r>
            <a:endParaRPr lang="tr-TR" altLang="tr-TR" dirty="0" smtClean="0">
              <a:solidFill>
                <a:srgbClr val="4E67C8">
                  <a:lumMod val="75000"/>
                </a:srgbClr>
              </a:solidFill>
              <a:latin typeface="Arial" pitchFamily="34" charset="0"/>
              <a:cs typeface="Arial" pitchFamily="34" charset="0"/>
            </a:endParaRPr>
          </a:p>
        </p:txBody>
      </p:sp>
      <p:sp>
        <p:nvSpPr>
          <p:cNvPr id="14" name="Dikdörtgen 13"/>
          <p:cNvSpPr/>
          <p:nvPr/>
        </p:nvSpPr>
        <p:spPr>
          <a:xfrm>
            <a:off x="395536" y="2060848"/>
            <a:ext cx="2736304" cy="4524315"/>
          </a:xfrm>
          <a:prstGeom prst="rect">
            <a:avLst/>
          </a:prstGeom>
        </p:spPr>
        <p:txBody>
          <a:bodyPr wrap="square">
            <a:spAutoFit/>
          </a:bodyPr>
          <a:lstStyle/>
          <a:p>
            <a:pPr marL="285750" indent="-285750">
              <a:buFont typeface="Wingdings" panose="05000000000000000000" pitchFamily="2" charset="2"/>
              <a:buChar char="ü"/>
            </a:pPr>
            <a:r>
              <a:rPr lang="tr-TR" dirty="0" smtClean="0">
                <a:solidFill>
                  <a:srgbClr val="4E67C8">
                    <a:lumMod val="75000"/>
                  </a:srgbClr>
                </a:solidFill>
              </a:rPr>
              <a:t>Personel Hareketliliği (Okul eğitimi, mesleki eğitim, yüksek öğretim)</a:t>
            </a:r>
          </a:p>
          <a:p>
            <a:pPr marL="285750" indent="-285750">
              <a:buFont typeface="Wingdings" panose="05000000000000000000" pitchFamily="2" charset="2"/>
              <a:buChar char="ü"/>
            </a:pPr>
            <a:r>
              <a:rPr lang="tr-TR" dirty="0" smtClean="0">
                <a:solidFill>
                  <a:srgbClr val="4E67C8">
                    <a:lumMod val="75000"/>
                  </a:srgbClr>
                </a:solidFill>
              </a:rPr>
              <a:t>Yüksek öğretim/mesleki eğitim öğrencilerinin hareketliliği</a:t>
            </a:r>
          </a:p>
          <a:p>
            <a:pPr marL="285750" indent="-285750">
              <a:buFont typeface="Wingdings" panose="05000000000000000000" pitchFamily="2" charset="2"/>
              <a:buChar char="ü"/>
            </a:pPr>
            <a:r>
              <a:rPr lang="tr-TR" dirty="0" smtClean="0">
                <a:solidFill>
                  <a:srgbClr val="4E67C8">
                    <a:lumMod val="75000"/>
                  </a:srgbClr>
                </a:solidFill>
              </a:rPr>
              <a:t>Ortak Yüksek Lisans Derecesi</a:t>
            </a:r>
          </a:p>
          <a:p>
            <a:pPr marL="285750" indent="-285750">
              <a:buFont typeface="Wingdings" panose="05000000000000000000" pitchFamily="2" charset="2"/>
              <a:buChar char="ü"/>
            </a:pPr>
            <a:r>
              <a:rPr lang="tr-TR" dirty="0" smtClean="0">
                <a:solidFill>
                  <a:srgbClr val="4E67C8">
                    <a:lumMod val="75000"/>
                  </a:srgbClr>
                </a:solidFill>
              </a:rPr>
              <a:t>Yüksek Lisans Öğrencisi Kredi Garantisi</a:t>
            </a:r>
          </a:p>
          <a:p>
            <a:pPr marL="285750" indent="-285750">
              <a:buFont typeface="Wingdings" panose="05000000000000000000" pitchFamily="2" charset="2"/>
              <a:buChar char="ü"/>
            </a:pPr>
            <a:r>
              <a:rPr lang="tr-TR" dirty="0" smtClean="0">
                <a:solidFill>
                  <a:srgbClr val="4E67C8">
                    <a:lumMod val="75000"/>
                  </a:srgbClr>
                </a:solidFill>
              </a:rPr>
              <a:t>Avrupa Gönüllü Hizmeti ve Gençlik Değişimleri</a:t>
            </a:r>
            <a:endParaRPr lang="tr-TR" dirty="0">
              <a:solidFill>
                <a:srgbClr val="4E67C8">
                  <a:lumMod val="75000"/>
                </a:srgbClr>
              </a:solidFill>
            </a:endParaRPr>
          </a:p>
        </p:txBody>
      </p:sp>
      <p:graphicFrame>
        <p:nvGraphicFramePr>
          <p:cNvPr id="15" name="Tablo 14"/>
          <p:cNvGraphicFramePr>
            <a:graphicFrameLocks noGrp="1"/>
          </p:cNvGraphicFramePr>
          <p:nvPr>
            <p:extLst>
              <p:ext uri="{D42A27DB-BD31-4B8C-83A1-F6EECF244321}">
                <p14:modId xmlns:p14="http://schemas.microsoft.com/office/powerpoint/2010/main" val="2840996061"/>
              </p:ext>
            </p:extLst>
          </p:nvPr>
        </p:nvGraphicFramePr>
        <p:xfrm>
          <a:off x="3257550" y="1340768"/>
          <a:ext cx="571500" cy="504825"/>
        </p:xfrm>
        <a:graphic>
          <a:graphicData uri="http://schemas.openxmlformats.org/drawingml/2006/table">
            <a:tbl>
              <a:tblPr>
                <a:tableStyleId>{5C22544A-7EE6-4342-B048-85BDC9FD1C3A}</a:tableStyleId>
              </a:tblPr>
              <a:tblGrid>
                <a:gridCol w="571500"/>
              </a:tblGrid>
              <a:tr h="504825">
                <a:tc>
                  <a:txBody>
                    <a:bodyPr/>
                    <a:lstStyle/>
                    <a:p>
                      <a:pPr marL="63500" algn="l">
                        <a:lnSpc>
                          <a:spcPts val="3900"/>
                        </a:lnSpc>
                        <a:spcAft>
                          <a:spcPts val="0"/>
                        </a:spcAft>
                      </a:pPr>
                      <a:r>
                        <a:rPr lang="tr-TR" sz="3900" dirty="0">
                          <a:solidFill>
                            <a:schemeClr val="accent6">
                              <a:lumMod val="75000"/>
                            </a:schemeClr>
                          </a:solidFill>
                          <a:effectLst/>
                        </a:rPr>
                        <a:t>2</a:t>
                      </a:r>
                      <a:endParaRPr lang="tr-TR" sz="3900" b="1" i="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16" name="Rectangle 10"/>
          <p:cNvSpPr>
            <a:spLocks noChangeArrowheads="1"/>
          </p:cNvSpPr>
          <p:nvPr/>
        </p:nvSpPr>
        <p:spPr bwMode="auto">
          <a:xfrm>
            <a:off x="4057650" y="2217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tr-TR" altLang="tr-TR" smtClean="0">
                <a:solidFill>
                  <a:prstClr val="black"/>
                </a:solidFill>
                <a:latin typeface="Arial" pitchFamily="34" charset="0"/>
                <a:cs typeface="Arial" pitchFamily="34" charset="0"/>
              </a:rPr>
              <a:t/>
            </a:r>
            <a:br>
              <a:rPr lang="tr-TR" altLang="tr-TR" smtClean="0">
                <a:solidFill>
                  <a:prstClr val="black"/>
                </a:solidFill>
                <a:latin typeface="Arial" pitchFamily="34" charset="0"/>
                <a:cs typeface="Arial" pitchFamily="34" charset="0"/>
              </a:rPr>
            </a:br>
            <a:endParaRPr lang="tr-TR" altLang="tr-TR" smtClean="0">
              <a:solidFill>
                <a:prstClr val="black"/>
              </a:solidFill>
              <a:latin typeface="Arial" pitchFamily="34" charset="0"/>
              <a:cs typeface="Arial" pitchFamily="34" charset="0"/>
            </a:endParaRPr>
          </a:p>
        </p:txBody>
      </p:sp>
      <p:graphicFrame>
        <p:nvGraphicFramePr>
          <p:cNvPr id="17" name="Tablo 16"/>
          <p:cNvGraphicFramePr>
            <a:graphicFrameLocks noGrp="1"/>
          </p:cNvGraphicFramePr>
          <p:nvPr>
            <p:extLst>
              <p:ext uri="{D42A27DB-BD31-4B8C-83A1-F6EECF244321}">
                <p14:modId xmlns:p14="http://schemas.microsoft.com/office/powerpoint/2010/main" val="2974036312"/>
              </p:ext>
            </p:extLst>
          </p:nvPr>
        </p:nvGraphicFramePr>
        <p:xfrm>
          <a:off x="3923928" y="1412776"/>
          <a:ext cx="2247900" cy="342900"/>
        </p:xfrm>
        <a:graphic>
          <a:graphicData uri="http://schemas.openxmlformats.org/drawingml/2006/table">
            <a:tbl>
              <a:tblPr>
                <a:tableStyleId>{5C22544A-7EE6-4342-B048-85BDC9FD1C3A}</a:tableStyleId>
              </a:tblPr>
              <a:tblGrid>
                <a:gridCol w="2247900"/>
              </a:tblGrid>
              <a:tr h="342900">
                <a:tc>
                  <a:txBody>
                    <a:bodyPr/>
                    <a:lstStyle/>
                    <a:p>
                      <a:pPr marL="12700" indent="-342900" algn="ctr">
                        <a:lnSpc>
                          <a:spcPts val="1320"/>
                        </a:lnSpc>
                        <a:spcAft>
                          <a:spcPts val="0"/>
                        </a:spcAft>
                      </a:pPr>
                      <a:r>
                        <a:rPr lang="tr-TR" sz="1200" b="1" u="none" strike="noStrike" spc="5" dirty="0">
                          <a:solidFill>
                            <a:schemeClr val="accent6">
                              <a:lumMod val="75000"/>
                            </a:schemeClr>
                          </a:solidFill>
                          <a:effectLst/>
                        </a:rPr>
                        <a:t>Yenilik ve İyi </a:t>
                      </a:r>
                      <a:r>
                        <a:rPr lang="tr-TR" sz="1200" b="1" u="none" strike="noStrike" spc="5" dirty="0" smtClean="0">
                          <a:solidFill>
                            <a:schemeClr val="accent6">
                              <a:lumMod val="75000"/>
                            </a:schemeClr>
                          </a:solidFill>
                          <a:effectLst/>
                        </a:rPr>
                        <a:t>Uygulama </a:t>
                      </a:r>
                      <a:r>
                        <a:rPr lang="tr-TR" sz="1200" b="1" u="none" strike="noStrike" spc="5" dirty="0">
                          <a:solidFill>
                            <a:schemeClr val="accent6">
                              <a:lumMod val="75000"/>
                            </a:schemeClr>
                          </a:solidFill>
                          <a:effectLst/>
                        </a:rPr>
                        <a:t>Değişimi İçin İşbirliği (KA2)</a:t>
                      </a:r>
                      <a:endParaRPr lang="tr-TR" sz="1400" b="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18" name="Rectangle 11"/>
          <p:cNvSpPr>
            <a:spLocks noChangeArrowheads="1"/>
          </p:cNvSpPr>
          <p:nvPr/>
        </p:nvSpPr>
        <p:spPr bwMode="auto">
          <a:xfrm>
            <a:off x="6269939" y="2060848"/>
            <a:ext cx="279057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buFont typeface="Wingdings" panose="05000000000000000000" pitchFamily="2" charset="2"/>
              <a:buChar char="ü"/>
            </a:pPr>
            <a:r>
              <a:rPr lang="tr-TR" b="1" dirty="0" smtClean="0">
                <a:solidFill>
                  <a:srgbClr val="4E67C8">
                    <a:lumMod val="75000"/>
                  </a:srgbClr>
                </a:solidFill>
              </a:rPr>
              <a:t>Geliştirme Yapılandırılmış </a:t>
            </a:r>
            <a:r>
              <a:rPr lang="tr-TR" b="1" dirty="0">
                <a:solidFill>
                  <a:srgbClr val="4E67C8">
                    <a:lumMod val="75000"/>
                  </a:srgbClr>
                </a:solidFill>
              </a:rPr>
              <a:t>Diyalog: </a:t>
            </a:r>
            <a:r>
              <a:rPr lang="tr-TR" dirty="0">
                <a:solidFill>
                  <a:srgbClr val="4E67C8">
                    <a:lumMod val="75000"/>
                  </a:srgbClr>
                </a:solidFill>
              </a:rPr>
              <a:t>Gençler ve karar alıcılar arasında gençlik alanında toplantılar</a:t>
            </a:r>
          </a:p>
          <a:p>
            <a:pPr marL="285750" indent="-285750">
              <a:buFont typeface="Wingdings" panose="05000000000000000000" pitchFamily="2" charset="2"/>
              <a:buChar char="ü"/>
            </a:pPr>
            <a:r>
              <a:rPr lang="tr-TR" dirty="0">
                <a:solidFill>
                  <a:srgbClr val="4E67C8">
                    <a:lumMod val="75000"/>
                  </a:srgbClr>
                </a:solidFill>
              </a:rPr>
              <a:t>Eğitim, öğretim ve gençlik alanlarında bilgi</a:t>
            </a:r>
          </a:p>
          <a:p>
            <a:pPr marL="285750" indent="-285750">
              <a:buFont typeface="Wingdings" panose="05000000000000000000" pitchFamily="2" charset="2"/>
              <a:buChar char="ü"/>
            </a:pPr>
            <a:r>
              <a:rPr lang="tr-TR" dirty="0">
                <a:solidFill>
                  <a:srgbClr val="4E67C8">
                    <a:lumMod val="75000"/>
                  </a:srgbClr>
                </a:solidFill>
              </a:rPr>
              <a:t>Uluslararası kuruluşlar ile işbirliği</a:t>
            </a:r>
            <a:endParaRPr lang="tr-TR" altLang="tr-TR" dirty="0" smtClean="0">
              <a:solidFill>
                <a:srgbClr val="4E67C8">
                  <a:lumMod val="75000"/>
                </a:srgbClr>
              </a:solidFill>
              <a:latin typeface="Arial" pitchFamily="34" charset="0"/>
              <a:cs typeface="Arial" pitchFamily="34" charset="0"/>
            </a:endParaRPr>
          </a:p>
        </p:txBody>
      </p:sp>
      <p:graphicFrame>
        <p:nvGraphicFramePr>
          <p:cNvPr id="19" name="Tablo 18"/>
          <p:cNvGraphicFramePr>
            <a:graphicFrameLocks noGrp="1"/>
          </p:cNvGraphicFramePr>
          <p:nvPr>
            <p:extLst>
              <p:ext uri="{D42A27DB-BD31-4B8C-83A1-F6EECF244321}">
                <p14:modId xmlns:p14="http://schemas.microsoft.com/office/powerpoint/2010/main" val="3846208247"/>
              </p:ext>
            </p:extLst>
          </p:nvPr>
        </p:nvGraphicFramePr>
        <p:xfrm>
          <a:off x="6300192" y="1340768"/>
          <a:ext cx="581025" cy="495300"/>
        </p:xfrm>
        <a:graphic>
          <a:graphicData uri="http://schemas.openxmlformats.org/drawingml/2006/table">
            <a:tbl>
              <a:tblPr>
                <a:tableStyleId>{5C22544A-7EE6-4342-B048-85BDC9FD1C3A}</a:tableStyleId>
              </a:tblPr>
              <a:tblGrid>
                <a:gridCol w="581025"/>
              </a:tblGrid>
              <a:tr h="495300">
                <a:tc>
                  <a:txBody>
                    <a:bodyPr/>
                    <a:lstStyle/>
                    <a:p>
                      <a:pPr marL="63500" algn="l">
                        <a:lnSpc>
                          <a:spcPts val="3900"/>
                        </a:lnSpc>
                        <a:spcAft>
                          <a:spcPts val="0"/>
                        </a:spcAft>
                      </a:pPr>
                      <a:r>
                        <a:rPr lang="tr-TR" sz="3900" dirty="0">
                          <a:solidFill>
                            <a:schemeClr val="accent6">
                              <a:lumMod val="75000"/>
                            </a:schemeClr>
                          </a:solidFill>
                          <a:effectLst/>
                        </a:rPr>
                        <a:t>3</a:t>
                      </a:r>
                      <a:endParaRPr lang="tr-TR" sz="3900" b="1" i="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20" name="Rectangle 12"/>
          <p:cNvSpPr>
            <a:spLocks noChangeArrowheads="1"/>
          </p:cNvSpPr>
          <p:nvPr/>
        </p:nvSpPr>
        <p:spPr bwMode="auto">
          <a:xfrm>
            <a:off x="4052888" y="2220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tr-TR" altLang="tr-TR" smtClean="0">
                <a:solidFill>
                  <a:prstClr val="black"/>
                </a:solidFill>
                <a:latin typeface="Arial" pitchFamily="34" charset="0"/>
                <a:cs typeface="Arial" pitchFamily="34" charset="0"/>
              </a:rPr>
              <a:t/>
            </a:r>
            <a:br>
              <a:rPr lang="tr-TR" altLang="tr-TR" smtClean="0">
                <a:solidFill>
                  <a:prstClr val="black"/>
                </a:solidFill>
                <a:latin typeface="Arial" pitchFamily="34" charset="0"/>
                <a:cs typeface="Arial" pitchFamily="34" charset="0"/>
              </a:rPr>
            </a:br>
            <a:endParaRPr lang="tr-TR" altLang="tr-TR" smtClean="0">
              <a:solidFill>
                <a:prstClr val="black"/>
              </a:solidFill>
              <a:latin typeface="Arial" pitchFamily="34" charset="0"/>
              <a:cs typeface="Arial" pitchFamily="34" charset="0"/>
            </a:endParaRPr>
          </a:p>
        </p:txBody>
      </p:sp>
      <p:graphicFrame>
        <p:nvGraphicFramePr>
          <p:cNvPr id="21" name="Tablo 20"/>
          <p:cNvGraphicFramePr>
            <a:graphicFrameLocks noGrp="1"/>
          </p:cNvGraphicFramePr>
          <p:nvPr>
            <p:extLst>
              <p:ext uri="{D42A27DB-BD31-4B8C-83A1-F6EECF244321}">
                <p14:modId xmlns:p14="http://schemas.microsoft.com/office/powerpoint/2010/main" val="236488234"/>
              </p:ext>
            </p:extLst>
          </p:nvPr>
        </p:nvGraphicFramePr>
        <p:xfrm>
          <a:off x="7008813" y="1412776"/>
          <a:ext cx="2019300" cy="333375"/>
        </p:xfrm>
        <a:graphic>
          <a:graphicData uri="http://schemas.openxmlformats.org/drawingml/2006/table">
            <a:tbl>
              <a:tblPr>
                <a:tableStyleId>{5C22544A-7EE6-4342-B048-85BDC9FD1C3A}</a:tableStyleId>
              </a:tblPr>
              <a:tblGrid>
                <a:gridCol w="2019300"/>
              </a:tblGrid>
              <a:tr h="333375">
                <a:tc>
                  <a:txBody>
                    <a:bodyPr/>
                    <a:lstStyle/>
                    <a:p>
                      <a:pPr indent="-342900" algn="ctr">
                        <a:lnSpc>
                          <a:spcPts val="1320"/>
                        </a:lnSpc>
                        <a:spcAft>
                          <a:spcPts val="0"/>
                        </a:spcAft>
                      </a:pPr>
                      <a:r>
                        <a:rPr lang="tr-TR" sz="1200" b="1" u="none" strike="noStrike" spc="5" dirty="0">
                          <a:solidFill>
                            <a:schemeClr val="accent6">
                              <a:lumMod val="75000"/>
                            </a:schemeClr>
                          </a:solidFill>
                          <a:effectLst/>
                        </a:rPr>
                        <a:t>Politika Reformu Desteği (KA3)</a:t>
                      </a:r>
                      <a:endParaRPr lang="tr-TR" sz="1400" b="1" dirty="0">
                        <a:solidFill>
                          <a:schemeClr val="accent6">
                            <a:lumMod val="75000"/>
                          </a:schemeClr>
                        </a:solidFill>
                        <a:effectLst/>
                        <a:latin typeface="Courier New"/>
                        <a:ea typeface="Courier New"/>
                        <a:cs typeface="Tahoma"/>
                      </a:endParaRPr>
                    </a:p>
                  </a:txBody>
                  <a:tcPr marL="0" marR="0" marT="0" marB="0"/>
                </a:tc>
              </a:tr>
            </a:tbl>
          </a:graphicData>
        </a:graphic>
      </p:graphicFrame>
      <p:sp>
        <p:nvSpPr>
          <p:cNvPr id="22" name="Rectangle 13"/>
          <p:cNvSpPr>
            <a:spLocks noChangeArrowheads="1"/>
          </p:cNvSpPr>
          <p:nvPr/>
        </p:nvSpPr>
        <p:spPr bwMode="auto">
          <a:xfrm>
            <a:off x="3333750" y="2303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tr-TR" altLang="tr-TR" smtClean="0">
                <a:solidFill>
                  <a:prstClr val="black"/>
                </a:solidFill>
                <a:latin typeface="Arial" pitchFamily="34" charset="0"/>
                <a:cs typeface="Arial" pitchFamily="34" charset="0"/>
              </a:rPr>
              <a:t/>
            </a:r>
            <a:br>
              <a:rPr lang="tr-TR" altLang="tr-TR" smtClean="0">
                <a:solidFill>
                  <a:prstClr val="black"/>
                </a:solidFill>
                <a:latin typeface="Arial" pitchFamily="34" charset="0"/>
                <a:cs typeface="Arial" pitchFamily="34" charset="0"/>
              </a:rPr>
            </a:br>
            <a:endParaRPr lang="tr-TR" altLang="tr-TR"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86784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6400800" cy="681256"/>
          </a:xfrm>
          <a:effectLst>
            <a:outerShdw blurRad="50800" dist="38100" dir="2700000" algn="tl" rotWithShape="0">
              <a:prstClr val="black">
                <a:alpha val="40000"/>
              </a:prstClr>
            </a:outerShdw>
          </a:effectLst>
        </p:spPr>
        <p:txBody>
          <a:bodyPr>
            <a:normAutofit/>
          </a:bodyPr>
          <a:lstStyle/>
          <a:p>
            <a:pPr marL="45720" indent="0" algn="ctr">
              <a:buNone/>
            </a:pPr>
            <a:r>
              <a:rPr lang="tr-TR" sz="2800" b="1" dirty="0" smtClean="0">
                <a:solidFill>
                  <a:schemeClr val="accent1">
                    <a:lumMod val="75000"/>
                  </a:schemeClr>
                </a:solidFill>
                <a:latin typeface="Calibri" panose="020F0502020204030204" pitchFamily="34" charset="0"/>
              </a:rPr>
              <a:t>ERASMUS+ HEDEF KİTLESİ</a:t>
            </a:r>
            <a:endParaRPr lang="tr-TR" sz="2800" b="1" dirty="0">
              <a:solidFill>
                <a:schemeClr val="accent1">
                  <a:lumMod val="75000"/>
                </a:schemeClr>
              </a:solidFill>
              <a:latin typeface="Calibri" panose="020F0502020204030204" pitchFamily="34" charset="0"/>
            </a:endParaRPr>
          </a:p>
        </p:txBody>
      </p:sp>
      <p:sp>
        <p:nvSpPr>
          <p:cNvPr id="4" name="Dikdörtgen 3"/>
          <p:cNvSpPr/>
          <p:nvPr/>
        </p:nvSpPr>
        <p:spPr>
          <a:xfrm>
            <a:off x="251520" y="2348880"/>
            <a:ext cx="8640960" cy="2554545"/>
          </a:xfrm>
          <a:prstGeom prst="rect">
            <a:avLst/>
          </a:prstGeom>
        </p:spPr>
        <p:txBody>
          <a:bodyPr wrap="square">
            <a:spAutoFit/>
          </a:bodyPr>
          <a:lstStyle/>
          <a:p>
            <a:pPr marL="285750" indent="-285750">
              <a:buFont typeface="Arial" panose="020B0604020202020204" pitchFamily="34" charset="0"/>
              <a:buChar char="•"/>
            </a:pPr>
            <a:r>
              <a:rPr lang="tr-TR" dirty="0">
                <a:solidFill>
                  <a:srgbClr val="4E67C8">
                    <a:lumMod val="75000"/>
                  </a:srgbClr>
                </a:solidFill>
              </a:rPr>
              <a:t> </a:t>
            </a:r>
            <a:r>
              <a:rPr lang="tr-TR" sz="2000" dirty="0">
                <a:solidFill>
                  <a:srgbClr val="4E67C8">
                    <a:lumMod val="75000"/>
                  </a:srgbClr>
                </a:solidFill>
              </a:rPr>
              <a:t>Eğitim, gençlik ve spor alanında faaliyeti olan kurum/kuruluşlar</a:t>
            </a:r>
            <a:endParaRPr lang="tr-TR" sz="2000" b="1" dirty="0">
              <a:solidFill>
                <a:srgbClr val="4E67C8">
                  <a:lumMod val="75000"/>
                </a:srgbClr>
              </a:solidFill>
            </a:endParaRPr>
          </a:p>
          <a:p>
            <a:pPr marL="285750" indent="-285750">
              <a:buFont typeface="Arial" panose="020B0604020202020204" pitchFamily="34" charset="0"/>
              <a:buChar char="•"/>
            </a:pPr>
            <a:r>
              <a:rPr lang="tr-TR" sz="2000" dirty="0">
                <a:solidFill>
                  <a:srgbClr val="4E67C8">
                    <a:lumMod val="75000"/>
                  </a:srgbClr>
                </a:solidFill>
              </a:rPr>
              <a:t> İşletmeler</a:t>
            </a:r>
            <a:endParaRPr lang="tr-TR" sz="2000" b="1" dirty="0">
              <a:solidFill>
                <a:srgbClr val="4E67C8">
                  <a:lumMod val="75000"/>
                </a:srgbClr>
              </a:solidFill>
            </a:endParaRPr>
          </a:p>
          <a:p>
            <a:pPr marL="285750" indent="-285750">
              <a:buFont typeface="Arial" panose="020B0604020202020204" pitchFamily="34" charset="0"/>
              <a:buChar char="•"/>
            </a:pPr>
            <a:r>
              <a:rPr lang="tr-TR" sz="2000" dirty="0">
                <a:solidFill>
                  <a:srgbClr val="4E67C8">
                    <a:lumMod val="75000"/>
                  </a:srgbClr>
                </a:solidFill>
              </a:rPr>
              <a:t> Dernekler, vakıflar, sivil toplum </a:t>
            </a:r>
            <a:r>
              <a:rPr lang="tr-TR" sz="2000" dirty="0" smtClean="0">
                <a:solidFill>
                  <a:srgbClr val="4E67C8">
                    <a:lumMod val="75000"/>
                  </a:srgbClr>
                </a:solidFill>
              </a:rPr>
              <a:t>kuruluşları</a:t>
            </a:r>
          </a:p>
          <a:p>
            <a:pPr marL="285750" indent="-285750">
              <a:buFont typeface="Arial" panose="020B0604020202020204" pitchFamily="34" charset="0"/>
              <a:buChar char="•"/>
            </a:pPr>
            <a:r>
              <a:rPr lang="tr-TR" sz="2000" b="1" dirty="0">
                <a:solidFill>
                  <a:srgbClr val="4E67C8">
                    <a:lumMod val="75000"/>
                  </a:srgbClr>
                </a:solidFill>
              </a:rPr>
              <a:t> </a:t>
            </a:r>
            <a:r>
              <a:rPr lang="tr-TR" sz="2000" dirty="0" smtClean="0">
                <a:solidFill>
                  <a:srgbClr val="4E67C8">
                    <a:lumMod val="75000"/>
                  </a:srgbClr>
                </a:solidFill>
              </a:rPr>
              <a:t>Eğitim çalışanları</a:t>
            </a:r>
          </a:p>
          <a:p>
            <a:pPr marL="285750" indent="-285750">
              <a:buFont typeface="Arial" panose="020B0604020202020204" pitchFamily="34" charset="0"/>
              <a:buChar char="•"/>
            </a:pPr>
            <a:r>
              <a:rPr lang="tr-TR" sz="2000" b="1" dirty="0">
                <a:solidFill>
                  <a:srgbClr val="4E67C8">
                    <a:lumMod val="75000"/>
                  </a:srgbClr>
                </a:solidFill>
              </a:rPr>
              <a:t> </a:t>
            </a:r>
            <a:r>
              <a:rPr lang="tr-TR" sz="2000" dirty="0" smtClean="0">
                <a:solidFill>
                  <a:srgbClr val="4E67C8">
                    <a:lumMod val="75000"/>
                  </a:srgbClr>
                </a:solidFill>
              </a:rPr>
              <a:t>Örgün eğitim öğrencileri</a:t>
            </a:r>
          </a:p>
          <a:p>
            <a:pPr marL="285750" indent="-285750">
              <a:buFont typeface="Arial" panose="020B0604020202020204" pitchFamily="34" charset="0"/>
              <a:buChar char="•"/>
            </a:pPr>
            <a:r>
              <a:rPr lang="tr-TR" sz="2000" dirty="0">
                <a:solidFill>
                  <a:srgbClr val="4E67C8">
                    <a:lumMod val="75000"/>
                  </a:srgbClr>
                </a:solidFill>
              </a:rPr>
              <a:t> </a:t>
            </a:r>
            <a:r>
              <a:rPr lang="tr-TR" sz="2000" dirty="0" smtClean="0">
                <a:solidFill>
                  <a:srgbClr val="4E67C8">
                    <a:lumMod val="75000"/>
                  </a:srgbClr>
                </a:solidFill>
              </a:rPr>
              <a:t>Yetişkin eğitim öğrencileri</a:t>
            </a:r>
          </a:p>
          <a:p>
            <a:pPr marL="285750" indent="-285750">
              <a:buFont typeface="Arial" panose="020B0604020202020204" pitchFamily="34" charset="0"/>
              <a:buChar char="•"/>
            </a:pPr>
            <a:r>
              <a:rPr lang="tr-TR" sz="2000" dirty="0">
                <a:solidFill>
                  <a:srgbClr val="4E67C8">
                    <a:lumMod val="75000"/>
                  </a:srgbClr>
                </a:solidFill>
              </a:rPr>
              <a:t> </a:t>
            </a:r>
            <a:r>
              <a:rPr lang="tr-TR" sz="2000" dirty="0" smtClean="0">
                <a:solidFill>
                  <a:srgbClr val="4E67C8">
                    <a:lumMod val="75000"/>
                  </a:srgbClr>
                </a:solidFill>
              </a:rPr>
              <a:t>Gençler</a:t>
            </a:r>
          </a:p>
          <a:p>
            <a:pPr marL="285750" indent="-285750">
              <a:buFont typeface="Arial" panose="020B0604020202020204" pitchFamily="34" charset="0"/>
              <a:buChar char="•"/>
            </a:pPr>
            <a:r>
              <a:rPr lang="tr-TR" sz="2000" dirty="0">
                <a:solidFill>
                  <a:srgbClr val="4E67C8">
                    <a:lumMod val="75000"/>
                  </a:srgbClr>
                </a:solidFill>
              </a:rPr>
              <a:t> </a:t>
            </a:r>
            <a:r>
              <a:rPr lang="tr-TR" sz="2000" dirty="0" smtClean="0">
                <a:solidFill>
                  <a:srgbClr val="4E67C8">
                    <a:lumMod val="75000"/>
                  </a:srgbClr>
                </a:solidFill>
              </a:rPr>
              <a:t>Gençlik çalışanları</a:t>
            </a:r>
            <a:endParaRPr lang="tr-TR" sz="2000" dirty="0">
              <a:solidFill>
                <a:srgbClr val="4E67C8">
                  <a:lumMod val="75000"/>
                </a:srgbClr>
              </a:solidFill>
            </a:endParaRPr>
          </a:p>
        </p:txBody>
      </p:sp>
    </p:spTree>
    <p:extLst>
      <p:ext uri="{BB962C8B-B14F-4D97-AF65-F5344CB8AC3E}">
        <p14:creationId xmlns:p14="http://schemas.microsoft.com/office/powerpoint/2010/main" val="2990697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sz="quarter" idx="13"/>
          </p:nvPr>
        </p:nvSpPr>
        <p:spPr>
          <a:xfrm>
            <a:off x="1143000" y="731520"/>
            <a:ext cx="6400800" cy="753264"/>
          </a:xfrm>
        </p:spPr>
        <p:txBody>
          <a:bodyPr>
            <a:normAutofit/>
          </a:bodyPr>
          <a:lstStyle/>
          <a:p>
            <a:pPr marL="45720" indent="0" algn="ctr">
              <a:buNone/>
            </a:pPr>
            <a:r>
              <a:rPr lang="tr-TR" sz="3200" b="1" dirty="0">
                <a:solidFill>
                  <a:schemeClr val="accent1">
                    <a:lumMod val="75000"/>
                  </a:schemeClr>
                </a:solidFill>
                <a:latin typeface="Calibri" panose="020F0502020204030204" pitchFamily="34" charset="0"/>
              </a:rPr>
              <a:t>Hangi Ülkelerde Uygulanacak?</a:t>
            </a:r>
          </a:p>
          <a:p>
            <a:pPr marL="45720" indent="0" algn="ctr">
              <a:buNone/>
            </a:pPr>
            <a:endParaRPr lang="tr-TR" sz="3200" b="1" dirty="0">
              <a:solidFill>
                <a:schemeClr val="accent1">
                  <a:lumMod val="75000"/>
                </a:schemeClr>
              </a:solidFill>
              <a:latin typeface="Calibri" panose="020F0502020204030204" pitchFamily="34" charset="0"/>
            </a:endParaRPr>
          </a:p>
        </p:txBody>
      </p:sp>
      <p:sp>
        <p:nvSpPr>
          <p:cNvPr id="5" name="Dikdörtgen 4"/>
          <p:cNvSpPr/>
          <p:nvPr/>
        </p:nvSpPr>
        <p:spPr>
          <a:xfrm>
            <a:off x="251520" y="1720840"/>
            <a:ext cx="8640960" cy="3970318"/>
          </a:xfrm>
          <a:prstGeom prst="rect">
            <a:avLst/>
          </a:prstGeom>
        </p:spPr>
        <p:txBody>
          <a:bodyPr wrap="square">
            <a:spAutoFit/>
          </a:bodyPr>
          <a:lstStyle/>
          <a:p>
            <a:r>
              <a:rPr lang="tr-TR" dirty="0">
                <a:solidFill>
                  <a:srgbClr val="F14124">
                    <a:lumMod val="75000"/>
                  </a:srgbClr>
                </a:solidFill>
              </a:rPr>
              <a:t>34 Program Ülkesi:</a:t>
            </a:r>
            <a:endParaRPr lang="tr-TR" b="1" dirty="0">
              <a:solidFill>
                <a:srgbClr val="F14124">
                  <a:lumMod val="75000"/>
                </a:srgbClr>
              </a:solidFill>
            </a:endParaRPr>
          </a:p>
          <a:p>
            <a:pPr marL="285750" indent="-285750">
              <a:buFont typeface="Arial" panose="020B0604020202020204" pitchFamily="34" charset="0"/>
              <a:buChar char="•"/>
            </a:pPr>
            <a:r>
              <a:rPr lang="tr-TR" dirty="0">
                <a:solidFill>
                  <a:srgbClr val="4E67C8">
                    <a:lumMod val="75000"/>
                  </a:srgbClr>
                </a:solidFill>
              </a:rPr>
              <a:t> 28 Avrupa Birliği üyesi </a:t>
            </a:r>
            <a:r>
              <a:rPr lang="tr-TR" dirty="0" smtClean="0">
                <a:solidFill>
                  <a:srgbClr val="4E67C8">
                    <a:lumMod val="75000"/>
                  </a:srgbClr>
                </a:solidFill>
              </a:rPr>
              <a:t>ülke</a:t>
            </a:r>
          </a:p>
          <a:p>
            <a:endParaRPr lang="tr-TR" b="1" dirty="0">
              <a:solidFill>
                <a:srgbClr val="4E67C8">
                  <a:lumMod val="75000"/>
                </a:srgbClr>
              </a:solidFill>
            </a:endParaRPr>
          </a:p>
          <a:p>
            <a:pPr marL="285750" indent="-285750">
              <a:buFont typeface="Arial" panose="020B0604020202020204" pitchFamily="34" charset="0"/>
              <a:buChar char="•"/>
            </a:pPr>
            <a:r>
              <a:rPr lang="tr-TR" dirty="0">
                <a:solidFill>
                  <a:srgbClr val="4E67C8">
                    <a:lumMod val="75000"/>
                  </a:srgbClr>
                </a:solidFill>
              </a:rPr>
              <a:t> 4 EFTA (Avrupa Serbest Ticaret Birliği) üyesi ülke: </a:t>
            </a:r>
            <a:r>
              <a:rPr lang="tr-TR" b="1" dirty="0">
                <a:solidFill>
                  <a:srgbClr val="4E67C8">
                    <a:lumMod val="75000"/>
                  </a:srgbClr>
                </a:solidFill>
              </a:rPr>
              <a:t>İsviçre, </a:t>
            </a:r>
            <a:r>
              <a:rPr lang="tr-TR" b="1" dirty="0" smtClean="0">
                <a:solidFill>
                  <a:srgbClr val="4E67C8">
                    <a:lumMod val="75000"/>
                  </a:srgbClr>
                </a:solidFill>
              </a:rPr>
              <a:t>İzlanda,  Lihtenştayn </a:t>
            </a:r>
            <a:r>
              <a:rPr lang="tr-TR" b="1" dirty="0">
                <a:solidFill>
                  <a:srgbClr val="4E67C8">
                    <a:lumMod val="75000"/>
                  </a:srgbClr>
                </a:solidFill>
              </a:rPr>
              <a:t>ve </a:t>
            </a:r>
            <a:r>
              <a:rPr lang="tr-TR" b="1" dirty="0" smtClean="0">
                <a:solidFill>
                  <a:srgbClr val="4E67C8">
                    <a:lumMod val="75000"/>
                  </a:srgbClr>
                </a:solidFill>
              </a:rPr>
              <a:t>Norveç</a:t>
            </a:r>
          </a:p>
          <a:p>
            <a:endParaRPr lang="tr-TR" dirty="0">
              <a:solidFill>
                <a:srgbClr val="4E67C8">
                  <a:lumMod val="75000"/>
                </a:srgbClr>
              </a:solidFill>
            </a:endParaRPr>
          </a:p>
          <a:p>
            <a:pPr marL="285750" indent="-285750">
              <a:buFont typeface="Arial" panose="020B0604020202020204" pitchFamily="34" charset="0"/>
              <a:buChar char="•"/>
            </a:pPr>
            <a:r>
              <a:rPr lang="tr-TR" dirty="0">
                <a:solidFill>
                  <a:srgbClr val="4E67C8">
                    <a:lumMod val="75000"/>
                  </a:srgbClr>
                </a:solidFill>
              </a:rPr>
              <a:t> AB adayı ülkeler arasından:</a:t>
            </a:r>
          </a:p>
          <a:p>
            <a:r>
              <a:rPr lang="tr-TR" dirty="0">
                <a:solidFill>
                  <a:srgbClr val="4E67C8">
                    <a:lumMod val="75000"/>
                  </a:srgbClr>
                </a:solidFill>
              </a:rPr>
              <a:t> </a:t>
            </a:r>
            <a:r>
              <a:rPr lang="tr-TR" dirty="0" smtClean="0">
                <a:solidFill>
                  <a:srgbClr val="4E67C8">
                    <a:lumMod val="75000"/>
                  </a:srgbClr>
                </a:solidFill>
              </a:rPr>
              <a:t>   </a:t>
            </a:r>
            <a:r>
              <a:rPr lang="tr-TR" b="1" dirty="0" smtClean="0">
                <a:solidFill>
                  <a:srgbClr val="4E67C8">
                    <a:lumMod val="75000"/>
                  </a:srgbClr>
                </a:solidFill>
              </a:rPr>
              <a:t>Türkiye </a:t>
            </a:r>
            <a:r>
              <a:rPr lang="tr-TR" b="1" dirty="0">
                <a:solidFill>
                  <a:srgbClr val="4E67C8">
                    <a:lumMod val="75000"/>
                  </a:srgbClr>
                </a:solidFill>
              </a:rPr>
              <a:t>ve </a:t>
            </a:r>
            <a:r>
              <a:rPr lang="tr-TR" b="1" dirty="0" smtClean="0">
                <a:solidFill>
                  <a:srgbClr val="4E67C8">
                    <a:lumMod val="75000"/>
                  </a:srgbClr>
                </a:solidFill>
              </a:rPr>
              <a:t>Makedonya</a:t>
            </a:r>
          </a:p>
          <a:p>
            <a:endParaRPr lang="tr-TR" b="1" dirty="0">
              <a:solidFill>
                <a:srgbClr val="4E67C8">
                  <a:lumMod val="75000"/>
                </a:srgbClr>
              </a:solidFill>
            </a:endParaRPr>
          </a:p>
          <a:p>
            <a:r>
              <a:rPr lang="tr-TR" dirty="0">
                <a:solidFill>
                  <a:srgbClr val="F14124">
                    <a:lumMod val="75000"/>
                  </a:srgbClr>
                </a:solidFill>
              </a:rPr>
              <a:t>Ortak Ülkeler:</a:t>
            </a:r>
          </a:p>
          <a:p>
            <a:endParaRPr lang="tr-TR" dirty="0" smtClean="0">
              <a:solidFill>
                <a:srgbClr val="4E67C8">
                  <a:lumMod val="75000"/>
                </a:srgbClr>
              </a:solidFill>
            </a:endParaRPr>
          </a:p>
          <a:p>
            <a:r>
              <a:rPr lang="tr-TR" dirty="0" smtClean="0">
                <a:solidFill>
                  <a:srgbClr val="4E67C8">
                    <a:lumMod val="75000"/>
                  </a:srgbClr>
                </a:solidFill>
              </a:rPr>
              <a:t>Program </a:t>
            </a:r>
            <a:r>
              <a:rPr lang="tr-TR" dirty="0">
                <a:solidFill>
                  <a:srgbClr val="4E67C8">
                    <a:lumMod val="75000"/>
                  </a:srgbClr>
                </a:solidFill>
              </a:rPr>
              <a:t>Rehberinde listesi verilen </a:t>
            </a:r>
            <a:r>
              <a:rPr lang="tr-TR" b="1" dirty="0">
                <a:solidFill>
                  <a:srgbClr val="4E67C8">
                    <a:lumMod val="75000"/>
                  </a:srgbClr>
                </a:solidFill>
              </a:rPr>
              <a:t>dünya ülkeleri</a:t>
            </a:r>
            <a:endParaRPr lang="tr-TR" dirty="0">
              <a:solidFill>
                <a:srgbClr val="4E67C8">
                  <a:lumMod val="75000"/>
                </a:srgbClr>
              </a:solidFill>
            </a:endParaRPr>
          </a:p>
          <a:p>
            <a:r>
              <a:rPr lang="tr-TR" dirty="0">
                <a:solidFill>
                  <a:srgbClr val="4E67C8">
                    <a:lumMod val="75000"/>
                  </a:srgbClr>
                </a:solidFill>
              </a:rPr>
              <a:t/>
            </a:r>
            <a:br>
              <a:rPr lang="tr-TR" dirty="0">
                <a:solidFill>
                  <a:srgbClr val="4E67C8">
                    <a:lumMod val="75000"/>
                  </a:srgbClr>
                </a:solidFill>
              </a:rPr>
            </a:br>
            <a:endParaRPr lang="tr-TR" dirty="0">
              <a:solidFill>
                <a:srgbClr val="4E67C8">
                  <a:lumMod val="75000"/>
                </a:srgbClr>
              </a:solidFill>
            </a:endParaRPr>
          </a:p>
        </p:txBody>
      </p:sp>
    </p:spTree>
    <p:extLst>
      <p:ext uri="{BB962C8B-B14F-4D97-AF65-F5344CB8AC3E}">
        <p14:creationId xmlns:p14="http://schemas.microsoft.com/office/powerpoint/2010/main" val="2132424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79512" y="1916832"/>
            <a:ext cx="8712968" cy="3539430"/>
          </a:xfrm>
          <a:prstGeom prst="rect">
            <a:avLst/>
          </a:prstGeom>
        </p:spPr>
        <p:txBody>
          <a:bodyPr wrap="square">
            <a:spAutoFit/>
          </a:bodyPr>
          <a:lstStyle/>
          <a:p>
            <a:r>
              <a:rPr lang="tr-TR" sz="3200" dirty="0">
                <a:solidFill>
                  <a:srgbClr val="FF0000"/>
                </a:solidFill>
              </a:rPr>
              <a:t>Okul Eğitimi Alanında Erasmus</a:t>
            </a:r>
          </a:p>
          <a:p>
            <a:r>
              <a:rPr lang="tr-TR" sz="2400" dirty="0">
                <a:solidFill>
                  <a:srgbClr val="FF0000"/>
                </a:solidFill>
              </a:rPr>
              <a:t>Ana Eylem 1 – Bireylerin Öğrenme Hareketliliği KA1  altında yer </a:t>
            </a:r>
            <a:r>
              <a:rPr lang="tr-TR" sz="2400" dirty="0" smtClean="0">
                <a:solidFill>
                  <a:srgbClr val="FF0000"/>
                </a:solidFill>
              </a:rPr>
              <a:t>alan</a:t>
            </a:r>
          </a:p>
          <a:p>
            <a:endParaRPr lang="tr-TR" sz="2400" dirty="0">
              <a:solidFill>
                <a:srgbClr val="FF0000"/>
              </a:solidFill>
            </a:endParaRPr>
          </a:p>
          <a:p>
            <a:pPr lvl="0"/>
            <a:r>
              <a:rPr lang="tr-TR" sz="2400" dirty="0">
                <a:solidFill>
                  <a:schemeClr val="accent1">
                    <a:lumMod val="50000"/>
                  </a:schemeClr>
                </a:solidFill>
              </a:rPr>
              <a:t>Okul Eğitimi Personelinin Öğrenme Hareketliliği (Başvurular Başkanlığımıza yapılmaktadır)</a:t>
            </a:r>
          </a:p>
          <a:p>
            <a:r>
              <a:rPr lang="tr-TR" sz="2400" dirty="0">
                <a:solidFill>
                  <a:schemeClr val="accent1">
                    <a:lumMod val="50000"/>
                  </a:schemeClr>
                </a:solidFill>
              </a:rPr>
              <a:t> </a:t>
            </a:r>
          </a:p>
          <a:p>
            <a:r>
              <a:rPr lang="tr-TR" sz="2400" dirty="0">
                <a:solidFill>
                  <a:srgbClr val="FF0000"/>
                </a:solidFill>
              </a:rPr>
              <a:t>Amaç: </a:t>
            </a:r>
            <a:r>
              <a:rPr lang="tr-TR" sz="2400" dirty="0">
                <a:solidFill>
                  <a:schemeClr val="accent1">
                    <a:lumMod val="50000"/>
                  </a:schemeClr>
                </a:solidFill>
              </a:rPr>
              <a:t>Okul personelinin yeterliliklerinin geliştirilmesi ve okul personeline yurt dışında mesleki gelişim fırsatları sunulması</a:t>
            </a:r>
          </a:p>
        </p:txBody>
      </p:sp>
    </p:spTree>
    <p:extLst>
      <p:ext uri="{BB962C8B-B14F-4D97-AF65-F5344CB8AC3E}">
        <p14:creationId xmlns:p14="http://schemas.microsoft.com/office/powerpoint/2010/main" val="33340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844824"/>
            <a:ext cx="8100392" cy="2677656"/>
          </a:xfrm>
          <a:prstGeom prst="rect">
            <a:avLst/>
          </a:prstGeom>
        </p:spPr>
        <p:txBody>
          <a:bodyPr wrap="square">
            <a:spAutoFit/>
          </a:bodyPr>
          <a:lstStyle/>
          <a:p>
            <a:pPr lvl="0"/>
            <a:r>
              <a:rPr lang="tr-TR" sz="2400" dirty="0" smtClean="0"/>
              <a:t>* </a:t>
            </a:r>
            <a:r>
              <a:rPr lang="tr-TR" sz="2400" dirty="0" smtClean="0">
                <a:solidFill>
                  <a:srgbClr val="FF0000"/>
                </a:solidFill>
              </a:rPr>
              <a:t>Öğretme </a:t>
            </a:r>
            <a:r>
              <a:rPr lang="tr-TR" sz="2400" dirty="0">
                <a:solidFill>
                  <a:srgbClr val="FF0000"/>
                </a:solidFill>
              </a:rPr>
              <a:t>Görevlendirmesi: </a:t>
            </a:r>
            <a:r>
              <a:rPr lang="tr-TR" sz="2400" dirty="0">
                <a:solidFill>
                  <a:schemeClr val="accent1">
                    <a:lumMod val="50000"/>
                  </a:schemeClr>
                </a:solidFill>
              </a:rPr>
              <a:t>Okul eğitim personelinin yurtdışında ortak bir okulda öğretmenlik yapmaları</a:t>
            </a:r>
            <a:r>
              <a:rPr lang="tr-TR" sz="2400" dirty="0" smtClean="0">
                <a:solidFill>
                  <a:schemeClr val="accent1">
                    <a:lumMod val="50000"/>
                  </a:schemeClr>
                </a:solidFill>
              </a:rPr>
              <a:t>.</a:t>
            </a:r>
          </a:p>
          <a:p>
            <a:pPr lvl="0"/>
            <a:endParaRPr lang="tr-TR" sz="2400" dirty="0"/>
          </a:p>
          <a:p>
            <a:r>
              <a:rPr lang="tr-TR" sz="2400" dirty="0" smtClean="0"/>
              <a:t>* </a:t>
            </a:r>
            <a:r>
              <a:rPr lang="tr-TR" sz="2400" dirty="0" smtClean="0">
                <a:solidFill>
                  <a:srgbClr val="FF0000"/>
                </a:solidFill>
              </a:rPr>
              <a:t>Personel </a:t>
            </a:r>
            <a:r>
              <a:rPr lang="tr-TR" sz="2400" dirty="0">
                <a:solidFill>
                  <a:srgbClr val="FF0000"/>
                </a:solidFill>
              </a:rPr>
              <a:t>Eğitimi: </a:t>
            </a:r>
            <a:r>
              <a:rPr lang="tr-TR" sz="2400" dirty="0">
                <a:solidFill>
                  <a:schemeClr val="accent1">
                    <a:lumMod val="50000"/>
                  </a:schemeClr>
                </a:solidFill>
              </a:rPr>
              <a:t>Okul eğitim personelinin yurt dışında mesleki gelişimine yönelik bir kursa katılması ya da işbaşı eğitimi/izleme yapmaları.</a:t>
            </a:r>
            <a:br>
              <a:rPr lang="tr-TR" sz="2400" dirty="0">
                <a:solidFill>
                  <a:schemeClr val="accent1">
                    <a:lumMod val="50000"/>
                  </a:schemeClr>
                </a:solidFill>
              </a:rPr>
            </a:br>
            <a:endParaRPr lang="tr-TR" sz="2400" dirty="0">
              <a:solidFill>
                <a:schemeClr val="accent1">
                  <a:lumMod val="50000"/>
                </a:schemeClr>
              </a:solidFill>
            </a:endParaRPr>
          </a:p>
        </p:txBody>
      </p:sp>
      <p:sp>
        <p:nvSpPr>
          <p:cNvPr id="5" name="Dikdörtgen 4"/>
          <p:cNvSpPr/>
          <p:nvPr/>
        </p:nvSpPr>
        <p:spPr>
          <a:xfrm>
            <a:off x="2532131" y="1213881"/>
            <a:ext cx="3259610" cy="584775"/>
          </a:xfrm>
          <a:prstGeom prst="rect">
            <a:avLst/>
          </a:prstGeom>
          <a:noFill/>
        </p:spPr>
        <p:txBody>
          <a:bodyPr wrap="none" lIns="91440" tIns="45720" rIns="91440" bIns="45720">
            <a:spAutoFit/>
          </a:bodyPr>
          <a:lstStyle/>
          <a:p>
            <a:pPr algn="ctr"/>
            <a:r>
              <a:rPr lang="tr-T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TÜR FAALİYET</a:t>
            </a:r>
            <a:endPar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3037162"/>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148</TotalTime>
  <Words>2541</Words>
  <Application>Microsoft Office PowerPoint</Application>
  <PresentationFormat>Ekran Gösterisi (4:3)</PresentationFormat>
  <Paragraphs>286</Paragraphs>
  <Slides>45</Slides>
  <Notes>0</Notes>
  <HiddenSlides>0</HiddenSlides>
  <MMClips>0</MMClips>
  <ScaleCrop>false</ScaleCrop>
  <HeadingPairs>
    <vt:vector size="4" baseType="variant">
      <vt:variant>
        <vt:lpstr>Tema</vt:lpstr>
      </vt:variant>
      <vt:variant>
        <vt:i4>2</vt:i4>
      </vt:variant>
      <vt:variant>
        <vt:lpstr>Slayt Başlıkları</vt:lpstr>
      </vt:variant>
      <vt:variant>
        <vt:i4>45</vt:i4>
      </vt:variant>
    </vt:vector>
  </HeadingPairs>
  <TitlesOfParts>
    <vt:vector size="47" baseType="lpstr">
      <vt:lpstr>Hava Akımı</vt:lpstr>
      <vt:lpstr>1_Hava Akımı</vt:lpstr>
      <vt:lpstr>ERASMUS + Ulusal Ajans Tarafından Yürütülen Çalışmalar</vt:lpstr>
      <vt:lpstr>PowerPoint Sunusu</vt:lpstr>
      <vt:lpstr>2015 Yılında Hibe Çağrısına Çıkılan Tüm Ülke Merkezli ve Merkezi Faaliyetlerin Son Başvuru Tarihleri;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BilgiIslem2</dc:creator>
  <cp:lastModifiedBy>BilgiIslem2</cp:lastModifiedBy>
  <cp:revision>34</cp:revision>
  <dcterms:created xsi:type="dcterms:W3CDTF">2015-01-08T11:59:48Z</dcterms:created>
  <dcterms:modified xsi:type="dcterms:W3CDTF">2015-01-19T08:10:34Z</dcterms:modified>
</cp:coreProperties>
</file>